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540632"/>
            <a:ext cx="382905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err="1">
                <a:latin typeface="e-Ukraine Light" pitchFamily="50" charset="-52"/>
              </a:rPr>
              <a:t>Щодо</a:t>
            </a:r>
            <a:r>
              <a:rPr lang="ru-RU" sz="2000" b="1" dirty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платників</a:t>
            </a:r>
            <a:r>
              <a:rPr lang="ru-RU" sz="2000" b="1" dirty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єдиного</a:t>
            </a:r>
            <a:r>
              <a:rPr lang="ru-RU" sz="2000" b="1" dirty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податку</a:t>
            </a:r>
            <a:r>
              <a:rPr lang="ru-RU" sz="2000" b="1" dirty="0">
                <a:latin typeface="e-Ukraine Light" pitchFamily="50" charset="-52"/>
              </a:rPr>
              <a:t> </a:t>
            </a:r>
            <a:r>
              <a:rPr lang="ru-RU" sz="2000" b="1" dirty="0" smtClean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юридичних</a:t>
            </a:r>
            <a:r>
              <a:rPr lang="ru-RU" sz="2000" b="1" dirty="0">
                <a:latin typeface="e-Ukraine Light" pitchFamily="50" charset="-52"/>
              </a:rPr>
              <a:t> </a:t>
            </a:r>
            <a:r>
              <a:rPr lang="ru-RU" sz="2000" b="1" dirty="0" err="1">
                <a:latin typeface="e-Ukraine Light" pitchFamily="50" charset="-52"/>
              </a:rPr>
              <a:t>осіб</a:t>
            </a:r>
            <a:endParaRPr lang="ru-RU" sz="20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Лютий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4325" y="214000"/>
            <a:ext cx="4476750" cy="7467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000" dirty="0" smtClean="0">
                <a:latin typeface="e-Ukraine Light" pitchFamily="50" charset="-52"/>
              </a:rPr>
              <a:t> </a:t>
            </a:r>
            <a:r>
              <a:rPr lang="uk-UA" sz="1050" dirty="0">
                <a:latin typeface="e-Ukraine Light" pitchFamily="50" charset="-52"/>
              </a:rPr>
              <a:t> </a:t>
            </a:r>
            <a:r>
              <a:rPr lang="uk-UA" sz="1200" dirty="0">
                <a:latin typeface="e-Ukraine Light" pitchFamily="50" charset="-52"/>
              </a:rPr>
              <a:t>Головне  управління ДПС у м. Києві звертає увагу, що для набуття статусу або підтвердження статусу платника єдиного податку відповідно до </a:t>
            </a:r>
            <a:r>
              <a:rPr lang="uk-UA" sz="1200" dirty="0" err="1">
                <a:latin typeface="e-Ukraine Light" pitchFamily="50" charset="-52"/>
              </a:rPr>
              <a:t>пп</a:t>
            </a:r>
            <a:r>
              <a:rPr lang="uk-UA" sz="1200" dirty="0">
                <a:latin typeface="e-Ukraine Light" pitchFamily="50" charset="-52"/>
              </a:rPr>
              <a:t>. 298.8.1 п. 298.8 ст. 298 Податкового кодексу України (далі – ПКУ) сільськогосподарські товаровиробники не пізніше 20 лютого поточного року подають: </a:t>
            </a:r>
            <a:endParaRPr lang="uk-UA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endParaRPr lang="uk-UA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1200" dirty="0">
                <a:latin typeface="e-Ukraine Light" pitchFamily="50" charset="-52"/>
              </a:rPr>
              <a:t>загальну податкову декларацію з податку на поточний рік щодо всієї площі земельних ділянок, з яких справляється податок (сільськогосподарських угідь (ріллі, сіножатей, пасовищ, багаторічних насаджень), та/або земель водного фонду внутрішніх водойм (озер, ставків та водосховищ), – контролюючому органу за своїм місцезнаходженням (місцем перебування на податковому обліку</a:t>
            </a:r>
            <a:r>
              <a:rPr lang="uk-UA" sz="1200" dirty="0" smtClean="0">
                <a:latin typeface="e-Ukraine Light" pitchFamily="50" charset="-52"/>
              </a:rPr>
              <a:t>);</a:t>
            </a:r>
            <a:endParaRPr lang="uk-UA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1200" dirty="0">
                <a:latin typeface="e-Ukraine Light" pitchFamily="50" charset="-52"/>
              </a:rPr>
              <a:t>звітну податкову декларацію з податку на поточний рік окремо щодо кожної земельної ділянки – контролюючому органу за місцем розташування такої земельної ділянки (юридичні особи</a:t>
            </a:r>
            <a:r>
              <a:rPr lang="uk-UA" sz="1200" dirty="0" smtClean="0">
                <a:latin typeface="e-Ukraine Light" pitchFamily="50" charset="-52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uk-UA" sz="1200" dirty="0" smtClean="0">
                <a:latin typeface="e-Ukraine Light" pitchFamily="50" charset="-52"/>
              </a:rPr>
              <a:t> </a:t>
            </a: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endParaRPr lang="uk-UA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  </a:t>
            </a:r>
            <a:br>
              <a:rPr lang="uk-UA" sz="1050" dirty="0" smtClean="0">
                <a:latin typeface="e-Ukraine Light" pitchFamily="50" charset="-52"/>
              </a:rPr>
            </a:br>
            <a:endParaRPr lang="uk-UA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6557" y="103281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85441" y="138499"/>
            <a:ext cx="447419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 smtClean="0">
                <a:latin typeface="e-Ukraine Light" pitchFamily="50" charset="-52"/>
              </a:rPr>
              <a:t>реалізує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фінансову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політику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затвердив </a:t>
            </a:r>
            <a:r>
              <a:rPr lang="ru-RU" sz="1200" dirty="0" err="1">
                <a:latin typeface="e-Ukraine Light" pitchFamily="50" charset="-52"/>
              </a:rPr>
              <a:t>такі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зобов'язаний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оприлюднити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звітності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ї</a:t>
            </a:r>
            <a:r>
              <a:rPr lang="ru-RU" sz="1200" dirty="0" err="1" smtClean="0">
                <a:latin typeface="e-Ukraine Light" pitchFamily="50" charset="-52"/>
              </a:rPr>
              <a:t>Вимоги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статей 46 - 50 ПКУ не </a:t>
            </a:r>
            <a:r>
              <a:rPr lang="ru-RU" sz="1200" dirty="0" err="1">
                <a:latin typeface="e-Ukraine Light" pitchFamily="50" charset="-52"/>
              </a:rPr>
              <a:t>поширюються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декларування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продукції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ввезених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митну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територію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вивезених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неї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відповідно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митного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законодавства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випадків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визначених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цих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статтях</a:t>
            </a:r>
            <a:r>
              <a:rPr lang="ru-RU" sz="1200" dirty="0">
                <a:latin typeface="e-Ukraine Light" pitchFamily="50" charset="-52"/>
              </a:rPr>
              <a:t>),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інше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інформаційне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декларування</a:t>
            </a:r>
            <a:r>
              <a:rPr lang="ru-RU" sz="1200" dirty="0">
                <a:latin typeface="e-Ukraine Light" pitchFamily="50" charset="-52"/>
              </a:rPr>
              <a:t>, яке </a:t>
            </a:r>
            <a:r>
              <a:rPr lang="ru-RU" sz="1200" dirty="0" err="1">
                <a:latin typeface="e-Ukraine Light" pitchFamily="50" charset="-52"/>
              </a:rPr>
              <a:t>містить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економічні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відомості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суб'єктів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стосуються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обчислення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Оскільки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визначенню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зазначеному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цій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статті</a:t>
            </a:r>
            <a:r>
              <a:rPr lang="ru-RU" sz="1200" dirty="0">
                <a:latin typeface="e-Ukraine Light" pitchFamily="50" charset="-52"/>
              </a:rPr>
              <a:t>, то </a:t>
            </a:r>
            <a:r>
              <a:rPr lang="ru-RU" sz="1200" dirty="0" err="1">
                <a:latin typeface="e-Ukraine Light" pitchFamily="50" charset="-52"/>
              </a:rPr>
              <a:t>зміни</a:t>
            </a:r>
            <a:r>
              <a:rPr lang="ru-RU" sz="1200" dirty="0">
                <a:latin typeface="e-Ukraine Light" pitchFamily="50" charset="-52"/>
              </a:rPr>
              <a:t> до наказу № 1935 </a:t>
            </a:r>
            <a:r>
              <a:rPr lang="ru-RU" sz="1200" dirty="0" err="1">
                <a:latin typeface="e-Ukraine Light" pitchFamily="50" charset="-52"/>
              </a:rPr>
              <a:t>набувають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чинності</a:t>
            </a:r>
            <a:r>
              <a:rPr lang="ru-RU" sz="1200" dirty="0">
                <a:latin typeface="e-Ukraine Light" pitchFamily="50" charset="-52"/>
              </a:rPr>
              <a:t> з моменту </a:t>
            </a:r>
            <a:r>
              <a:rPr lang="ru-RU" sz="1200" dirty="0" err="1">
                <a:latin typeface="e-Ukraine Light" pitchFamily="50" charset="-52"/>
              </a:rPr>
              <a:t>опублікування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саме</a:t>
            </a:r>
            <a:r>
              <a:rPr lang="ru-RU" sz="1200" dirty="0">
                <a:latin typeface="e-Ukraine Light" pitchFamily="50" charset="-52"/>
              </a:rPr>
              <a:t> з 05 </a:t>
            </a:r>
            <a:r>
              <a:rPr lang="ru-RU" sz="1200" dirty="0" err="1">
                <a:latin typeface="e-Ukraine Light" pitchFamily="50" charset="-52"/>
              </a:rPr>
              <a:t>січня</a:t>
            </a:r>
            <a:r>
              <a:rPr lang="ru-RU" sz="1200" dirty="0">
                <a:latin typeface="e-Ukraine Light" pitchFamily="50" charset="-52"/>
              </a:rPr>
              <a:t> 2024 року.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При </a:t>
            </a:r>
            <a:r>
              <a:rPr lang="ru-RU" sz="1200" dirty="0" err="1">
                <a:latin typeface="e-Ukraine Light" pitchFamily="50" charset="-52"/>
              </a:rPr>
              <a:t>цьому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слід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зазначити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зміни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 по </a:t>
            </a:r>
            <a:r>
              <a:rPr lang="ru-RU" sz="1200" dirty="0" err="1">
                <a:latin typeface="e-Ukraine Light" pitchFamily="50" charset="-52"/>
              </a:rPr>
              <a:t>новій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надають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024" y="209549"/>
            <a:ext cx="4591051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Форма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декларації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четвертої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затверджена</a:t>
            </a:r>
            <a:r>
              <a:rPr lang="ru-RU" sz="1200" dirty="0">
                <a:latin typeface="e-Ukraine Light" pitchFamily="50" charset="-52"/>
              </a:rPr>
              <a:t> 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19 </a:t>
            </a:r>
            <a:r>
              <a:rPr lang="ru-RU" sz="1200" dirty="0" err="1">
                <a:latin typeface="e-Ukraine Light" pitchFamily="50" charset="-52"/>
              </a:rPr>
              <a:t>червня</a:t>
            </a:r>
            <a:r>
              <a:rPr lang="ru-RU" sz="1200" dirty="0">
                <a:latin typeface="e-Ukraine Light" pitchFamily="50" charset="-52"/>
              </a:rPr>
              <a:t> 2015 року № 578 </a:t>
            </a:r>
            <a:r>
              <a:rPr lang="ru-RU" sz="1200" dirty="0" err="1">
                <a:latin typeface="e-Ukraine Light" pitchFamily="50" charset="-52"/>
              </a:rPr>
              <a:t>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змінами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доповненнями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аграрної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політики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продовольства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09 листопада 2023 року № 1935 «Про </a:t>
            </a:r>
            <a:r>
              <a:rPr lang="ru-RU" sz="1200" dirty="0" err="1">
                <a:latin typeface="e-Ukraine Light" pitchFamily="50" charset="-52"/>
              </a:rPr>
              <a:t>внесення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» (</a:t>
            </a:r>
            <a:r>
              <a:rPr lang="ru-RU" sz="1200" dirty="0" err="1">
                <a:latin typeface="e-Ukraine Light" pitchFamily="50" charset="-52"/>
              </a:rPr>
              <a:t>далі</a:t>
            </a:r>
            <a:r>
              <a:rPr lang="ru-RU" sz="1200" dirty="0">
                <a:latin typeface="e-Ukraine Light" pitchFamily="50" charset="-52"/>
              </a:rPr>
              <a:t> – Наказ № 1935) внесено </a:t>
            </a:r>
            <a:r>
              <a:rPr lang="ru-RU" sz="1200" dirty="0" err="1">
                <a:latin typeface="e-Ukraine Light" pitchFamily="50" charset="-52"/>
              </a:rPr>
              <a:t>зміни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якого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обов’язковим</a:t>
            </a:r>
            <a:r>
              <a:rPr lang="ru-RU" sz="1200" dirty="0">
                <a:latin typeface="e-Ukraine Light" pitchFamily="50" charset="-52"/>
              </a:rPr>
              <a:t> при </a:t>
            </a:r>
            <a:r>
              <a:rPr lang="ru-RU" sz="1200" dirty="0" err="1">
                <a:latin typeface="e-Ukraine Light" pitchFamily="50" charset="-52"/>
              </a:rPr>
              <a:t>набутті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підтвердженні</a:t>
            </a:r>
            <a:r>
              <a:rPr lang="ru-RU" sz="1200" dirty="0">
                <a:latin typeface="e-Ukraine Light" pitchFamily="50" charset="-52"/>
              </a:rPr>
              <a:t> статусу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четвертої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до п. 46.6 ст. 46 ПКУ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результаті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запровадження</a:t>
            </a:r>
            <a:r>
              <a:rPr lang="ru-RU" sz="1200" dirty="0">
                <a:latin typeface="e-Ukraine Light" pitchFamily="50" charset="-52"/>
              </a:rPr>
              <a:t> нового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зміни</a:t>
            </a:r>
            <a:r>
              <a:rPr lang="ru-RU" sz="1200" dirty="0">
                <a:latin typeface="e-Ukraine Light" pitchFamily="50" charset="-52"/>
              </a:rPr>
              <a:t> правил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змінюються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звітності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центральний</a:t>
            </a:r>
            <a:r>
              <a:rPr lang="ru-RU" sz="1200" dirty="0">
                <a:latin typeface="e-Ukraine Light" pitchFamily="50" charset="-52"/>
              </a:rPr>
              <a:t> орган </a:t>
            </a:r>
            <a:r>
              <a:rPr lang="ru-RU" sz="1200" dirty="0" err="1">
                <a:latin typeface="e-Ukraine Light" pitchFamily="50" charset="-52"/>
              </a:rPr>
              <a:t>виконавчої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влади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та</a:t>
            </a:r>
            <a:r>
              <a:rPr lang="en-US" sz="1050" dirty="0" smtClean="0">
                <a:latin typeface="e-Ukraine Light" pitchFamily="50" charset="-52"/>
              </a:rPr>
              <a:t/>
            </a:r>
            <a:br>
              <a:rPr lang="en-US" sz="1050" dirty="0" smtClean="0">
                <a:latin typeface="e-Ukraine Light" pitchFamily="50" charset="-52"/>
              </a:rPr>
            </a:b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3136" y="232351"/>
            <a:ext cx="459105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 err="1">
                <a:latin typeface="e-Ukraine Light" pitchFamily="50" charset="-52"/>
              </a:rPr>
              <a:t>можливість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скоригувати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загальну</a:t>
            </a:r>
            <a:r>
              <a:rPr lang="ru-RU" sz="1200" dirty="0">
                <a:latin typeface="e-Ukraine Light" pitchFamily="50" charset="-52"/>
              </a:rPr>
              <a:t> суму доходу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кредитні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резерви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в свою </a:t>
            </a:r>
            <a:r>
              <a:rPr lang="ru-RU" sz="1200" dirty="0" err="1">
                <a:latin typeface="e-Ukraine Light" pitchFamily="50" charset="-52"/>
              </a:rPr>
              <a:t>чергу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вплине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розмір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 та на </a:t>
            </a:r>
            <a:r>
              <a:rPr lang="ru-RU" sz="1200" dirty="0" err="1">
                <a:latin typeface="e-Ukraine Light" pitchFamily="50" charset="-52"/>
              </a:rPr>
              <a:t>можливість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залишення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спрощеній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19699" y="209549"/>
            <a:ext cx="4447641" cy="6394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частки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сільськогосподарського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товаровиробництва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юридичні</a:t>
            </a:r>
            <a:r>
              <a:rPr lang="ru-RU" sz="1200" dirty="0">
                <a:latin typeface="e-Ukraine Light" pitchFamily="50" charset="-52"/>
              </a:rPr>
              <a:t> особи) –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органам за </a:t>
            </a:r>
            <a:r>
              <a:rPr lang="ru-RU" sz="1200" dirty="0" err="1">
                <a:latin typeface="e-Ukraine Light" pitchFamily="50" charset="-52"/>
              </a:rPr>
              <a:t>своїм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місцезнаходженням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місцем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розташування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земельних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ділянок</a:t>
            </a:r>
            <a:r>
              <a:rPr lang="ru-RU" sz="1200" dirty="0">
                <a:latin typeface="e-Ukraine Light" pitchFamily="50" charset="-52"/>
              </a:rPr>
              <a:t> за формою </a:t>
            </a:r>
            <a:r>
              <a:rPr lang="ru-RU" sz="1200" dirty="0" err="1">
                <a:latin typeface="e-Ukraine Light" pitchFamily="50" charset="-52"/>
              </a:rPr>
              <a:t>затвердженою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центральним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виконавчої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влади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аграрної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політики</a:t>
            </a:r>
            <a:r>
              <a:rPr lang="ru-RU" sz="1200" dirty="0">
                <a:latin typeface="e-Ukraine Light" pitchFamily="50" charset="-52"/>
              </a:rPr>
              <a:t>, за </a:t>
            </a:r>
            <a:r>
              <a:rPr lang="ru-RU" sz="1200" dirty="0" err="1">
                <a:latin typeface="e-Ukraine Light" pitchFamily="50" charset="-52"/>
              </a:rPr>
              <a:t>погодженням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центральним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виконавчої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влади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реалізує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фінансову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політику</a:t>
            </a:r>
            <a:r>
              <a:rPr lang="ru-RU" sz="1200" dirty="0">
                <a:latin typeface="e-Ukraine Light" pitchFamily="50" charset="-52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відомості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довідку</a:t>
            </a:r>
            <a:r>
              <a:rPr lang="ru-RU" sz="1200" dirty="0">
                <a:latin typeface="e-Ukraine Light" pitchFamily="50" charset="-52"/>
              </a:rPr>
              <a:t>) про </a:t>
            </a:r>
            <a:r>
              <a:rPr lang="ru-RU" sz="1200" dirty="0" err="1">
                <a:latin typeface="e-Ukraine Light" pitchFamily="50" charset="-52"/>
              </a:rPr>
              <a:t>наявність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земельних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ділянок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органам за </a:t>
            </a:r>
            <a:r>
              <a:rPr lang="ru-RU" sz="1200" dirty="0" err="1">
                <a:latin typeface="e-Ukraine Light" pitchFamily="50" charset="-52"/>
              </a:rPr>
              <a:t>своїм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місцезнаходженням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місцем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розташування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земельних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ділянок</a:t>
            </a:r>
            <a:r>
              <a:rPr lang="ru-RU" sz="1200" dirty="0">
                <a:latin typeface="e-Ukraine Light" pitchFamily="50" charset="-52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додаток</a:t>
            </a:r>
            <a:r>
              <a:rPr lang="ru-RU" sz="1200" dirty="0">
                <a:latin typeface="e-Ukraine Light" pitchFamily="50" charset="-52"/>
              </a:rPr>
              <a:t> 3 «</a:t>
            </a:r>
            <a:r>
              <a:rPr lang="ru-RU" sz="1200" dirty="0" err="1">
                <a:latin typeface="e-Ukraine Light" pitchFamily="50" charset="-52"/>
              </a:rPr>
              <a:t>Розрахунок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загального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мінімального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податковий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звітний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рік</a:t>
            </a:r>
            <a:r>
              <a:rPr lang="ru-RU" sz="1200" dirty="0">
                <a:latin typeface="e-Ukraine Light" pitchFamily="50" charset="-52"/>
              </a:rPr>
              <a:t>» за </a:t>
            </a:r>
            <a:r>
              <a:rPr lang="ru-RU" sz="1200" dirty="0" err="1">
                <a:latin typeface="e-Ukraine Light" pitchFamily="50" charset="-52"/>
              </a:rPr>
              <a:t>своїм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місцезнаходженням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місцем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розташування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земельних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ділянок</a:t>
            </a:r>
            <a:r>
              <a:rPr lang="ru-RU" sz="1050" dirty="0">
                <a:latin typeface="e-Ukraine Light" pitchFamily="50" charset="-52"/>
              </a:rPr>
              <a:t>. </a:t>
            </a:r>
            <a:r>
              <a:rPr lang="en-US" sz="1050" dirty="0" smtClean="0">
                <a:latin typeface="e-Ukraine Light" pitchFamily="50" charset="-52"/>
              </a:rPr>
              <a:t/>
            </a:r>
            <a:br>
              <a:rPr lang="en-US" sz="105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368</Words>
  <Application>Microsoft Office PowerPoint</Application>
  <PresentationFormat>Лист A4 (210x297 мм)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145</cp:revision>
  <cp:lastPrinted>2022-12-13T10:52:00Z</cp:lastPrinted>
  <dcterms:created xsi:type="dcterms:W3CDTF">2021-05-27T05:23:05Z</dcterms:created>
  <dcterms:modified xsi:type="dcterms:W3CDTF">2024-02-27T08:38:01Z</dcterms:modified>
</cp:coreProperties>
</file>