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1386" y="4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674799"/>
            <a:ext cx="3600000" cy="64633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b="1" dirty="0" err="1">
                <a:latin typeface="e-Ukraine Light" pitchFamily="50" charset="-52"/>
              </a:rPr>
              <a:t>Деклараційна</a:t>
            </a:r>
            <a:r>
              <a:rPr lang="ru-RU" b="1" dirty="0">
                <a:latin typeface="e-Ukraine Light" pitchFamily="50" charset="-52"/>
              </a:rPr>
              <a:t> </a:t>
            </a:r>
            <a:r>
              <a:rPr lang="ru-RU" b="1" dirty="0" err="1">
                <a:latin typeface="e-Ukraine Light" pitchFamily="50" charset="-52"/>
              </a:rPr>
              <a:t>кампанія</a:t>
            </a:r>
            <a:r>
              <a:rPr lang="ru-RU" b="1" dirty="0">
                <a:latin typeface="e-Ukraine Light" pitchFamily="50" charset="-52"/>
              </a:rPr>
              <a:t> 2024: </a:t>
            </a:r>
            <a:r>
              <a:rPr lang="ru-RU" b="1" dirty="0" err="1">
                <a:latin typeface="e-Ukraine Light" pitchFamily="50" charset="-52"/>
              </a:rPr>
              <a:t>податкова</a:t>
            </a:r>
            <a:r>
              <a:rPr lang="ru-RU" b="1" dirty="0">
                <a:latin typeface="e-Ukraine Light" pitchFamily="50" charset="-52"/>
              </a:rPr>
              <a:t> </a:t>
            </a:r>
            <a:r>
              <a:rPr lang="ru-RU" b="1" dirty="0" err="1">
                <a:latin typeface="e-Ukraine Light" pitchFamily="50" charset="-52"/>
              </a:rPr>
              <a:t>знижка</a:t>
            </a:r>
            <a:r>
              <a:rPr lang="ru-RU" b="1" dirty="0">
                <a:latin typeface="e-Ukraine Light" pitchFamily="50" charset="-52"/>
              </a:rPr>
              <a:t> </a:t>
            </a: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Лютий 202</a:t>
            </a:r>
            <a:r>
              <a:rPr lang="en-US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4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14300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5" y="195581"/>
            <a:ext cx="4610098" cy="6440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1100" dirty="0">
                <a:latin typeface="e-Ukraine Light" pitchFamily="50" charset="-52"/>
              </a:rPr>
              <a:t>	</a:t>
            </a:r>
            <a:r>
              <a:rPr lang="ru-RU" sz="1100" dirty="0">
                <a:latin typeface="e-Ukraine Light" pitchFamily="50" charset="-52"/>
              </a:rPr>
              <a:t>  Головне  </a:t>
            </a:r>
            <a:r>
              <a:rPr lang="ru-RU" sz="1100" dirty="0" err="1">
                <a:latin typeface="e-Ukraine Light" pitchFamily="50" charset="-52"/>
              </a:rPr>
              <a:t>управління</a:t>
            </a:r>
            <a:r>
              <a:rPr lang="ru-RU" sz="1100" dirty="0">
                <a:latin typeface="e-Ukraine Light" pitchFamily="50" charset="-52"/>
              </a:rPr>
              <a:t> ДПС у м. </a:t>
            </a:r>
            <a:r>
              <a:rPr lang="ru-RU" sz="1100" dirty="0" err="1">
                <a:latin typeface="e-Ukraine Light" pitchFamily="50" charset="-52"/>
              </a:rPr>
              <a:t>Києві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повідомляє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платники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мають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змогу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повернути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частину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коштів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вигляді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знижки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разі</a:t>
            </a:r>
            <a:r>
              <a:rPr lang="ru-RU" sz="1100" dirty="0" smtClean="0">
                <a:latin typeface="e-Ukraine Light" pitchFamily="50" charset="-52"/>
              </a:rPr>
              <a:t>: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>
                <a:latin typeface="e-Ukraine Light" pitchFamily="50" charset="-52"/>
              </a:rPr>
              <a:t>- </a:t>
            </a:r>
            <a:r>
              <a:rPr lang="ru-RU" sz="1100" dirty="0" err="1">
                <a:latin typeface="e-Ukraine Light" pitchFamily="50" charset="-52"/>
              </a:rPr>
              <a:t>понесення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протягом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звітного</a:t>
            </a:r>
            <a:r>
              <a:rPr lang="ru-RU" sz="1100" dirty="0">
                <a:latin typeface="e-Ukraine Light" pitchFamily="50" charset="-52"/>
              </a:rPr>
              <a:t> року </a:t>
            </a:r>
            <a:r>
              <a:rPr lang="ru-RU" sz="1100" dirty="0" err="1">
                <a:latin typeface="e-Ukraine Light" pitchFamily="50" charset="-52"/>
              </a:rPr>
              <a:t>витрат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дозволених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dirty="0" err="1">
                <a:latin typeface="e-Ukraine Light" pitchFamily="50" charset="-52"/>
              </a:rPr>
              <a:t>включення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dirty="0" err="1">
                <a:latin typeface="e-Ukraine Light" pitchFamily="50" charset="-52"/>
              </a:rPr>
              <a:t>податкової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знижки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відповідно</a:t>
            </a:r>
            <a:r>
              <a:rPr lang="ru-RU" sz="1100" dirty="0">
                <a:latin typeface="e-Ukraine Light" pitchFamily="50" charset="-52"/>
              </a:rPr>
              <a:t> до п. 166.3 ст. 166 </a:t>
            </a:r>
            <a:r>
              <a:rPr lang="ru-RU" sz="1100" dirty="0" err="1">
                <a:latin typeface="e-Ukraine Light" pitchFamily="50" charset="-52"/>
              </a:rPr>
              <a:t>Податкового</a:t>
            </a:r>
            <a:r>
              <a:rPr lang="ru-RU" sz="1100" dirty="0">
                <a:latin typeface="e-Ukraine Light" pitchFamily="50" charset="-52"/>
              </a:rPr>
              <a:t> кодексу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далі</a:t>
            </a:r>
            <a:r>
              <a:rPr lang="ru-RU" sz="1100" dirty="0">
                <a:latin typeface="e-Ukraine Light" pitchFamily="50" charset="-52"/>
              </a:rPr>
              <a:t> – ПКУ</a:t>
            </a:r>
            <a:r>
              <a:rPr lang="ru-RU" sz="1100" dirty="0" smtClean="0">
                <a:latin typeface="e-Ukraine Light" pitchFamily="50" charset="-52"/>
              </a:rPr>
              <a:t>);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>
                <a:latin typeface="e-Ukraine Light" pitchFamily="50" charset="-52"/>
              </a:rPr>
              <a:t>- </a:t>
            </a:r>
            <a:r>
              <a:rPr lang="ru-RU" sz="1100" dirty="0" err="1">
                <a:latin typeface="e-Ukraine Light" pitchFamily="50" charset="-52"/>
              </a:rPr>
              <a:t>якщо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витрати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підтверджені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відповідними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платіжними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розрахунковими</a:t>
            </a:r>
            <a:r>
              <a:rPr lang="ru-RU" sz="1100" dirty="0">
                <a:latin typeface="e-Ukraine Light" pitchFamily="50" charset="-52"/>
              </a:rPr>
              <a:t> документами, </a:t>
            </a:r>
            <a:r>
              <a:rPr lang="ru-RU" sz="1100" dirty="0" err="1">
                <a:latin typeface="e-Ukraine Light" pitchFamily="50" charset="-52"/>
              </a:rPr>
              <a:t>зокрема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квитанціями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фіскальними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товарними</a:t>
            </a:r>
            <a:r>
              <a:rPr lang="ru-RU" sz="1100" dirty="0">
                <a:latin typeface="e-Ukraine Light" pitchFamily="50" charset="-52"/>
              </a:rPr>
              <a:t> чеками, </a:t>
            </a:r>
            <a:r>
              <a:rPr lang="ru-RU" sz="1100" dirty="0" err="1">
                <a:latin typeface="e-Ukraine Light" pitchFamily="50" charset="-52"/>
              </a:rPr>
              <a:t>прибутковими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касовими</a:t>
            </a:r>
            <a:r>
              <a:rPr lang="ru-RU" sz="1100" dirty="0">
                <a:latin typeface="e-Ukraine Light" pitchFamily="50" charset="-52"/>
              </a:rPr>
              <a:t> ордерами,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ідентифікують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продавця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товарів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робіт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послуг</a:t>
            </a:r>
            <a:r>
              <a:rPr lang="ru-RU" sz="1100" dirty="0">
                <a:latin typeface="e-Ukraine Light" pitchFamily="50" charset="-52"/>
              </a:rPr>
              <a:t>) і особу, яка </a:t>
            </a:r>
            <a:r>
              <a:rPr lang="ru-RU" sz="1100" dirty="0" err="1">
                <a:latin typeface="e-Ukraine Light" pitchFamily="50" charset="-52"/>
              </a:rPr>
              <a:t>звертається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податковою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знижкою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їх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покупця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отримувача</a:t>
            </a:r>
            <a:r>
              <a:rPr lang="ru-RU" sz="1100" dirty="0">
                <a:latin typeface="e-Ukraine Light" pitchFamily="50" charset="-52"/>
              </a:rPr>
              <a:t>), а </a:t>
            </a:r>
            <a:r>
              <a:rPr lang="ru-RU" sz="1100" dirty="0" err="1">
                <a:latin typeface="e-Ukraine Light" pitchFamily="50" charset="-52"/>
              </a:rPr>
              <a:t>також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копіями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договорів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їх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наявності</a:t>
            </a:r>
            <a:r>
              <a:rPr lang="ru-RU" sz="1100" dirty="0">
                <a:latin typeface="e-Ukraine Light" pitchFamily="50" charset="-52"/>
              </a:rPr>
              <a:t>, в </a:t>
            </a:r>
            <a:r>
              <a:rPr lang="ru-RU" sz="1100" dirty="0" err="1">
                <a:latin typeface="e-Ukraine Light" pitchFamily="50" charset="-52"/>
              </a:rPr>
              <a:t>яких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обов'язково</a:t>
            </a:r>
            <a:r>
              <a:rPr lang="ru-RU" sz="1100" dirty="0">
                <a:latin typeface="e-Ukraine Light" pitchFamily="50" charset="-52"/>
              </a:rPr>
              <a:t> повинно бути </a:t>
            </a:r>
            <a:r>
              <a:rPr lang="ru-RU" sz="1100" dirty="0" err="1">
                <a:latin typeface="e-Ukraine Light" pitchFamily="50" charset="-52"/>
              </a:rPr>
              <a:t>відображено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вартість</a:t>
            </a:r>
            <a:r>
              <a:rPr lang="ru-RU" sz="1100" dirty="0">
                <a:latin typeface="e-Ukraine Light" pitchFamily="50" charset="-52"/>
              </a:rPr>
              <a:t> таких </a:t>
            </a:r>
            <a:r>
              <a:rPr lang="ru-RU" sz="1100" dirty="0" err="1">
                <a:latin typeface="e-Ukraine Light" pitchFamily="50" charset="-52"/>
              </a:rPr>
              <a:t>товарів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робіт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послуг</a:t>
            </a:r>
            <a:r>
              <a:rPr lang="ru-RU" sz="1100" dirty="0">
                <a:latin typeface="e-Ukraine Light" pitchFamily="50" charset="-52"/>
              </a:rPr>
              <a:t>) і строк оплати за </a:t>
            </a:r>
            <a:r>
              <a:rPr lang="ru-RU" sz="1100" dirty="0" err="1">
                <a:latin typeface="e-Ukraine Light" pitchFamily="50" charset="-52"/>
              </a:rPr>
              <a:t>такі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товари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роботи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послуги</a:t>
            </a:r>
            <a:r>
              <a:rPr lang="ru-RU" sz="1100" dirty="0">
                <a:latin typeface="e-Ukraine Light" pitchFamily="50" charset="-52"/>
              </a:rPr>
              <a:t>). </a:t>
            </a:r>
            <a:r>
              <a:rPr lang="ru-RU" sz="1100" dirty="0" err="1">
                <a:latin typeface="e-Ukraine Light" pitchFamily="50" charset="-52"/>
              </a:rPr>
              <a:t>Копії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зазначених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документів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крім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електронних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розрахункових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документів</a:t>
            </a:r>
            <a:r>
              <a:rPr lang="ru-RU" sz="1100" dirty="0">
                <a:latin typeface="e-Ukraine Light" pitchFamily="50" charset="-52"/>
              </a:rPr>
              <a:t>) </a:t>
            </a:r>
            <a:r>
              <a:rPr lang="ru-RU" sz="1100" dirty="0" err="1">
                <a:latin typeface="e-Ukraine Light" pitchFamily="50" charset="-52"/>
              </a:rPr>
              <a:t>надаються</a:t>
            </a:r>
            <a:r>
              <a:rPr lang="ru-RU" sz="1100" dirty="0">
                <a:latin typeface="e-Ukraine Light" pitchFamily="50" charset="-52"/>
              </a:rPr>
              <a:t> разом з </a:t>
            </a:r>
            <a:r>
              <a:rPr lang="ru-RU" sz="1100" dirty="0" err="1">
                <a:latin typeface="e-Ukraine Light" pitchFamily="50" charset="-52"/>
              </a:rPr>
              <a:t>декларацією</a:t>
            </a:r>
            <a:r>
              <a:rPr lang="ru-RU" sz="1100" dirty="0" smtClean="0">
                <a:latin typeface="e-Ukraine Light" pitchFamily="50" charset="-52"/>
              </a:rPr>
              <a:t>;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>
                <a:latin typeface="e-Ukraine Light" pitchFamily="50" charset="-52"/>
              </a:rPr>
              <a:t>- </a:t>
            </a:r>
            <a:r>
              <a:rPr lang="ru-RU" sz="1100" dirty="0" err="1">
                <a:latin typeface="e-Ukraine Light" pitchFamily="50" charset="-52"/>
              </a:rPr>
              <a:t>отримання</a:t>
            </a:r>
            <a:r>
              <a:rPr lang="ru-RU" sz="1100" dirty="0">
                <a:latin typeface="e-Ukraine Light" pitchFamily="50" charset="-52"/>
              </a:rPr>
              <a:t> доходу у </a:t>
            </a:r>
            <a:r>
              <a:rPr lang="ru-RU" sz="1100" dirty="0" err="1">
                <a:latin typeface="e-Ukraine Light" pitchFamily="50" charset="-52"/>
              </a:rPr>
              <a:t>вигляді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заробітної</a:t>
            </a:r>
            <a:r>
              <a:rPr lang="ru-RU" sz="1100" dirty="0">
                <a:latin typeface="e-Ukraine Light" pitchFamily="50" charset="-52"/>
              </a:rPr>
              <a:t> плати 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вигляді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дивідендів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крім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сум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дивідендів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які</a:t>
            </a:r>
            <a:r>
              <a:rPr lang="ru-RU" sz="1100" dirty="0">
                <a:latin typeface="e-Ukraine Light" pitchFamily="50" charset="-52"/>
              </a:rPr>
              <a:t> не </a:t>
            </a:r>
            <a:r>
              <a:rPr lang="ru-RU" sz="1100" dirty="0" err="1">
                <a:latin typeface="e-Ukraine Light" pitchFamily="50" charset="-52"/>
              </a:rPr>
              <a:t>включаються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dirty="0" err="1">
                <a:latin typeface="e-Ukraine Light" pitchFamily="50" charset="-52"/>
              </a:rPr>
              <a:t>розрахунку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загального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місячного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річного</a:t>
            </a:r>
            <a:r>
              <a:rPr lang="ru-RU" sz="1100" dirty="0">
                <a:latin typeface="e-Ukraine Light" pitchFamily="50" charset="-52"/>
              </a:rPr>
              <a:t>) </a:t>
            </a:r>
            <a:r>
              <a:rPr lang="ru-RU" sz="1100" dirty="0" err="1">
                <a:latin typeface="e-Ukraine Light" pitchFamily="50" charset="-52"/>
              </a:rPr>
              <a:t>оподатковуваного</a:t>
            </a:r>
            <a:r>
              <a:rPr lang="ru-RU" sz="1100" dirty="0">
                <a:latin typeface="e-Ukraine Light" pitchFamily="50" charset="-52"/>
              </a:rPr>
              <a:t> доходу. </a:t>
            </a: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</a:t>
            </a: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4" y="144641"/>
            <a:ext cx="4685767" cy="6440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При </a:t>
            </a:r>
            <a:r>
              <a:rPr lang="ru-RU" sz="1100" dirty="0" err="1">
                <a:latin typeface="e-Ukraine Light" pitchFamily="50" charset="-52"/>
              </a:rPr>
              <a:t>цьому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загальна</a:t>
            </a:r>
            <a:r>
              <a:rPr lang="ru-RU" sz="1100" dirty="0">
                <a:latin typeface="e-Ukraine Light" pitchFamily="50" charset="-52"/>
              </a:rPr>
              <a:t> сума </a:t>
            </a:r>
            <a:r>
              <a:rPr lang="ru-RU" sz="1100" dirty="0" err="1">
                <a:latin typeface="e-Ukraine Light" pitchFamily="50" charset="-52"/>
              </a:rPr>
              <a:t>податкової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знижки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smtClean="0">
                <a:latin typeface="e-Ukraine Light" pitchFamily="50" charset="-52"/>
              </a:rPr>
              <a:t>не </a:t>
            </a:r>
            <a:r>
              <a:rPr lang="ru-RU" sz="1100" dirty="0" err="1" smtClean="0">
                <a:latin typeface="e-Ukraine Light" pitchFamily="50" charset="-52"/>
              </a:rPr>
              <a:t>може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перевищувати</a:t>
            </a:r>
            <a:r>
              <a:rPr lang="ru-RU" sz="1100" dirty="0">
                <a:latin typeface="e-Ukraine Light" pitchFamily="50" charset="-52"/>
              </a:rPr>
              <a:t> суму </a:t>
            </a:r>
            <a:r>
              <a:rPr lang="ru-RU" sz="1100" dirty="0" err="1">
                <a:latin typeface="e-Ukraine Light" pitchFamily="50" charset="-52"/>
              </a:rPr>
              <a:t>річної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заробітної</a:t>
            </a:r>
            <a:r>
              <a:rPr lang="ru-RU" sz="1100" dirty="0">
                <a:latin typeface="e-Ukraine Light" pitchFamily="50" charset="-52"/>
              </a:rPr>
              <a:t> плати, </a:t>
            </a:r>
            <a:r>
              <a:rPr lang="ru-RU" sz="1100" dirty="0" err="1">
                <a:latin typeface="e-Ukraine Light" pitchFamily="50" charset="-52"/>
              </a:rPr>
              <a:t>зменшену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урахуванням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положень</a:t>
            </a:r>
            <a:r>
              <a:rPr lang="ru-RU" sz="1100" dirty="0">
                <a:latin typeface="e-Ukraine Light" pitchFamily="50" charset="-52"/>
              </a:rPr>
              <a:t> п. 164.6 ст. 164 ПКУ (</a:t>
            </a:r>
            <a:r>
              <a:rPr lang="ru-RU" sz="1100" dirty="0" err="1">
                <a:latin typeface="e-Ukraine Light" pitchFamily="50" charset="-52"/>
              </a:rPr>
              <a:t>крім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випадку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визначеного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пп</a:t>
            </a:r>
            <a:r>
              <a:rPr lang="ru-RU" sz="1100" dirty="0">
                <a:latin typeface="e-Ukraine Light" pitchFamily="50" charset="-52"/>
              </a:rPr>
              <a:t>. 166.4.4 п. 166.4 ст. 166 ПКУ). У </a:t>
            </a:r>
            <a:r>
              <a:rPr lang="ru-RU" sz="1100" dirty="0" err="1">
                <a:latin typeface="e-Ukraine Light" pitchFamily="50" charset="-52"/>
              </a:rPr>
              <a:t>разі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включення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dirty="0" err="1">
                <a:latin typeface="e-Ukraine Light" pitchFamily="50" charset="-52"/>
              </a:rPr>
              <a:t>податкової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знижки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витрат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передбачених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пп</a:t>
            </a:r>
            <a:r>
              <a:rPr lang="ru-RU" sz="1100" dirty="0">
                <a:latin typeface="e-Ukraine Light" pitchFamily="50" charset="-52"/>
              </a:rPr>
              <a:t>. 166.3.10 п. </a:t>
            </a:r>
            <a:r>
              <a:rPr lang="ru-RU" sz="1100" dirty="0" smtClean="0">
                <a:latin typeface="e-Ukraine Light" pitchFamily="50" charset="-52"/>
              </a:rPr>
              <a:t>166.3 </a:t>
            </a:r>
            <a:r>
              <a:rPr lang="ru-RU" sz="1100" dirty="0">
                <a:latin typeface="e-Ukraine Light" pitchFamily="50" charset="-52"/>
              </a:rPr>
              <a:t>ст. 166 ПКУ, </a:t>
            </a:r>
            <a:r>
              <a:rPr lang="ru-RU" sz="1100" dirty="0" err="1">
                <a:latin typeface="e-Ukraine Light" pitchFamily="50" charset="-52"/>
              </a:rPr>
              <a:t>податкова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знижка</a:t>
            </a:r>
            <a:r>
              <a:rPr lang="ru-RU" sz="1100" dirty="0">
                <a:latin typeface="e-Ukraine Light" pitchFamily="50" charset="-52"/>
              </a:rPr>
              <a:t> не </a:t>
            </a:r>
            <a:r>
              <a:rPr lang="ru-RU" sz="1100" dirty="0" err="1">
                <a:latin typeface="e-Ukraine Light" pitchFamily="50" charset="-52"/>
              </a:rPr>
              <a:t>може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перевищувати</a:t>
            </a:r>
            <a:r>
              <a:rPr lang="ru-RU" sz="1100" dirty="0">
                <a:latin typeface="e-Ukraine Light" pitchFamily="50" charset="-52"/>
              </a:rPr>
              <a:t> суму </a:t>
            </a:r>
            <a:r>
              <a:rPr lang="ru-RU" sz="1100" dirty="0" err="1">
                <a:latin typeface="e-Ukraine Light" pitchFamily="50" charset="-52"/>
              </a:rPr>
              <a:t>річного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загального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оподатковуваного</a:t>
            </a:r>
            <a:r>
              <a:rPr lang="ru-RU" sz="1100" dirty="0">
                <a:latin typeface="e-Ukraine Light" pitchFamily="50" charset="-52"/>
              </a:rPr>
              <a:t> доходу </a:t>
            </a:r>
            <a:r>
              <a:rPr lang="ru-RU" sz="1100" dirty="0" err="1">
                <a:latin typeface="e-Ukraine Light" pitchFamily="50" charset="-52"/>
              </a:rPr>
              <a:t>платника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отриманого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вигляді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дивідендів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крім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сум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дивідендів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не </a:t>
            </a:r>
            <a:r>
              <a:rPr lang="ru-RU" sz="1100" dirty="0" err="1">
                <a:latin typeface="e-Ukraine Light" pitchFamily="50" charset="-52"/>
              </a:rPr>
              <a:t>включаються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dirty="0" err="1">
                <a:latin typeface="e-Ukraine Light" pitchFamily="50" charset="-52"/>
              </a:rPr>
              <a:t>розрахунку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загального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місячного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річного</a:t>
            </a:r>
            <a:r>
              <a:rPr lang="ru-RU" sz="1100" dirty="0">
                <a:latin typeface="e-Ukraine Light" pitchFamily="50" charset="-52"/>
              </a:rPr>
              <a:t>) </a:t>
            </a:r>
            <a:r>
              <a:rPr lang="ru-RU" sz="1100" dirty="0" err="1">
                <a:latin typeface="e-Ukraine Light" pitchFamily="50" charset="-52"/>
              </a:rPr>
              <a:t>оподатковуваного</a:t>
            </a:r>
            <a:r>
              <a:rPr lang="ru-RU" sz="1100" dirty="0">
                <a:latin typeface="e-Ukraine Light" pitchFamily="50" charset="-52"/>
              </a:rPr>
              <a:t> доходу</a:t>
            </a:r>
            <a:r>
              <a:rPr lang="ru-RU" sz="1100" dirty="0" smtClean="0">
                <a:latin typeface="e-Ukraine Light" pitchFamily="50" charset="-52"/>
              </a:rPr>
              <a:t>;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>
                <a:latin typeface="e-Ukraine Light" pitchFamily="50" charset="-52"/>
              </a:rPr>
              <a:t>- </a:t>
            </a:r>
            <a:r>
              <a:rPr lang="ru-RU" sz="1100" dirty="0" err="1">
                <a:latin typeface="e-Ukraine Light" pitchFamily="50" charset="-52"/>
              </a:rPr>
              <a:t>якщо</a:t>
            </a:r>
            <a:r>
              <a:rPr lang="ru-RU" sz="1100" dirty="0">
                <a:latin typeface="e-Ukraine Light" pitchFamily="50" charset="-52"/>
              </a:rPr>
              <a:t> резидент </a:t>
            </a:r>
            <a:r>
              <a:rPr lang="ru-RU" sz="1100" dirty="0" err="1">
                <a:latin typeface="e-Ukraine Light" pitchFamily="50" charset="-52"/>
              </a:rPr>
              <a:t>має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реєстраційний</a:t>
            </a:r>
            <a:r>
              <a:rPr lang="ru-RU" sz="1100" dirty="0">
                <a:latin typeface="e-Ukraine Light" pitchFamily="50" charset="-52"/>
              </a:rPr>
              <a:t> номер </a:t>
            </a:r>
            <a:r>
              <a:rPr lang="ru-RU" sz="1100" dirty="0" err="1">
                <a:latin typeface="e-Ukraine Light" pitchFamily="50" charset="-52"/>
              </a:rPr>
              <a:t>облікової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картки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платника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, а </a:t>
            </a:r>
            <a:r>
              <a:rPr lang="ru-RU" sz="1100" dirty="0" err="1">
                <a:latin typeface="e-Ukraine Light" pitchFamily="50" charset="-52"/>
              </a:rPr>
              <a:t>також</a:t>
            </a:r>
            <a:r>
              <a:rPr lang="ru-RU" sz="1100" dirty="0">
                <a:latin typeface="e-Ukraine Light" pitchFamily="50" charset="-52"/>
              </a:rPr>
              <a:t> резидент – </a:t>
            </a:r>
            <a:r>
              <a:rPr lang="ru-RU" sz="1100" dirty="0" err="1">
                <a:latin typeface="e-Ukraine Light" pitchFamily="50" charset="-52"/>
              </a:rPr>
              <a:t>фізична</a:t>
            </a:r>
            <a:r>
              <a:rPr lang="ru-RU" sz="1100" dirty="0">
                <a:latin typeface="e-Ukraine Light" pitchFamily="50" charset="-52"/>
              </a:rPr>
              <a:t> особа, яка через </a:t>
            </a:r>
            <a:r>
              <a:rPr lang="ru-RU" sz="1100" dirty="0" err="1">
                <a:latin typeface="e-Ukraine Light" pitchFamily="50" charset="-52"/>
              </a:rPr>
              <a:t>свої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релігійні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переконання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відмовилась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прийняття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реєстраційного</a:t>
            </a:r>
            <a:r>
              <a:rPr lang="ru-RU" sz="1100" dirty="0">
                <a:latin typeface="e-Ukraine Light" pitchFamily="50" charset="-52"/>
              </a:rPr>
              <a:t> номера </a:t>
            </a:r>
            <a:r>
              <a:rPr lang="ru-RU" sz="1100" dirty="0" err="1">
                <a:latin typeface="e-Ukraine Light" pitchFamily="50" charset="-52"/>
              </a:rPr>
              <a:t>облікової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картки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платника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податків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офіційно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повідомила</a:t>
            </a:r>
            <a:r>
              <a:rPr lang="ru-RU" sz="1100" dirty="0">
                <a:latin typeface="e-Ukraine Light" pitchFamily="50" charset="-52"/>
              </a:rPr>
              <a:t> про </a:t>
            </a:r>
            <a:r>
              <a:rPr lang="ru-RU" sz="1100" dirty="0" err="1">
                <a:latin typeface="e-Ukraine Light" pitchFamily="50" charset="-52"/>
              </a:rPr>
              <a:t>це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відповідний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контролюючий</a:t>
            </a:r>
            <a:r>
              <a:rPr lang="ru-RU" sz="1100" dirty="0">
                <a:latin typeface="e-Ukraine Light" pitchFamily="50" charset="-52"/>
              </a:rPr>
              <a:t> орган і </a:t>
            </a:r>
            <a:r>
              <a:rPr lang="ru-RU" sz="1100" dirty="0" err="1">
                <a:latin typeface="e-Ukraine Light" pitchFamily="50" charset="-52"/>
              </a:rPr>
              <a:t>має</a:t>
            </a:r>
            <a:r>
              <a:rPr lang="ru-RU" sz="1100" dirty="0">
                <a:latin typeface="e-Ukraine Light" pitchFamily="50" charset="-52"/>
              </a:rPr>
              <a:t> про </a:t>
            </a:r>
            <a:r>
              <a:rPr lang="ru-RU" sz="1100" dirty="0" err="1">
                <a:latin typeface="e-Ukraine Light" pitchFamily="50" charset="-52"/>
              </a:rPr>
              <a:t>це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відмітку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паспорті</a:t>
            </a:r>
            <a:r>
              <a:rPr lang="ru-RU" sz="1100" dirty="0" smtClean="0">
                <a:latin typeface="e-Ukraine Light" pitchFamily="50" charset="-52"/>
              </a:rPr>
              <a:t>;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>
                <a:latin typeface="e-Ukraine Light" pitchFamily="50" charset="-52"/>
              </a:rPr>
              <a:t>- </a:t>
            </a:r>
            <a:r>
              <a:rPr lang="ru-RU" sz="1100" dirty="0" err="1">
                <a:latin typeface="e-Ukraine Light" pitchFamily="50" charset="-52"/>
              </a:rPr>
              <a:t>використання</a:t>
            </a:r>
            <a:r>
              <a:rPr lang="ru-RU" sz="1100" dirty="0">
                <a:latin typeface="e-Ukraine Light" pitchFamily="50" charset="-52"/>
              </a:rPr>
              <a:t> права на </a:t>
            </a:r>
            <a:r>
              <a:rPr lang="ru-RU" sz="1100" dirty="0" err="1">
                <a:latin typeface="e-Ukraine Light" pitchFamily="50" charset="-52"/>
              </a:rPr>
              <a:t>нарахування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знижки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лише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наслідками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звітного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податкового</a:t>
            </a:r>
            <a:r>
              <a:rPr lang="ru-RU" sz="1100" dirty="0">
                <a:latin typeface="e-Ukraine Light" pitchFamily="50" charset="-52"/>
              </a:rPr>
              <a:t> року. </a:t>
            </a:r>
            <a:r>
              <a:rPr lang="ru-RU" sz="1100" dirty="0" err="1">
                <a:latin typeface="e-Ukraine Light" pitchFamily="50" charset="-52"/>
              </a:rPr>
              <a:t>Таке</a:t>
            </a:r>
            <a:r>
              <a:rPr lang="ru-RU" sz="1100" dirty="0">
                <a:latin typeface="e-Ukraine Light" pitchFamily="50" charset="-52"/>
              </a:rPr>
              <a:t> право не </a:t>
            </a:r>
            <a:r>
              <a:rPr lang="ru-RU" sz="1100" dirty="0" err="1">
                <a:latin typeface="e-Ukraine Light" pitchFamily="50" charset="-52"/>
              </a:rPr>
              <a:t>продовжується</a:t>
            </a:r>
            <a:r>
              <a:rPr lang="ru-RU" sz="1100" dirty="0">
                <a:latin typeface="e-Ukraine Light" pitchFamily="50" charset="-52"/>
              </a:rPr>
              <a:t> та не переноситься на </a:t>
            </a:r>
            <a:r>
              <a:rPr lang="ru-RU" sz="1100" dirty="0" err="1">
                <a:latin typeface="e-Ukraine Light" pitchFamily="50" charset="-52"/>
              </a:rPr>
              <a:t>наступний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рік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якщо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громадянин</a:t>
            </a:r>
            <a:r>
              <a:rPr lang="ru-RU" sz="1100" dirty="0">
                <a:latin typeface="e-Ukraine Light" pitchFamily="50" charset="-52"/>
              </a:rPr>
              <a:t> не </a:t>
            </a:r>
            <a:r>
              <a:rPr lang="ru-RU" sz="1100" dirty="0" err="1">
                <a:latin typeface="e-Ukraine Light" pitchFamily="50" charset="-52"/>
              </a:rPr>
              <a:t>скористався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своїм</a:t>
            </a:r>
            <a:r>
              <a:rPr lang="ru-RU" sz="1100" dirty="0">
                <a:latin typeface="e-Ukraine Light" pitchFamily="50" charset="-52"/>
              </a:rPr>
              <a:t> правом у </a:t>
            </a:r>
            <a:r>
              <a:rPr lang="ru-RU" sz="1100" dirty="0" err="1">
                <a:latin typeface="e-Ukraine Light" pitchFamily="50" charset="-52"/>
              </a:rPr>
              <a:t>встановлений</a:t>
            </a:r>
            <a:r>
              <a:rPr lang="ru-RU" sz="1100" dirty="0">
                <a:latin typeface="e-Ukraine Light" pitchFamily="50" charset="-52"/>
              </a:rPr>
              <a:t> строк. Так, </a:t>
            </a:r>
            <a:r>
              <a:rPr lang="ru-RU" sz="1100" dirty="0" err="1">
                <a:latin typeface="e-Ukraine Light" pitchFamily="50" charset="-52"/>
              </a:rPr>
              <a:t>декларація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подається</a:t>
            </a:r>
            <a:r>
              <a:rPr lang="ru-RU" sz="1100" dirty="0">
                <a:latin typeface="e-Ukraine Light" pitchFamily="50" charset="-52"/>
              </a:rPr>
              <a:t> до 31 </a:t>
            </a:r>
            <a:r>
              <a:rPr lang="ru-RU" sz="1100" dirty="0" err="1">
                <a:latin typeface="e-Ukraine Light" pitchFamily="50" charset="-52"/>
              </a:rPr>
              <a:t>грудня</a:t>
            </a:r>
            <a:r>
              <a:rPr lang="ru-RU" sz="1100" dirty="0">
                <a:latin typeface="e-Ukraine Light" pitchFamily="50" charset="-52"/>
              </a:rPr>
              <a:t> року, </a:t>
            </a:r>
            <a:r>
              <a:rPr lang="ru-RU" sz="1100" dirty="0" err="1">
                <a:latin typeface="e-Ukraine Light" pitchFamily="50" charset="-52"/>
              </a:rPr>
              <a:t>наступного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звітним</a:t>
            </a:r>
            <a:r>
              <a:rPr lang="ru-RU" sz="1100" dirty="0">
                <a:latin typeface="e-Ukraine Light" pitchFamily="50" charset="-52"/>
              </a:rPr>
              <a:t> року. </a:t>
            </a:r>
            <a:endParaRPr lang="ru-RU" sz="12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1742</TotalTime>
  <Words>109</Words>
  <Application>Microsoft Office PowerPoint</Application>
  <PresentationFormat>Лист A4 (210x297 мм)</PresentationFormat>
  <Paragraphs>24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190</cp:revision>
  <dcterms:created xsi:type="dcterms:W3CDTF">2021-05-27T05:23:05Z</dcterms:created>
  <dcterms:modified xsi:type="dcterms:W3CDTF">2024-02-27T09:35:41Z</dcterms:modified>
</cp:coreProperties>
</file>