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82466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Коли не </a:t>
            </a:r>
            <a:r>
              <a:rPr lang="ru-RU" sz="1600" b="1" dirty="0" err="1">
                <a:latin typeface="e-Ukraine Light" pitchFamily="50" charset="-52"/>
              </a:rPr>
              <a:t>подається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податкова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декларація</a:t>
            </a:r>
            <a:r>
              <a:rPr lang="ru-RU" sz="1600" b="1" dirty="0">
                <a:latin typeface="e-Ukraine Light" pitchFamily="50" charset="-52"/>
              </a:rPr>
              <a:t> про </a:t>
            </a:r>
            <a:r>
              <a:rPr lang="ru-RU" sz="1600" b="1" dirty="0" err="1">
                <a:latin typeface="e-Ukraine Light" pitchFamily="50" charset="-52"/>
              </a:rPr>
              <a:t>майновий</a:t>
            </a:r>
            <a:r>
              <a:rPr lang="ru-RU" sz="1600" b="1" dirty="0">
                <a:latin typeface="e-Ukraine Light" pitchFamily="50" charset="-52"/>
              </a:rPr>
              <a:t> стан і доходи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Триває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кампанія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одержаних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2023 року. </a:t>
            </a:r>
            <a:r>
              <a:rPr lang="ru-RU" sz="1100" dirty="0" err="1">
                <a:latin typeface="e-Ukraine Light" pitchFamily="50" charset="-52"/>
              </a:rPr>
              <a:t>Звертаємо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увагу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Податковим</a:t>
            </a:r>
            <a:r>
              <a:rPr lang="ru-RU" sz="1100" dirty="0">
                <a:latin typeface="e-Ukraine Light" pitchFamily="50" charset="-52"/>
              </a:rPr>
              <a:t> кодексом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Кодекс)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звільнені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Так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 179.2 ст. 179 Кодексу </a:t>
            </a:r>
            <a:r>
              <a:rPr lang="ru-RU" sz="1100" dirty="0" err="1">
                <a:latin typeface="e-Ukraine Light" pitchFamily="50" charset="-52"/>
              </a:rPr>
              <a:t>податкова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декларація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отримував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	доходи</a:t>
            </a:r>
            <a:r>
              <a:rPr lang="ru-RU" sz="1100" dirty="0">
                <a:latin typeface="e-Ukraine Light" pitchFamily="50" charset="-52"/>
              </a:rPr>
              <a:t>, у тому </a:t>
            </a:r>
            <a:r>
              <a:rPr lang="ru-RU" sz="1100" dirty="0" err="1">
                <a:latin typeface="e-Ukraine Light" pitchFamily="50" charset="-52"/>
              </a:rPr>
              <a:t>числі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іноземні</a:t>
            </a:r>
            <a:r>
              <a:rPr lang="ru-RU" sz="1100" dirty="0">
                <a:latin typeface="e-Ukraine Light" pitchFamily="50" charset="-52"/>
              </a:rPr>
              <a:t> доходи,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Кодексом не </a:t>
            </a:r>
            <a:r>
              <a:rPr lang="ru-RU" sz="1100" dirty="0" err="1">
                <a:latin typeface="e-Ukraine Light" pitchFamily="50" charset="-52"/>
              </a:rPr>
              <a:t>включаються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загального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місячного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річного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оподатковуваного</a:t>
            </a:r>
            <a:r>
              <a:rPr lang="ru-RU" sz="1100" dirty="0">
                <a:latin typeface="e-Ukraine Light" pitchFamily="50" charset="-52"/>
              </a:rPr>
              <a:t>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	доходи </a:t>
            </a:r>
            <a:r>
              <a:rPr lang="ru-RU" sz="1100" dirty="0" err="1">
                <a:latin typeface="e-Ukraine Light" pitchFamily="50" charset="-52"/>
              </a:rPr>
              <a:t>виключно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агентів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виду та </a:t>
            </a:r>
            <a:r>
              <a:rPr lang="ru-RU" sz="1100" dirty="0" err="1">
                <a:latin typeface="e-Ukraine Light" pitchFamily="50" charset="-52"/>
              </a:rPr>
              <a:t>розміру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нарахованого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виплаченого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наданого</a:t>
            </a:r>
            <a:r>
              <a:rPr lang="ru-RU" sz="1100" dirty="0">
                <a:latin typeface="e-Ukraine Light" pitchFamily="50" charset="-52"/>
              </a:rPr>
              <a:t>) доходу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	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продажу (</a:t>
            </a:r>
            <a:r>
              <a:rPr lang="ru-RU" sz="1100" dirty="0" err="1">
                <a:latin typeface="e-Ukraine Light" pitchFamily="50" charset="-52"/>
              </a:rPr>
              <a:t>обміну</a:t>
            </a:r>
            <a:r>
              <a:rPr lang="ru-RU" sz="1100" dirty="0">
                <a:latin typeface="e-Ukraine Light" pitchFamily="50" charset="-52"/>
              </a:rPr>
              <a:t>) майна, </a:t>
            </a:r>
            <a:r>
              <a:rPr lang="ru-RU" sz="1100" dirty="0" err="1">
                <a:latin typeface="e-Ukraine Light" pitchFamily="50" charset="-52"/>
              </a:rPr>
              <a:t>дарування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дохід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Кодексу не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оподатковується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нульовою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нотаріальному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посвідченні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був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Кодексу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e-Ukraine Light" pitchFamily="50" charset="-52"/>
              </a:rPr>
              <a:t>	доходи </a:t>
            </a:r>
            <a:r>
              <a:rPr lang="ru-RU" sz="1100" dirty="0">
                <a:latin typeface="e-Ukraine Light" pitchFamily="50" charset="-52"/>
              </a:rPr>
              <a:t>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об'єктів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спадщини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Кодексу </a:t>
            </a:r>
            <a:r>
              <a:rPr lang="ru-RU" sz="1100" dirty="0" err="1">
                <a:latin typeface="e-Ukraine Light" pitchFamily="50" charset="-52"/>
              </a:rPr>
              <a:t>оподатковуються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нульовою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ставкою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сплачено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п.174.3 ст. 174 Кодексу.</a:t>
            </a:r>
          </a:p>
          <a:p>
            <a:pPr algn="just">
              <a:lnSpc>
                <a:spcPct val="150000"/>
              </a:lnSpc>
            </a:pP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того, </a:t>
            </a:r>
            <a:r>
              <a:rPr lang="ru-RU" sz="1100" dirty="0" err="1">
                <a:latin typeface="e-Ukraine Light" pitchFamily="50" charset="-52"/>
              </a:rPr>
              <a:t>платники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звільняються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обов'язку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в таких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а) </a:t>
            </a:r>
            <a:r>
              <a:rPr lang="ru-RU" sz="1100" dirty="0" err="1">
                <a:latin typeface="e-Ukraine Light" pitchFamily="50" charset="-52"/>
              </a:rPr>
              <a:t>незалежно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виду та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є </a:t>
            </a:r>
            <a:r>
              <a:rPr lang="ru-RU" sz="1100" dirty="0" err="1">
                <a:latin typeface="e-Ukraine Light" pitchFamily="50" charset="-52"/>
              </a:rPr>
              <a:t>малолітніми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неповнолітніми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недієздатними</a:t>
            </a:r>
            <a:r>
              <a:rPr lang="ru-RU" sz="1100" dirty="0">
                <a:latin typeface="e-Ukraine Light" pitchFamily="50" charset="-52"/>
              </a:rPr>
              <a:t> особами і при </a:t>
            </a:r>
            <a:r>
              <a:rPr lang="ru-RU" sz="1100" dirty="0" err="1">
                <a:latin typeface="e-Ukraine Light" pitchFamily="50" charset="-52"/>
              </a:rPr>
              <a:t>цьому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повному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утриманні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(у тому </a:t>
            </a:r>
            <a:r>
              <a:rPr lang="ru-RU" sz="1100" dirty="0" err="1">
                <a:latin typeface="e-Ukraine Light" pitchFamily="50" charset="-52"/>
              </a:rPr>
              <a:t>числі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батьків</a:t>
            </a:r>
            <a:r>
              <a:rPr lang="ru-RU" sz="1100" dirty="0">
                <a:latin typeface="e-Ukraine Light" pitchFamily="50" charset="-52"/>
              </a:rPr>
              <a:t>)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держави</a:t>
            </a:r>
            <a:r>
              <a:rPr lang="ru-RU" sz="1100" dirty="0">
                <a:latin typeface="e-Ukraine Light" pitchFamily="50" charset="-52"/>
              </a:rPr>
              <a:t> станом на </a:t>
            </a:r>
            <a:r>
              <a:rPr lang="ru-RU" sz="1100" dirty="0" err="1">
                <a:latin typeface="e-Ukraine Light" pitchFamily="50" charset="-52"/>
              </a:rPr>
              <a:t>кінець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арештом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є </a:t>
            </a:r>
            <a:r>
              <a:rPr lang="ru-RU" sz="1100" dirty="0" err="1">
                <a:latin typeface="e-Ukraine Light" pitchFamily="50" charset="-52"/>
              </a:rPr>
              <a:t>затриманими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засудженими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позбавлення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волі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полоні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ув'язненні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території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держав станом на </a:t>
            </a:r>
            <a:r>
              <a:rPr lang="ru-RU" sz="1100" dirty="0" err="1">
                <a:latin typeface="e-Ukraine Light" pitchFamily="50" charset="-52"/>
              </a:rPr>
              <a:t>кінець</a:t>
            </a:r>
            <a:r>
              <a:rPr lang="ru-RU" sz="1100" dirty="0">
                <a:latin typeface="e-Ukraine Light" pitchFamily="50" charset="-52"/>
              </a:rPr>
              <a:t> граничного строку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розшуку</a:t>
            </a:r>
            <a:r>
              <a:rPr lang="ru-RU" sz="1100" dirty="0">
                <a:latin typeface="e-Ukraine Light" pitchFamily="50" charset="-52"/>
              </a:rPr>
              <a:t> станом на </a:t>
            </a:r>
            <a:r>
              <a:rPr lang="ru-RU" sz="1100" dirty="0" err="1">
                <a:latin typeface="e-Ukraine Light" pitchFamily="50" charset="-52"/>
              </a:rPr>
              <a:t>кінець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</a:t>
            </a:r>
            <a:r>
              <a:rPr lang="ru-RU" sz="1100" dirty="0" smtClean="0">
                <a:latin typeface="e-Ukraine Light" pitchFamily="50" charset="-52"/>
              </a:rPr>
              <a:t>;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>
                <a:latin typeface="e-Ukraine Light" pitchFamily="50" charset="-52"/>
              </a:rPr>
              <a:t>перебувають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строковій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військовій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службі</a:t>
            </a:r>
            <a:r>
              <a:rPr lang="ru-RU" sz="1100" dirty="0">
                <a:latin typeface="e-Ukraine Light" pitchFamily="50" charset="-52"/>
              </a:rPr>
              <a:t> станом на </a:t>
            </a:r>
            <a:r>
              <a:rPr lang="ru-RU" sz="1100" dirty="0" err="1">
                <a:latin typeface="e-Ukraine Light" pitchFamily="50" charset="-52"/>
              </a:rPr>
              <a:t>кінець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року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З </a:t>
            </a:r>
            <a:r>
              <a:rPr lang="ru-RU" sz="1100" dirty="0">
                <a:latin typeface="e-Ukraine Light" pitchFamily="50" charset="-52"/>
              </a:rPr>
              <a:t>детальною </a:t>
            </a:r>
            <a:r>
              <a:rPr lang="ru-RU" sz="1100" dirty="0" err="1">
                <a:latin typeface="e-Ukraine Light" pitchFamily="50" charset="-52"/>
              </a:rPr>
              <a:t>інформацією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доходів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одержаних</a:t>
            </a:r>
            <a:r>
              <a:rPr lang="ru-RU" sz="1100" dirty="0">
                <a:latin typeface="e-Ukraine Light" pitchFamily="50" charset="-52"/>
              </a:rPr>
              <a:t> у 2023 </a:t>
            </a:r>
            <a:r>
              <a:rPr lang="ru-RU" sz="1100" dirty="0" err="1">
                <a:latin typeface="e-Ukraine Light" pitchFamily="50" charset="-52"/>
              </a:rPr>
              <a:t>році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можна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ознайомитися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вебпорталі</a:t>
            </a:r>
            <a:r>
              <a:rPr lang="ru-RU" sz="1100" dirty="0">
                <a:latin typeface="e-Ukraine Light" pitchFamily="50" charset="-52"/>
              </a:rPr>
              <a:t> ДПС у </a:t>
            </a:r>
            <a:r>
              <a:rPr lang="ru-RU" sz="1100" dirty="0" err="1">
                <a:latin typeface="e-Ukraine Light" pitchFamily="50" charset="-52"/>
              </a:rPr>
              <a:t>банері</a:t>
            </a:r>
            <a:r>
              <a:rPr lang="ru-RU" sz="1100" dirty="0">
                <a:latin typeface="e-Ukraine Light" pitchFamily="50" charset="-52"/>
              </a:rPr>
              <a:t> «</a:t>
            </a:r>
            <a:r>
              <a:rPr lang="ru-RU" sz="1100" dirty="0" err="1">
                <a:latin typeface="e-Ukraine Light" pitchFamily="50" charset="-52"/>
              </a:rPr>
              <a:t>Деклараційна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кампанія</a:t>
            </a:r>
            <a:r>
              <a:rPr lang="ru-RU" sz="1100" dirty="0">
                <a:latin typeface="e-Ukraine Light" pitchFamily="50" charset="-52"/>
              </a:rPr>
              <a:t> 2024».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113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190</cp:revision>
  <dcterms:created xsi:type="dcterms:W3CDTF">2021-05-27T05:23:05Z</dcterms:created>
  <dcterms:modified xsi:type="dcterms:W3CDTF">2024-02-16T07:35:36Z</dcterms:modified>
</cp:coreProperties>
</file>