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336245"/>
            <a:ext cx="3600000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>
                <a:latin typeface="e-Ukraine Light" pitchFamily="50" charset="-52"/>
              </a:rPr>
              <a:t>Коефіцієнт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індексації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нормативної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грошової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оцінки</a:t>
            </a:r>
            <a:r>
              <a:rPr lang="ru-RU" sz="1600" b="1" dirty="0">
                <a:latin typeface="e-Ukraine Light" pitchFamily="50" charset="-52"/>
              </a:rPr>
              <a:t> земель для </a:t>
            </a:r>
            <a:r>
              <a:rPr lang="ru-RU" sz="1600" b="1" dirty="0" err="1">
                <a:latin typeface="e-Ukraine Light" pitchFamily="50" charset="-52"/>
              </a:rPr>
              <a:t>визначення</a:t>
            </a:r>
            <a:r>
              <a:rPr lang="ru-RU" sz="1600" b="1" dirty="0">
                <a:latin typeface="e-Ukraine Light" pitchFamily="50" charset="-52"/>
              </a:rPr>
              <a:t> МПЗ </a:t>
            </a:r>
            <a:r>
              <a:rPr lang="ru-RU" sz="1600" b="1" dirty="0" smtClean="0">
                <a:latin typeface="e-Ukraine Light" pitchFamily="50" charset="-52"/>
              </a:rPr>
              <a:t>за</a:t>
            </a:r>
          </a:p>
          <a:p>
            <a:pPr algn="ctr"/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>
                <a:latin typeface="e-Ukraine Light" pitchFamily="50" charset="-52"/>
              </a:rPr>
              <a:t>2023 </a:t>
            </a:r>
            <a:r>
              <a:rPr lang="ru-RU" sz="1600" b="1" dirty="0" err="1">
                <a:latin typeface="e-Ukraine Light" pitchFamily="50" charset="-52"/>
              </a:rPr>
              <a:t>рік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Лютий 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95581"/>
            <a:ext cx="4610098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100" dirty="0">
                <a:latin typeface="e-Ukraine Light" pitchFamily="50" charset="-52"/>
              </a:rPr>
              <a:t>	</a:t>
            </a:r>
            <a:r>
              <a:rPr lang="ru-RU" sz="1100" dirty="0">
                <a:latin typeface="e-Ukraine Light" pitchFamily="50" charset="-52"/>
              </a:rPr>
              <a:t>   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ст. 381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кодексу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для </a:t>
            </a:r>
            <a:r>
              <a:rPr lang="ru-RU" sz="1100" dirty="0" err="1">
                <a:latin typeface="e-Ukraine Light" pitchFamily="50" charset="-52"/>
              </a:rPr>
              <a:t>розрахунку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суми</a:t>
            </a:r>
            <a:r>
              <a:rPr lang="ru-RU" sz="1100" dirty="0">
                <a:latin typeface="e-Ukraine Light" pitchFamily="50" charset="-52"/>
              </a:rPr>
              <a:t> МПЗ </a:t>
            </a:r>
            <a:r>
              <a:rPr lang="ru-RU" sz="1100" dirty="0" err="1">
                <a:latin typeface="e-Ukraine Light" pitchFamily="50" charset="-52"/>
              </a:rPr>
              <a:t>застосовується</a:t>
            </a:r>
            <a:r>
              <a:rPr lang="ru-RU" sz="1100" dirty="0">
                <a:latin typeface="e-Ukraine Light" pitchFamily="50" charset="-52"/>
              </a:rPr>
              <a:t> нормативна </a:t>
            </a:r>
            <a:r>
              <a:rPr lang="ru-RU" sz="1100" dirty="0" err="1">
                <a:latin typeface="e-Ukraine Light" pitchFamily="50" charset="-52"/>
              </a:rPr>
              <a:t>грошова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оцінка</a:t>
            </a:r>
            <a:r>
              <a:rPr lang="ru-RU" sz="1100" dirty="0">
                <a:latin typeface="e-Ukraine Light" pitchFamily="50" charset="-52"/>
              </a:rPr>
              <a:t> земель з </a:t>
            </a:r>
            <a:r>
              <a:rPr lang="ru-RU" sz="1100" dirty="0" err="1">
                <a:latin typeface="e-Ukraine Light" pitchFamily="50" charset="-52"/>
              </a:rPr>
              <a:t>урахуванням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коефіцієнта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індексації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визначеного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порядку, </a:t>
            </a:r>
            <a:r>
              <a:rPr lang="ru-RU" sz="1100" dirty="0" err="1">
                <a:latin typeface="e-Ukraine Light" pitchFamily="50" charset="-52"/>
              </a:rPr>
              <a:t>встановленого</a:t>
            </a:r>
            <a:r>
              <a:rPr lang="ru-RU" sz="1100" dirty="0">
                <a:latin typeface="e-Ukraine Light" pitchFamily="50" charset="-52"/>
              </a:rPr>
              <a:t> Кодексом для </a:t>
            </a:r>
            <a:r>
              <a:rPr lang="ru-RU" sz="1100" dirty="0" err="1">
                <a:latin typeface="e-Ukraine Light" pitchFamily="50" charset="-52"/>
              </a:rPr>
              <a:t>справляння</a:t>
            </a:r>
            <a:r>
              <a:rPr lang="ru-RU" sz="1100" dirty="0">
                <a:latin typeface="e-Ukraine Light" pitchFamily="50" charset="-52"/>
              </a:rPr>
              <a:t> плати за землю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Базою </a:t>
            </a:r>
            <a:r>
              <a:rPr lang="ru-RU" sz="1100" dirty="0" err="1">
                <a:latin typeface="e-Ukraine Light" pitchFamily="50" charset="-52"/>
              </a:rPr>
              <a:t>оподаткування</a:t>
            </a:r>
            <a:r>
              <a:rPr lang="ru-RU" sz="1100" dirty="0">
                <a:latin typeface="e-Ukraine Light" pitchFamily="50" charset="-52"/>
              </a:rPr>
              <a:t> платою за землю є нормативна </a:t>
            </a:r>
            <a:r>
              <a:rPr lang="ru-RU" sz="1100" dirty="0" err="1">
                <a:latin typeface="e-Ukraine Light" pitchFamily="50" charset="-52"/>
              </a:rPr>
              <a:t>грошова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оцінка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земельної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ділянки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урахуванням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коефіцієнта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індексації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271.1.1 п. 271.1 ст. 271 Кодексу</a:t>
            </a:r>
            <a:r>
              <a:rPr lang="ru-RU" sz="1100" dirty="0" smtClean="0">
                <a:latin typeface="e-Ukraine Light" pitchFamily="50" charset="-52"/>
              </a:rPr>
              <a:t>).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Коефіцієнт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індексації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нормативної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грошової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оцінки</a:t>
            </a:r>
            <a:r>
              <a:rPr lang="ru-RU" sz="1100" dirty="0">
                <a:latin typeface="e-Ukraine Light" pitchFamily="50" charset="-52"/>
              </a:rPr>
              <a:t> земель </a:t>
            </a:r>
            <a:r>
              <a:rPr lang="ru-RU" sz="1100" dirty="0" err="1">
                <a:latin typeface="e-Ukraine Light" pitchFamily="50" charset="-52"/>
              </a:rPr>
              <a:t>застосовується</a:t>
            </a:r>
            <a:r>
              <a:rPr lang="ru-RU" sz="1100" dirty="0">
                <a:latin typeface="e-Ukraine Light" pitchFamily="50" charset="-52"/>
              </a:rPr>
              <a:t> кумулятивно </a:t>
            </a:r>
            <a:r>
              <a:rPr lang="ru-RU" sz="1100" dirty="0" err="1">
                <a:latin typeface="e-Ukraine Light" pitchFamily="50" charset="-52"/>
              </a:rPr>
              <a:t>залежно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дати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проведення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нормативної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грошової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оцінки</a:t>
            </a:r>
            <a:r>
              <a:rPr lang="ru-RU" sz="1100" dirty="0">
                <a:latin typeface="e-Ukraine Light" pitchFamily="50" charset="-52"/>
              </a:rPr>
              <a:t> земель (п. 289.2 ст. 289 Кодексу</a:t>
            </a:r>
            <a:r>
              <a:rPr lang="ru-RU" sz="1100" dirty="0" smtClean="0">
                <a:latin typeface="e-Ukraine Light" pitchFamily="50" charset="-52"/>
              </a:rPr>
              <a:t>).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Центральний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орган </a:t>
            </a:r>
            <a:r>
              <a:rPr lang="ru-RU" sz="1100" dirty="0" err="1">
                <a:latin typeface="e-Ukraine Light" pitchFamily="50" charset="-52"/>
              </a:rPr>
              <a:t>виконавчої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влади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реалізує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державну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політику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сфері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земельних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відносин</a:t>
            </a:r>
            <a:r>
              <a:rPr lang="ru-RU" sz="1100" dirty="0">
                <a:latin typeface="e-Ukraine Light" pitchFamily="50" charset="-52"/>
              </a:rPr>
              <a:t>, за </a:t>
            </a:r>
            <a:r>
              <a:rPr lang="ru-RU" sz="1100" dirty="0" err="1">
                <a:latin typeface="e-Ukraine Light" pitchFamily="50" charset="-52"/>
              </a:rPr>
              <a:t>індексом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споживчих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цін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попередній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рік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щороку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розраховує</a:t>
            </a:r>
            <a:r>
              <a:rPr lang="ru-RU" sz="1100" dirty="0">
                <a:latin typeface="e-Ukraine Light" pitchFamily="50" charset="-52"/>
              </a:rPr>
              <a:t> величину </a:t>
            </a:r>
            <a:r>
              <a:rPr lang="ru-RU" sz="1100" dirty="0" err="1">
                <a:latin typeface="e-Ukraine Light" pitchFamily="50" charset="-52"/>
              </a:rPr>
              <a:t>коефіцієнта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індексації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нормативної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грошової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оцінки</a:t>
            </a:r>
            <a:r>
              <a:rPr lang="ru-RU" sz="1100" dirty="0">
                <a:latin typeface="e-Ukraine Light" pitchFamily="50" charset="-52"/>
              </a:rPr>
              <a:t> земель на 1 </a:t>
            </a:r>
            <a:r>
              <a:rPr lang="ru-RU" sz="1100" dirty="0" err="1">
                <a:latin typeface="e-Ukraine Light" pitchFamily="50" charset="-52"/>
              </a:rPr>
              <a:t>січня</a:t>
            </a:r>
            <a:r>
              <a:rPr lang="ru-RU" sz="1100" dirty="0">
                <a:latin typeface="e-Ukraine Light" pitchFamily="50" charset="-52"/>
              </a:rPr>
              <a:t> поточного року та не </a:t>
            </a:r>
            <a:r>
              <a:rPr lang="ru-RU" sz="1100" dirty="0" err="1">
                <a:latin typeface="e-Ukraine Light" pitchFamily="50" charset="-52"/>
              </a:rPr>
              <a:t>пізніше</a:t>
            </a:r>
            <a:r>
              <a:rPr lang="ru-RU" sz="1100" dirty="0">
                <a:latin typeface="e-Ukraine Light" pitchFamily="50" charset="-52"/>
              </a:rPr>
              <a:t> 15 </a:t>
            </a:r>
            <a:r>
              <a:rPr lang="ru-RU" sz="1100" dirty="0" err="1">
                <a:latin typeface="e-Ukraine Light" pitchFamily="50" charset="-52"/>
              </a:rPr>
              <a:t>січня</a:t>
            </a:r>
            <a:r>
              <a:rPr lang="ru-RU" sz="1100" dirty="0">
                <a:latin typeface="e-Ukraine Light" pitchFamily="50" charset="-52"/>
              </a:rPr>
              <a:t> поточного року </a:t>
            </a:r>
            <a:r>
              <a:rPr lang="ru-RU" sz="1100" dirty="0" err="1">
                <a:latin typeface="e-Ukraine Light" pitchFamily="50" charset="-52"/>
              </a:rPr>
              <a:t>інформує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центральний</a:t>
            </a:r>
            <a:r>
              <a:rPr lang="ru-RU" sz="1100" dirty="0">
                <a:latin typeface="e-Ukraine Light" pitchFamily="50" charset="-52"/>
              </a:rPr>
              <a:t> орган </a:t>
            </a:r>
            <a:r>
              <a:rPr lang="ru-RU" sz="1100" dirty="0" err="1">
                <a:latin typeface="e-Ukraine Light" pitchFamily="50" charset="-52"/>
              </a:rPr>
              <a:t>виконавчої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влади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реалізує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державну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політику</a:t>
            </a:r>
            <a:r>
              <a:rPr lang="ru-RU" sz="1100" dirty="0">
                <a:latin typeface="e-Ukraine Light" pitchFamily="50" charset="-52"/>
              </a:rPr>
              <a:t>, і </a:t>
            </a:r>
            <a:r>
              <a:rPr lang="ru-RU" sz="1100" dirty="0" err="1">
                <a:latin typeface="e-Ukraine Light" pitchFamily="50" charset="-52"/>
              </a:rPr>
              <a:t>власників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землі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землекористувачів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щорічну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індексацію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нормативної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грошової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оцінки</a:t>
            </a:r>
            <a:r>
              <a:rPr lang="ru-RU" sz="1100" dirty="0">
                <a:latin typeface="e-Ukraine Light" pitchFamily="50" charset="-52"/>
              </a:rPr>
              <a:t> земель (ст. 289 Кодексу). 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3" y="209549"/>
            <a:ext cx="4685767" cy="4408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uk-UA" sz="1100" dirty="0" smtClean="0">
                <a:latin typeface="e-Ukraine Light" pitchFamily="50" charset="-52"/>
              </a:rPr>
              <a:t> У 2024 році Центральний орган виконавчої влади, що реалізує державну політику у сфері земельних відносин, поінформував про індексацію за 2023 рік, яку необхідно застосовувати для розрахунку податкових зобов’язань з плати за землю та єдиного податку (четверта група) у 2024 році.</a:t>
            </a:r>
          </a:p>
          <a:p>
            <a:pPr algn="just">
              <a:lnSpc>
                <a:spcPct val="150000"/>
              </a:lnSpc>
            </a:pPr>
            <a:r>
              <a:rPr lang="uk-UA" sz="1100" dirty="0" smtClean="0">
                <a:latin typeface="e-Ukraine Light" pitchFamily="50" charset="-52"/>
              </a:rPr>
              <a:t>	З огляду на вище вказане, вбачається, що для розрахунку суми МПЗ за 2023 рік використовується нормативно грошова оцінка земель, яка діяла у 2023 році для розрахунку плати за землю та єдиного податку (четверта група).</a:t>
            </a:r>
          </a:p>
          <a:p>
            <a:pPr algn="just">
              <a:lnSpc>
                <a:spcPct val="150000"/>
              </a:lnSpc>
            </a:pPr>
            <a:endParaRPr lang="uk-UA" sz="11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uk-UA" sz="1100" dirty="0" smtClean="0">
                <a:latin typeface="e-Ukraine Light" pitchFamily="50" charset="-52"/>
              </a:rPr>
              <a:t>	</a:t>
            </a:r>
            <a:r>
              <a:rPr lang="uk-UA" sz="1100" i="1" dirty="0" smtClean="0">
                <a:latin typeface="e-Ukraine Light" pitchFamily="50" charset="-52"/>
              </a:rPr>
              <a:t>Довідково: для розрахунку плати за землю та єдиного податку (четверта група) за 2023 рік значення коефіцієнта індексації нормативної грошової оцінки земель і земельних ділянок за 2022 рік становить для сільськогосподарських угідь – 1,0. </a:t>
            </a:r>
            <a:endParaRPr lang="uk-UA" sz="1200" i="1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1585</TotalTime>
  <Words>116</Words>
  <Application>Microsoft Office PowerPoint</Application>
  <PresentationFormat>Лист A4 (210x297 мм)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192</cp:revision>
  <dcterms:created xsi:type="dcterms:W3CDTF">2021-05-27T05:23:05Z</dcterms:created>
  <dcterms:modified xsi:type="dcterms:W3CDTF">2024-02-20T08:38:33Z</dcterms:modified>
</cp:coreProperties>
</file>