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28.05.2021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cabinet.tax.gov.ua/"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0"/>
            <a:ext cx="4877753" cy="68580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7</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інфографіки та коментарі 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kumimoji="0" lang="uk-UA" altLang="ru-RU" sz="12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InfoTAX</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91150" y="840674"/>
            <a:ext cx="4105275" cy="64633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До уваги платників, які використовують єдиний рахунок!</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Травень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115050" y="123825"/>
            <a:ext cx="3143250" cy="253916"/>
          </a:xfrm>
          <a:prstGeom prst="rect">
            <a:avLst/>
          </a:prstGeom>
        </p:spPr>
        <p:txBody>
          <a:bodyPr wrap="square">
            <a:spAutoFit/>
          </a:bodyPr>
          <a:lstStyle/>
          <a:p>
            <a:pPr lvl="0" algn="ctr" defTabSz="914400" fontAlgn="base">
              <a:spcBef>
                <a:spcPct val="0"/>
              </a:spcBef>
              <a:spcAft>
                <a:spcPct val="0"/>
              </a:spcAft>
            </a:pPr>
            <a:r>
              <a:rPr lang="uk-UA" sz="1050" dirty="0" smtClean="0">
                <a:latin typeface="e-Ukraine Light" pitchFamily="50" charset="-52"/>
                <a:cs typeface="Arial" pitchFamily="34" charset="0"/>
              </a:rPr>
              <a:t>Головне управління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83820" y="68581"/>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025570" y="68581"/>
            <a:ext cx="4793934"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6</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2" name="Прямоугольник 11"/>
          <p:cNvSpPr/>
          <p:nvPr/>
        </p:nvSpPr>
        <p:spPr>
          <a:xfrm>
            <a:off x="266700" y="361950"/>
            <a:ext cx="4514850" cy="6052185"/>
          </a:xfrm>
          <a:prstGeom prst="rect">
            <a:avLst/>
          </a:prstGeom>
        </p:spPr>
        <p:txBody>
          <a:bodyPr wrap="square">
            <a:spAutoFit/>
          </a:bodyPr>
          <a:lstStyle/>
          <a:p>
            <a:pPr lvl="0" indent="450850" algn="just" defTabSz="914400" fontAlgn="base">
              <a:spcBef>
                <a:spcPct val="0"/>
              </a:spcBef>
              <a:spcAft>
                <a:spcPct val="0"/>
              </a:spcAft>
            </a:pPr>
            <a:r>
              <a:rPr lang="uk-UA" sz="1400" dirty="0" smtClean="0">
                <a:latin typeface="e-Ukraine Light" pitchFamily="50" charset="-52"/>
                <a:ea typeface="Times New Roman" pitchFamily="18" charset="0"/>
                <a:cs typeface="Arial" pitchFamily="34" charset="0"/>
              </a:rPr>
              <a:t>Головне управління ДПС у м. Києві нагадує, що 26 лютого 2021 року набули чинності зміни щодо заповнення реквізиту «Призначення платежу» розрахункового документа на переказ коштів на єдиний рахунок. </a:t>
            </a:r>
          </a:p>
          <a:p>
            <a:pPr lvl="0" indent="450850" algn="just" defTabSz="914400" eaLnBrk="0" fontAlgn="base" hangingPunct="0">
              <a:spcBef>
                <a:spcPct val="0"/>
              </a:spcBef>
              <a:spcAft>
                <a:spcPct val="0"/>
              </a:spcAft>
            </a:pPr>
            <a:r>
              <a:rPr lang="uk-UA" sz="1400" dirty="0" smtClean="0">
                <a:latin typeface="e-Ukraine Light" pitchFamily="50" charset="-52"/>
                <a:ea typeface="Times New Roman" pitchFamily="18" charset="0"/>
                <a:cs typeface="Arial" pitchFamily="34" charset="0"/>
              </a:rPr>
              <a:t>Такі зміни зумовлено запровадженням з 01 січня 2021 року нової системи сплати податків, зборів, платежів, ЄСВ з використанням єдиного рахунку паралельно з діючою системою оперативного обліку та сплати платежів. </a:t>
            </a:r>
          </a:p>
          <a:p>
            <a:pPr lvl="0" indent="450850" algn="just" defTabSz="914400" eaLnBrk="0" fontAlgn="base" hangingPunct="0">
              <a:spcBef>
                <a:spcPct val="0"/>
              </a:spcBef>
              <a:spcAft>
                <a:spcPct val="0"/>
              </a:spcAft>
            </a:pPr>
            <a:r>
              <a:rPr lang="uk-UA" sz="1400" dirty="0" smtClean="0">
                <a:latin typeface="e-Ukraine Light" pitchFamily="50" charset="-52"/>
                <a:ea typeface="Times New Roman" pitchFamily="18" charset="0"/>
                <a:cs typeface="Arial" pitchFamily="34" charset="0"/>
              </a:rPr>
              <a:t>Звертаємо увагу, що платники, включені до реєстру платників, які використовують єдиний рахунок, під час заповнення реквізиту «Призначення платежу» розрахункового документу на переказ коштів на єдиний рахунок мають керуватися вимогами розділу II Порядку заповнення документів: «Заповнення реквізиту «Призначення платежу» розрахункових документів на переказ у разі сплати (стягнення) податків, зборів, платежів, єдиного внеску на загальнообов’язкове державне соціальне страхування з використанням єдиного рахунку». </a:t>
            </a:r>
            <a:endParaRPr lang="uk-UA" sz="1400" dirty="0" smtClean="0">
              <a:latin typeface="e-Ukraine Light" pitchFamily="50" charset="-52"/>
              <a:ea typeface="Times New Roman" pitchFamily="18" charset="0"/>
              <a:cs typeface="Calibri" pitchFamily="34" charset="0"/>
            </a:endParaRPr>
          </a:p>
        </p:txBody>
      </p:sp>
      <p:sp>
        <p:nvSpPr>
          <p:cNvPr id="14" name="Прямоугольник 13"/>
          <p:cNvSpPr/>
          <p:nvPr/>
        </p:nvSpPr>
        <p:spPr>
          <a:xfrm>
            <a:off x="5238750" y="409575"/>
            <a:ext cx="4343400" cy="1384995"/>
          </a:xfrm>
          <a:prstGeom prst="rect">
            <a:avLst/>
          </a:prstGeom>
        </p:spPr>
        <p:txBody>
          <a:bodyPr wrap="square">
            <a:spAutoFit/>
          </a:bodyPr>
          <a:lstStyle/>
          <a:p>
            <a:pPr algn="just"/>
            <a:r>
              <a:rPr lang="uk-UA" sz="1400" dirty="0" err="1" smtClean="0">
                <a:latin typeface="e-Ukraine Light" pitchFamily="50" charset="-52"/>
              </a:rPr>
              <a:t>Довідково</a:t>
            </a:r>
            <a:r>
              <a:rPr lang="uk-UA" sz="1400" dirty="0" smtClean="0">
                <a:latin typeface="e-Ukraine Light" pitchFamily="50" charset="-52"/>
              </a:rPr>
              <a:t>: відповідні зміни внесено наказом Міністерства фінансів України від 31 грудня 2020 року № 847 «Про внесення змін до наказу Міністерства фінансів України від 24 липня 2015 року № 666». </a:t>
            </a:r>
            <a:endParaRPr lang="ru-RU" sz="1400" dirty="0" smtClean="0">
              <a:latin typeface="e-Ukraine Light" pitchFamily="50" charset="-52"/>
            </a:endParaRPr>
          </a:p>
        </p:txBody>
      </p:sp>
      <p:sp>
        <p:nvSpPr>
          <p:cNvPr id="17" name="Блок-схема: узел 16"/>
          <p:cNvSpPr/>
          <p:nvPr/>
        </p:nvSpPr>
        <p:spPr>
          <a:xfrm>
            <a:off x="5019676" y="3343276"/>
            <a:ext cx="1562100" cy="17145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Блок-схема: узел 17"/>
          <p:cNvSpPr/>
          <p:nvPr/>
        </p:nvSpPr>
        <p:spPr>
          <a:xfrm>
            <a:off x="6067425" y="5124450"/>
            <a:ext cx="1819275" cy="15621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Блок-схема: узел 18"/>
          <p:cNvSpPr/>
          <p:nvPr/>
        </p:nvSpPr>
        <p:spPr>
          <a:xfrm>
            <a:off x="5038725" y="5057775"/>
            <a:ext cx="1657350" cy="1657350"/>
          </a:xfrm>
          <a:prstGeom prst="flowChartConnector">
            <a:avLst/>
          </a:prstGeom>
          <a:solidFill>
            <a:srgbClr val="25A8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Блок-схема: узел 19"/>
          <p:cNvSpPr/>
          <p:nvPr/>
        </p:nvSpPr>
        <p:spPr>
          <a:xfrm>
            <a:off x="6067424" y="3343275"/>
            <a:ext cx="1724026" cy="1781175"/>
          </a:xfrm>
          <a:prstGeom prst="flowChartConnector">
            <a:avLst/>
          </a:prstGeom>
          <a:solidFill>
            <a:srgbClr val="25A8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84221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83820" y="68581"/>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4987470" y="76200"/>
            <a:ext cx="4793934"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4</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20E9D96F-3DE8-4417-9595-2A67DB70D5D3}"/>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B6365EE5-61B6-4672-AA2C-19B58DE21C70}"/>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r>
              <a:rPr lang="uk-UA"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a:t>
            </a: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2051" name="Rectangle 3"/>
          <p:cNvSpPr>
            <a:spLocks noChangeArrowheads="1"/>
          </p:cNvSpPr>
          <p:nvPr/>
        </p:nvSpPr>
        <p:spPr bwMode="auto">
          <a:xfrm>
            <a:off x="5819775" y="2183690"/>
            <a:ext cx="371474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dirty="0" smtClean="0">
              <a:ln>
                <a:noFill/>
              </a:ln>
              <a:solidFill>
                <a:schemeClr val="tx1"/>
              </a:solidFill>
              <a:effectLst/>
              <a:latin typeface="e-Ukraine Light" pitchFamily="50" charset="-52"/>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200" b="0" i="0" u="none" strike="noStrike" cap="none" normalizeH="0" baseline="0" dirty="0" smtClean="0">
              <a:ln>
                <a:noFill/>
              </a:ln>
              <a:solidFill>
                <a:schemeClr val="tx1"/>
              </a:solidFill>
              <a:effectLst/>
              <a:latin typeface="e-Ukraine Light" pitchFamily="50" charset="-52"/>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uk-UA" sz="1200" dirty="0" smtClean="0">
              <a:latin typeface="e-Ukraine Light" pitchFamily="50" charset="-52"/>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200" b="0" i="0" u="none" strike="noStrike" cap="none" normalizeH="0" baseline="0" dirty="0" smtClean="0">
              <a:ln>
                <a:noFill/>
              </a:ln>
              <a:solidFill>
                <a:schemeClr val="tx1"/>
              </a:solidFill>
              <a:effectLst/>
              <a:latin typeface="e-Ukraine Light" pitchFamily="50" charset="-52"/>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uk-UA" sz="1200" dirty="0" smtClean="0">
              <a:latin typeface="e-Ukraine Light" pitchFamily="50" charset="-52"/>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200" b="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13" name="Прямоугольник 12"/>
          <p:cNvSpPr/>
          <p:nvPr/>
        </p:nvSpPr>
        <p:spPr>
          <a:xfrm>
            <a:off x="180975" y="333374"/>
            <a:ext cx="4572000" cy="7201972"/>
          </a:xfrm>
          <a:prstGeom prst="rect">
            <a:avLst/>
          </a:prstGeom>
        </p:spPr>
        <p:txBody>
          <a:bodyPr wrap="square">
            <a:spAutoFit/>
          </a:bodyPr>
          <a:lstStyle/>
          <a:p>
            <a:pPr lvl="0" indent="450850" algn="just" defTabSz="914400" eaLnBrk="0" fontAlgn="base" hangingPunct="0">
              <a:spcBef>
                <a:spcPct val="0"/>
              </a:spcBef>
              <a:spcAft>
                <a:spcPct val="0"/>
              </a:spcAft>
            </a:pPr>
            <a:r>
              <a:rPr lang="uk-UA" sz="1400" dirty="0" smtClean="0">
                <a:latin typeface="e-Ukraine Light" pitchFamily="50" charset="-52"/>
                <a:ea typeface="Times New Roman" pitchFamily="18" charset="0"/>
                <a:cs typeface="Arial" pitchFamily="34" charset="0"/>
              </a:rPr>
              <a:t>четвертого пункту 35</a:t>
            </a:r>
            <a:r>
              <a:rPr lang="uk-UA" sz="1400" baseline="30000" dirty="0" smtClean="0">
                <a:latin typeface="e-Ukraine Light" pitchFamily="50" charset="-52"/>
                <a:ea typeface="Times New Roman" pitchFamily="18" charset="0"/>
                <a:cs typeface="Arial" pitchFamily="34" charset="0"/>
              </a:rPr>
              <a:t>1</a:t>
            </a:r>
            <a:r>
              <a:rPr lang="uk-UA" sz="1400" dirty="0" smtClean="0">
                <a:latin typeface="e-Ukraine Light" pitchFamily="50" charset="-52"/>
                <a:ea typeface="Times New Roman" pitchFamily="18" charset="0"/>
                <a:cs typeface="Arial" pitchFamily="34" charset="0"/>
              </a:rPr>
              <a:t>.7 статті 35</a:t>
            </a:r>
            <a:r>
              <a:rPr lang="uk-UA" sz="1400" baseline="30000" dirty="0" smtClean="0">
                <a:latin typeface="e-Ukraine Light" pitchFamily="50" charset="-52"/>
                <a:ea typeface="Times New Roman" pitchFamily="18" charset="0"/>
                <a:cs typeface="Arial" pitchFamily="34" charset="0"/>
              </a:rPr>
              <a:t>1</a:t>
            </a:r>
            <a:r>
              <a:rPr lang="uk-UA" sz="1400" dirty="0" smtClean="0">
                <a:latin typeface="e-Ukraine Light" pitchFamily="50" charset="-52"/>
                <a:ea typeface="Times New Roman" pitchFamily="18" charset="0"/>
                <a:cs typeface="Arial" pitchFamily="34" charset="0"/>
              </a:rPr>
              <a:t> ПКУ є помилково сплаченими грошовими зобов’язаннями, ДПС не пізніше наступного робочого дня з дня зарахування таких коштів на єдиний рахунок надсилає платнику через електронний кабінет повідомлення про виявлені помилки чи розбіжності за таким розрахунковим документом. </a:t>
            </a:r>
          </a:p>
          <a:p>
            <a:pPr lvl="0" algn="just"/>
            <a:r>
              <a:rPr lang="uk-UA" sz="1400" dirty="0" smtClean="0">
                <a:latin typeface="e-Ukraine Light" pitchFamily="50" charset="-52"/>
              </a:rPr>
              <a:t>	Платник не пізніше наступного робочого дня після отримання від ДПС повідомлення про виявлені помилки чи розбіжності за таким розрахунковим документом визначає через електронний кабінет належність платежу відповідному одержувачу. 							</a:t>
            </a:r>
            <a:r>
              <a:rPr lang="uk-UA" sz="1400" dirty="0" smtClean="0">
                <a:latin typeface="e-Ukraine Light" pitchFamily="50" charset="-52"/>
                <a:ea typeface="Times New Roman" pitchFamily="18" charset="0"/>
                <a:cs typeface="Arial" pitchFamily="34" charset="0"/>
              </a:rPr>
              <a:t>Чіткий алгоритм процесу уточнення платниками реквізиту «Призначення платежу» розрахункового документу на переказ коштів на єдиний рахунок в ІТС «Електронний кабінет» визначено листом ДПС України від 13.04.2021 № 8937/7/99-00-12-09-04-07. 							</a:t>
            </a:r>
            <a:r>
              <a:rPr lang="uk-UA" sz="1400" dirty="0" smtClean="0">
                <a:latin typeface="e-Ukraine Light" pitchFamily="50" charset="-52"/>
              </a:rPr>
              <a:t>Кроки платника при уточнені реквізитів:</a:t>
            </a:r>
          </a:p>
          <a:p>
            <a:pPr lvl="0" algn="just"/>
            <a:r>
              <a:rPr lang="uk-UA" sz="1400" dirty="0" smtClean="0">
                <a:latin typeface="e-Ukraine Light" pitchFamily="50" charset="-52"/>
              </a:rPr>
              <a:t>1.  Увійти до приватної частини Електронного кабінету за посиланням:  </a:t>
            </a:r>
            <a:r>
              <a:rPr lang="uk-UA" sz="1400" u="sng" dirty="0" smtClean="0">
                <a:latin typeface="e-Ukraine Light" pitchFamily="50" charset="-52"/>
                <a:hlinkClick r:id="rId2"/>
              </a:rPr>
              <a:t>https://cabinet.tax.gov.ua</a:t>
            </a:r>
            <a:r>
              <a:rPr lang="uk-UA" sz="1400" dirty="0" smtClean="0">
                <a:latin typeface="e-Ukraine Light" pitchFamily="50" charset="-52"/>
              </a:rPr>
              <a:t>. </a:t>
            </a:r>
            <a:endParaRPr lang="ru-RU" sz="1400" dirty="0" smtClean="0">
              <a:latin typeface="e-Ukraine Light" pitchFamily="50" charset="-52"/>
            </a:endParaRPr>
          </a:p>
          <a:p>
            <a:pPr indent="450850" algn="just" defTabSz="914400" eaLnBrk="0" fontAlgn="base" hangingPunct="0">
              <a:spcBef>
                <a:spcPct val="0"/>
              </a:spcBef>
              <a:spcAft>
                <a:spcPct val="0"/>
              </a:spcAft>
            </a:pPr>
            <a:endParaRPr lang="ru-RU" sz="1400" dirty="0" smtClean="0"/>
          </a:p>
          <a:p>
            <a:pPr lvl="0" indent="450850" algn="just" defTabSz="914400" eaLnBrk="0" fontAlgn="base" hangingPunct="0">
              <a:spcBef>
                <a:spcPct val="0"/>
              </a:spcBef>
              <a:spcAft>
                <a:spcPct val="0"/>
              </a:spcAft>
            </a:pPr>
            <a:endParaRPr lang="uk-UA" sz="1400" dirty="0" smtClean="0">
              <a:latin typeface="e-Ukraine Light" pitchFamily="50" charset="-52"/>
              <a:cs typeface="Arial" pitchFamily="34" charset="0"/>
            </a:endParaRPr>
          </a:p>
          <a:p>
            <a:pPr indent="450850" algn="just" defTabSz="914400" eaLnBrk="0" fontAlgn="base" hangingPunct="0">
              <a:spcBef>
                <a:spcPct val="0"/>
              </a:spcBef>
              <a:spcAft>
                <a:spcPct val="0"/>
              </a:spcAft>
            </a:pPr>
            <a:endParaRPr lang="uk-UA" sz="1400" dirty="0" smtClean="0">
              <a:latin typeface="e-Ukraine Light" pitchFamily="50" charset="-52"/>
            </a:endParaRPr>
          </a:p>
          <a:p>
            <a:pPr indent="450850" algn="just" defTabSz="914400" eaLnBrk="0" fontAlgn="base" hangingPunct="0">
              <a:spcBef>
                <a:spcPct val="0"/>
              </a:spcBef>
              <a:spcAft>
                <a:spcPct val="0"/>
              </a:spcAft>
            </a:pPr>
            <a:endParaRPr lang="uk-UA" sz="1400" dirty="0" smtClean="0">
              <a:latin typeface="e-Ukraine Light" pitchFamily="50" charset="-52"/>
            </a:endParaRPr>
          </a:p>
          <a:p>
            <a:pPr indent="450850" algn="just" defTabSz="914400" eaLnBrk="0" fontAlgn="base" hangingPunct="0">
              <a:spcBef>
                <a:spcPct val="0"/>
              </a:spcBef>
              <a:spcAft>
                <a:spcPct val="0"/>
              </a:spcAft>
            </a:pPr>
            <a:endParaRPr lang="ru-RU" sz="1400" dirty="0" smtClean="0">
              <a:latin typeface="e-Ukraine Light" pitchFamily="50" charset="-52"/>
            </a:endParaRPr>
          </a:p>
        </p:txBody>
      </p:sp>
      <p:sp>
        <p:nvSpPr>
          <p:cNvPr id="2054" name="Rectangle 6"/>
          <p:cNvSpPr>
            <a:spLocks noChangeArrowheads="1"/>
          </p:cNvSpPr>
          <p:nvPr/>
        </p:nvSpPr>
        <p:spPr bwMode="auto">
          <a:xfrm>
            <a:off x="5105399" y="83712"/>
            <a:ext cx="4524375"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kumimoji="0" lang="uk-UA" sz="1400" b="0" i="0" u="none" strike="noStrike" cap="none" normalizeH="0" baseline="0" dirty="0" smtClean="0">
              <a:ln>
                <a:noFill/>
              </a:ln>
              <a:solidFill>
                <a:schemeClr val="tx1"/>
              </a:solidFill>
              <a:effectLst/>
              <a:latin typeface="e-Ukraine Light" pitchFamily="50" charset="-52"/>
              <a:ea typeface="Times New Roman" pitchFamily="18" charset="0"/>
              <a:cs typeface="Arial" pitchFamily="34" charset="0"/>
            </a:endParaRPr>
          </a:p>
          <a:p>
            <a:pPr algn="just"/>
            <a:r>
              <a:rPr kumimoji="0" lang="uk-UA" sz="1400" b="0" i="0" u="none" strike="noStrike" cap="none" normalizeH="0" baseline="0" dirty="0" smtClean="0">
                <a:ln>
                  <a:noFill/>
                </a:ln>
                <a:solidFill>
                  <a:schemeClr val="tx1"/>
                </a:solidFill>
                <a:effectLst/>
                <a:latin typeface="e-Ukraine Light" pitchFamily="50" charset="-52"/>
                <a:ea typeface="Times New Roman" pitchFamily="18" charset="0"/>
                <a:cs typeface="Arial" pitchFamily="34" charset="0"/>
              </a:rPr>
              <a:t>	Вибрати у вкладці «Вхідні/Вихідні документи» документ «Повідомлення про помилки в «Призначенні платежу» платіжного документу на сплату коштів на єдиний рахунок» за формою J/F1407201. </a:t>
            </a:r>
            <a:r>
              <a:rPr lang="uk-UA" sz="1400" dirty="0" smtClean="0">
                <a:latin typeface="e-Ukraine Light" pitchFamily="50" charset="-52"/>
              </a:rPr>
              <a:t>Увійти у вкладку «Єдиний рахунок»/«Журнал повідомлень про помилки в «Призначенні платежу» платіжного документу на сплату коштів на єдиний рахунок». </a:t>
            </a:r>
            <a:endParaRPr lang="ru-RU" sz="1400" dirty="0" smtClean="0">
              <a:latin typeface="e-Ukraine Light" pitchFamily="50" charset="-52"/>
            </a:endParaRPr>
          </a:p>
          <a:p>
            <a:pPr algn="just"/>
            <a:endParaRPr lang="uk-UA" sz="1400" dirty="0" smtClean="0">
              <a:latin typeface="e-Ukraine Light" pitchFamily="50" charset="-52"/>
            </a:endParaRPr>
          </a:p>
          <a:p>
            <a:pPr algn="just"/>
            <a:r>
              <a:rPr lang="uk-UA" sz="1400" dirty="0" smtClean="0">
                <a:latin typeface="e-Ukraine Light" pitchFamily="50" charset="-52"/>
              </a:rPr>
              <a:t>2. Заповнити документ «Уточнення даних «Призначення платежу» платіжного документу на сплату коштів на єдиний рахунок» за формою J/F1307301 шляхом зазначення належності платежу відповідному одержувачу не пізніше наступного робочого дня після отримання «Повідомлення про помилки в «Призначенні платежу» платіжного документу на сплату коштів на єдиний рахунок» за формою J/F1407201. </a:t>
            </a:r>
            <a:endParaRPr lang="ru-RU" sz="1400" dirty="0" smtClean="0">
              <a:latin typeface="e-Ukraine Light" pitchFamily="50" charset="-52"/>
            </a:endParaRPr>
          </a:p>
          <a:p>
            <a:pPr algn="just"/>
            <a:endParaRPr lang="uk-UA" sz="1400" dirty="0" smtClean="0">
              <a:latin typeface="e-Ukraine Light" pitchFamily="50" charset="-52"/>
            </a:endParaRPr>
          </a:p>
          <a:p>
            <a:pPr algn="just"/>
            <a:r>
              <a:rPr lang="uk-UA" sz="1400" dirty="0" smtClean="0">
                <a:latin typeface="e-Ukraine Light" pitchFamily="50" charset="-52"/>
              </a:rPr>
              <a:t>3. Підписати документ «Уточнення даних «Призначення платежу» платіжного документу на сплату коштів на єдиний рахунок» за формою J/F1307301 та відправити до ДПС. </a:t>
            </a:r>
            <a:endParaRPr lang="ru-RU" sz="1400" dirty="0" smtClean="0">
              <a:latin typeface="e-Ukraine Light" pitchFamily="50" charset="-52"/>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61763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83820" y="68581"/>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5</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025570" y="68581"/>
            <a:ext cx="4793934"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FAF92371-AAAD-4CE7-9946-D3225F950A0A}"/>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5E3BEA56-B2F6-43C2-8AE0-D93D94EA7E9A}"/>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2" name="Прямоугольник 11"/>
          <p:cNvSpPr/>
          <p:nvPr/>
        </p:nvSpPr>
        <p:spPr>
          <a:xfrm>
            <a:off x="5095874" y="514349"/>
            <a:ext cx="4686301" cy="5693866"/>
          </a:xfrm>
          <a:prstGeom prst="rect">
            <a:avLst/>
          </a:prstGeom>
        </p:spPr>
        <p:txBody>
          <a:bodyPr wrap="square">
            <a:spAutoFit/>
          </a:bodyPr>
          <a:lstStyle/>
          <a:p>
            <a:pPr lvl="0" indent="450850" algn="just" defTabSz="914400" fontAlgn="base">
              <a:spcBef>
                <a:spcPct val="0"/>
              </a:spcBef>
              <a:spcAft>
                <a:spcPct val="0"/>
              </a:spcAft>
            </a:pPr>
            <a:r>
              <a:rPr lang="uk-UA" sz="1400" dirty="0" smtClean="0">
                <a:latin typeface="e-Ukraine Light" pitchFamily="50" charset="-52"/>
                <a:ea typeface="Times New Roman" pitchFamily="18" charset="0"/>
                <a:cs typeface="Calibri" pitchFamily="34" charset="0"/>
              </a:rPr>
              <a:t>Під час оформлення розрахункових документів на переказ коштів на єдиний рахунок мають бути заповнені усі 14 обов’язкових полів реквізиту «Призначення платежу», розділених між собою знаком «;», кожне з яких містить належну інформацію або знак «;», як ознаку наявності </a:t>
            </a:r>
            <a:r>
              <a:rPr lang="uk-UA" sz="1400" dirty="0" smtClean="0">
                <a:latin typeface="e-Ukraine Light" pitchFamily="50" charset="-52"/>
                <a:ea typeface="Times New Roman" pitchFamily="18" charset="0"/>
                <a:cs typeface="Arial" pitchFamily="34" charset="0"/>
              </a:rPr>
              <a:t>відповідного поля у разі коли таке поле не підлягає заповненню (останнє з 14-ти полів завжди містить знак «#»). </a:t>
            </a:r>
          </a:p>
          <a:p>
            <a:pPr lvl="0" indent="450850" algn="just" defTabSz="914400" eaLnBrk="0" fontAlgn="base" hangingPunct="0">
              <a:spcBef>
                <a:spcPct val="0"/>
              </a:spcBef>
              <a:spcAft>
                <a:spcPct val="0"/>
              </a:spcAft>
            </a:pPr>
            <a:r>
              <a:rPr lang="uk-UA" sz="1400" dirty="0" smtClean="0">
                <a:latin typeface="e-Ukraine Light" pitchFamily="50" charset="-52"/>
                <a:ea typeface="Times New Roman" pitchFamily="18" charset="0"/>
                <a:cs typeface="Arial" pitchFamily="34" charset="0"/>
              </a:rPr>
              <a:t>Суми платежів за розрахунковими документами, за якими платником визначено або не визначено напрям використання коштів, сплачених на єдиний рахунок, включаються до реєстру платежів з єдиного рахунка в розрізі окремого платника у складі зведеного реєстру платежів з єдиного рахунка з урахуванням черговості сплати. </a:t>
            </a:r>
          </a:p>
          <a:p>
            <a:pPr lvl="0" indent="450850" algn="just" defTabSz="914400" eaLnBrk="0" fontAlgn="base" hangingPunct="0">
              <a:spcBef>
                <a:spcPct val="0"/>
              </a:spcBef>
              <a:spcAft>
                <a:spcPct val="0"/>
              </a:spcAft>
            </a:pPr>
            <a:r>
              <a:rPr lang="uk-UA" sz="1400" dirty="0" smtClean="0">
                <a:latin typeface="e-Ukraine Light" pitchFamily="50" charset="-52"/>
                <a:ea typeface="Times New Roman" pitchFamily="18" charset="0"/>
                <a:cs typeface="Arial" pitchFamily="34" charset="0"/>
              </a:rPr>
              <a:t>Відповідно до пункту 15 Порядку функціонування єдиного рахунка та виконання норм статті 35</a:t>
            </a:r>
            <a:r>
              <a:rPr lang="uk-UA" sz="1400" baseline="30000" dirty="0" smtClean="0">
                <a:latin typeface="e-Ukraine Light" pitchFamily="50" charset="-52"/>
                <a:ea typeface="Times New Roman" pitchFamily="18" charset="0"/>
                <a:cs typeface="Arial" pitchFamily="34" charset="0"/>
              </a:rPr>
              <a:t>1</a:t>
            </a:r>
            <a:r>
              <a:rPr lang="uk-UA" sz="1400" dirty="0" smtClean="0">
                <a:latin typeface="e-Ukraine Light" pitchFamily="50" charset="-52"/>
                <a:ea typeface="Times New Roman" pitchFamily="18" charset="0"/>
                <a:cs typeface="Arial" pitchFamily="34" charset="0"/>
              </a:rPr>
              <a:t> Податкового кодексу України (далі – ПКУ) центральними органами виконавчої влади, затвердженого постановою Кабміну від 29 квітня 2020 року № 321 за коштами, які відповідно до абзацу</a:t>
            </a:r>
            <a:endParaRPr lang="ru-RU" sz="1400" dirty="0">
              <a:latin typeface="e-Ukraine Light" pitchFamily="50" charset="-52"/>
            </a:endParaRPr>
          </a:p>
        </p:txBody>
      </p:sp>
      <p:sp>
        <p:nvSpPr>
          <p:cNvPr id="1025" name="Rectangle 1"/>
          <p:cNvSpPr>
            <a:spLocks noChangeArrowheads="1"/>
          </p:cNvSpPr>
          <p:nvPr/>
        </p:nvSpPr>
        <p:spPr bwMode="auto">
          <a:xfrm>
            <a:off x="228600" y="704850"/>
            <a:ext cx="4514850" cy="52370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e-Ukraine Light" pitchFamily="50" charset="-52"/>
                <a:ea typeface="Times New Roman" pitchFamily="18" charset="0"/>
                <a:cs typeface="Arial" pitchFamily="34" charset="0"/>
              </a:rPr>
              <a:t>4. Отримати квитанцію № 2 до документу «Уточнення даних «Призначення платежу» платіжного документу на сплату коштів на єдиний рахунок» за формою J/F1307301 з результатом обробки про його успішне прийняття ДПС. </a:t>
            </a:r>
            <a:endParaRPr kumimoji="0" lang="uk-UA" sz="1400" b="0" i="0" u="none" strike="noStrike" cap="none" normalizeH="0" baseline="0" dirty="0" smtClean="0">
              <a:ln>
                <a:noFill/>
              </a:ln>
              <a:solidFill>
                <a:schemeClr val="tx1"/>
              </a:solidFill>
              <a:effectLst/>
              <a:latin typeface="e-Ukraine Light" pitchFamily="50" charset="-52"/>
              <a:ea typeface="Times New Roman" pitchFamily="18" charset="0"/>
              <a:cs typeface="Calibri" pitchFamily="34" charset="0"/>
            </a:endParaRPr>
          </a:p>
          <a:p>
            <a:pPr algn="just"/>
            <a:r>
              <a:rPr kumimoji="0" lang="uk-UA" sz="1400" b="0" i="0" u="none" strike="noStrike" cap="none" normalizeH="0" baseline="0" dirty="0" smtClean="0">
                <a:ln>
                  <a:noFill/>
                </a:ln>
                <a:solidFill>
                  <a:schemeClr val="tx1"/>
                </a:solidFill>
                <a:effectLst/>
                <a:latin typeface="e-Ukraine Light" pitchFamily="50" charset="-52"/>
                <a:ea typeface="Times New Roman" pitchFamily="18" charset="0"/>
                <a:cs typeface="Calibri" pitchFamily="34" charset="0"/>
              </a:rPr>
              <a:t>Наголошуємо, якщо платник протягом зазначеного строку не визначив належність платежу відповідному </a:t>
            </a:r>
            <a:r>
              <a:rPr lang="uk-UA" sz="1400" dirty="0" smtClean="0">
                <a:latin typeface="e-Ukraine Light" pitchFamily="50" charset="-52"/>
              </a:rPr>
              <a:t>одержувачу, інформація з розрахункового документа вважається інформацією без визначення належності платежу відповідному одержувачу і суми такого платежу включаються ДПС до реєстру платежів з єдиного рахунка в розрізі окремого платника у складі зведеного реєстру платежів з єдиного рахунка з урахуванням черговості сплати, визначеної пунктом 35</a:t>
            </a:r>
            <a:r>
              <a:rPr lang="uk-UA" sz="1400" baseline="30000" dirty="0" smtClean="0">
                <a:latin typeface="e-Ukraine Light" pitchFamily="50" charset="-52"/>
              </a:rPr>
              <a:t>1</a:t>
            </a:r>
            <a:r>
              <a:rPr lang="uk-UA" sz="1400" dirty="0" smtClean="0">
                <a:latin typeface="e-Ukraine Light" pitchFamily="50" charset="-52"/>
              </a:rPr>
              <a:t>.6 статті 35</a:t>
            </a:r>
            <a:r>
              <a:rPr lang="uk-UA" sz="1400" baseline="30000" dirty="0" smtClean="0">
                <a:latin typeface="e-Ukraine Light" pitchFamily="50" charset="-52"/>
              </a:rPr>
              <a:t>1</a:t>
            </a:r>
            <a:r>
              <a:rPr lang="uk-UA" sz="1400" dirty="0" smtClean="0">
                <a:latin typeface="e-Ukraine Light" pitchFamily="50" charset="-52"/>
              </a:rPr>
              <a:t>, пунктом 89.7 статті 89 та пунктом 131.2 статті 131 ПКУ. </a:t>
            </a:r>
            <a:endParaRPr lang="ru-RU" sz="1400" dirty="0" smtClean="0">
              <a:latin typeface="e-Ukraine Light" pitchFamily="50" charset="-52"/>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e-Ukraine Light" pitchFamily="50" charset="-52"/>
              <a:cs typeface="Arial" pitchFamily="34" charset="0"/>
            </a:endParaRPr>
          </a:p>
        </p:txBody>
      </p:sp>
    </p:spTree>
    <p:extLst>
      <p:ext uri="{BB962C8B-B14F-4D97-AF65-F5344CB8AC3E}">
        <p14:creationId xmlns="" xmlns:p14="http://schemas.microsoft.com/office/powerpoint/2010/main" val="367517389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TotalTime>
  <Words>270</Words>
  <Application>Microsoft Office PowerPoint</Application>
  <PresentationFormat>Лист A4 (210x297 мм)</PresentationFormat>
  <Paragraphs>44</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46</cp:revision>
  <dcterms:created xsi:type="dcterms:W3CDTF">2021-05-27T05:23:05Z</dcterms:created>
  <dcterms:modified xsi:type="dcterms:W3CDTF">2021-05-28T08:09:55Z</dcterms:modified>
</cp:coreProperties>
</file>