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82316" y="68581"/>
            <a:ext cx="4795438" cy="6781800"/>
            <a:chOff x="82316" y="68581"/>
            <a:chExt cx="4795438" cy="67818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83820" y="68581"/>
              <a:ext cx="4793934" cy="6781800"/>
              <a:chOff x="83820" y="68581"/>
              <a:chExt cx="4793934" cy="67818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83820" y="68581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4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інфографіки та коментарі керівництва та фахівців 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Податковою службою дистанційно за допомогою сервісу  «</a:t>
              </a:r>
              <a:r>
                <a:rPr kumimoji="0" lang="uk-UA" altLang="ru-RU" sz="12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InfoTAX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на 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91150" y="702174"/>
            <a:ext cx="4105275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err="1" smtClean="0"/>
              <a:t>Удосконалено</a:t>
            </a:r>
            <a:r>
              <a:rPr lang="ru-RU" b="1" dirty="0" smtClean="0"/>
              <a:t> Порядок </a:t>
            </a:r>
            <a:r>
              <a:rPr lang="ru-RU" b="1" dirty="0" err="1" smtClean="0"/>
              <a:t>ведення</a:t>
            </a:r>
            <a:r>
              <a:rPr lang="ru-RU" b="1" dirty="0" smtClean="0"/>
              <a:t> </a:t>
            </a:r>
            <a:r>
              <a:rPr lang="ru-RU" b="1" dirty="0" err="1" smtClean="0"/>
              <a:t>Єдиного</a:t>
            </a:r>
            <a:r>
              <a:rPr lang="ru-RU" b="1" dirty="0" smtClean="0"/>
              <a:t> </a:t>
            </a:r>
            <a:r>
              <a:rPr lang="ru-RU" b="1" dirty="0" err="1" smtClean="0"/>
              <a:t>реєстру</a:t>
            </a:r>
            <a:r>
              <a:rPr lang="ru-RU" b="1" dirty="0" smtClean="0"/>
              <a:t> </a:t>
            </a:r>
            <a:r>
              <a:rPr lang="ru-RU" b="1" dirty="0" err="1" smtClean="0"/>
              <a:t>податкових</a:t>
            </a:r>
            <a:r>
              <a:rPr lang="ru-RU" b="1" dirty="0" smtClean="0"/>
              <a:t> </a:t>
            </a:r>
            <a:r>
              <a:rPr lang="ru-RU" b="1" dirty="0" err="1" smtClean="0"/>
              <a:t>накладних</a:t>
            </a:r>
            <a:endParaRPr lang="ru-RU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Травень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581650" y="200025"/>
            <a:ext cx="3790950" cy="2539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83820" y="68581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68581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14324" y="533400"/>
            <a:ext cx="45053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300" dirty="0" smtClean="0">
                <a:latin typeface="e-Ukraine Light" pitchFamily="50" charset="-52"/>
              </a:rPr>
              <a:t>	</a:t>
            </a:r>
            <a:r>
              <a:rPr lang="uk-UA" sz="1200" dirty="0" smtClean="0">
                <a:latin typeface="e-Ukraine Light" pitchFamily="50" charset="-52"/>
              </a:rPr>
              <a:t>Головне   управління   ДПС   у   м. Києві  повідомляє, що з 23 квітня 2021 року набрали чинності зміни до Порядку ведення Єдиного реєстру податкових накладних, затвердженого постановою Кабінету Міністрів України від 29 грудня 2020 року № 1246 (далі – Порядок). </a:t>
            </a:r>
            <a:endParaRPr lang="ru-RU" sz="1200" dirty="0" smtClean="0">
              <a:latin typeface="e-Ukraine Light" pitchFamily="50" charset="-52"/>
            </a:endParaRPr>
          </a:p>
          <a:p>
            <a:pPr algn="just"/>
            <a:r>
              <a:rPr lang="uk-UA" sz="1200" dirty="0" smtClean="0">
                <a:latin typeface="e-Ukraine Light" pitchFamily="50" charset="-52"/>
              </a:rPr>
              <a:t>	Так, до Єдиного реєстру податкових накладних (далі – Реєстр) приймаються податкова накладна та/або розрахунок коригування, складені в електронній формі з накладенням: </a:t>
            </a:r>
            <a:endParaRPr lang="ru-RU" sz="1200" dirty="0" smtClean="0">
              <a:latin typeface="e-Ukraine Light" pitchFamily="50" charset="-52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1200" dirty="0" smtClean="0">
                <a:latin typeface="e-Ukraine Light" pitchFamily="50" charset="-52"/>
              </a:rPr>
              <a:t>кваліфікованого електронного підпису головного бухгалтера (</a:t>
            </a:r>
            <a:r>
              <a:rPr lang="uk-UA" sz="1200" dirty="0" err="1" smtClean="0">
                <a:latin typeface="e-Ukraine Light" pitchFamily="50" charset="-52"/>
              </a:rPr>
              <a:t>бухгалтера</a:t>
            </a:r>
            <a:r>
              <a:rPr lang="uk-UA" sz="1200" dirty="0" smtClean="0">
                <a:latin typeface="e-Ukraine Light" pitchFamily="50" charset="-52"/>
              </a:rPr>
              <a:t>) або кваліфікованого електронного підпису керівника (у разі відсутності у постачальника (продавця) посади бухгалтера) та кваліфікованої електронної печатки (у разі наявності) постачальника (продавця), що є юридичною особою; </a:t>
            </a:r>
            <a:endParaRPr lang="ru-RU" sz="1200" dirty="0" smtClean="0">
              <a:latin typeface="e-Ukraine Light" pitchFamily="50" charset="-52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1200" dirty="0" smtClean="0">
                <a:latin typeface="e-Ukraine Light" pitchFamily="50" charset="-52"/>
              </a:rPr>
              <a:t>кваліфікованого електронного підпису постачальника (продавця), що є фізичною особою - підприємцем. </a:t>
            </a:r>
            <a:endParaRPr lang="ru-RU" sz="1200" dirty="0" smtClean="0">
              <a:latin typeface="e-Ukraine Light" pitchFamily="50" charset="-52"/>
            </a:endParaRPr>
          </a:p>
          <a:p>
            <a:pPr algn="just"/>
            <a:r>
              <a:rPr lang="uk-UA" sz="1200" dirty="0" smtClean="0">
                <a:latin typeface="e-Ukraine Light" pitchFamily="50" charset="-52"/>
              </a:rPr>
              <a:t>	При цьому розрахунок коригування, що підлягає реєстрації </a:t>
            </a:r>
            <a:r>
              <a:rPr lang="uk-UA" sz="1200" dirty="0" err="1" smtClean="0">
                <a:latin typeface="e-Ukraine Light" pitchFamily="50" charset="-52"/>
              </a:rPr>
              <a:t>отримувачем</a:t>
            </a:r>
            <a:r>
              <a:rPr lang="uk-UA" sz="1200" dirty="0" smtClean="0">
                <a:latin typeface="e-Ukraine Light" pitchFamily="50" charset="-52"/>
              </a:rPr>
              <a:t> (покупцем), приймається до Реєстру, якщо він складений з накладенням постачальником (продавцем) та </a:t>
            </a:r>
            <a:r>
              <a:rPr lang="uk-UA" sz="1200" dirty="0" err="1" smtClean="0">
                <a:latin typeface="e-Ukraine Light" pitchFamily="50" charset="-52"/>
              </a:rPr>
              <a:t>отримувачем</a:t>
            </a:r>
            <a:r>
              <a:rPr lang="uk-UA" sz="1200" dirty="0" smtClean="0">
                <a:latin typeface="e-Ukraine Light" pitchFamily="50" charset="-52"/>
              </a:rPr>
              <a:t> (покупцем) кваліфікованого електронного підпису відповідно до вищезгаданих норм. </a:t>
            </a:r>
            <a:endParaRPr lang="ru-RU" sz="1200" dirty="0">
              <a:latin typeface="e-Ukraine Light" pitchFamily="50" charset="-52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 flipH="1">
            <a:off x="5238750" y="492485"/>
            <a:ext cx="443865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300" dirty="0" smtClean="0">
                <a:latin typeface="e-Ukraine Light" pitchFamily="50" charset="-52"/>
              </a:rPr>
              <a:t>	</a:t>
            </a:r>
            <a:r>
              <a:rPr lang="uk-UA" sz="1200" dirty="0" smtClean="0">
                <a:latin typeface="e-Ukraine Light" pitchFamily="50" charset="-52"/>
              </a:rPr>
              <a:t>Для делегування права підпису податкової накладної та/або розрахунку коригування іншій посадовій особі платник податку повідомляє про таку особу, в тому числі дані кваліфікованого сертифіката відкритого ключа зазначеної особи, орган ДПС за основним місцем обліку (за неосновним місцем обліку - для платників податку, які змінили місцезнаходження та для яких сплата визначених законодавством податків і зборів після такої реєстрації здійснюється за місцем попередньої реєстрації до закінчення поточного бюджетного періоду) відповідно до Порядку обміну електронними документами з контролюючими органами, затвердженого в установленому порядку. </a:t>
            </a:r>
            <a:endParaRPr lang="ru-RU" sz="1200" dirty="0" smtClean="0">
              <a:latin typeface="e-Ukraine Light" pitchFamily="50" charset="-52"/>
            </a:endParaRPr>
          </a:p>
          <a:p>
            <a:pPr algn="just"/>
            <a:r>
              <a:rPr lang="uk-UA" sz="1200" dirty="0" smtClean="0">
                <a:latin typeface="e-Ukraine Light" pitchFamily="50" charset="-52"/>
              </a:rPr>
              <a:t>	Внесення відомостей до Реєстру на підставі рішення суду, яке набрало законної сили, здійснюється з дотриманням вимог Порядку. При цьому вимоги </a:t>
            </a:r>
            <a:r>
              <a:rPr lang="uk-UA" sz="1200" dirty="0" err="1" smtClean="0">
                <a:latin typeface="e-Ukraine Light" pitchFamily="50" charset="-52"/>
              </a:rPr>
              <a:t>абз</a:t>
            </a:r>
            <a:r>
              <a:rPr lang="uk-UA" sz="1200" dirty="0" smtClean="0">
                <a:latin typeface="e-Ukraine Light" pitchFamily="50" charset="-52"/>
              </a:rPr>
              <a:t>. 10 п. 12 Порядку не застосовуються до податкової накладної та/або розрахунку коригування, реєстрацію яких зупинено в установленому порядку. </a:t>
            </a:r>
            <a:endParaRPr lang="ru-RU" sz="1200" dirty="0" smtClean="0">
              <a:latin typeface="e-Ukraine Light" pitchFamily="50" charset="-52"/>
            </a:endParaRPr>
          </a:p>
          <a:p>
            <a:pPr algn="just"/>
            <a:r>
              <a:rPr lang="uk-UA" sz="1200" dirty="0" smtClean="0">
                <a:latin typeface="e-Ukraine Light" pitchFamily="50" charset="-52"/>
              </a:rPr>
              <a:t>	Датою внесення відомостей до Реєстру вважається день, зазначений в рішенні суду, або день набрання законної сили таким рішенням. </a:t>
            </a:r>
            <a:endParaRPr lang="ru-RU" sz="1200" dirty="0" smtClean="0">
              <a:latin typeface="e-Ukraine Light" pitchFamily="50" charset="-52"/>
            </a:endParaRPr>
          </a:p>
          <a:p>
            <a:pPr algn="just"/>
            <a:r>
              <a:rPr lang="uk-UA" sz="1200" dirty="0" smtClean="0">
                <a:latin typeface="e-Ukraine Light" pitchFamily="50" charset="-52"/>
              </a:rPr>
              <a:t>	Зазначені зміни внесено постановою Кабінету Міністрів України від 21 квітня 2021  року № 378 «Про внесення змін до Порядку ведення Єдиного реєстру податкових накладних». </a:t>
            </a:r>
            <a:endParaRPr lang="ru-RU" sz="1200" dirty="0" smtClean="0">
              <a:latin typeface="e-Ukraine Light" pitchFamily="50" charset="-52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109</Words>
  <Application>Microsoft Office PowerPoint</Application>
  <PresentationFormat>Лист A4 (210x297 мм)</PresentationFormat>
  <Paragraphs>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41</cp:revision>
  <dcterms:created xsi:type="dcterms:W3CDTF">2021-05-27T05:23:05Z</dcterms:created>
  <dcterms:modified xsi:type="dcterms:W3CDTF">2021-05-28T08:22:47Z</dcterms:modified>
</cp:coreProperties>
</file>