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9906000" cy="6858000" type="A4"/>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A87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12" autoAdjust="0"/>
    <p:restoredTop sz="94660"/>
  </p:normalViewPr>
  <p:slideViewPr>
    <p:cSldViewPr snapToGrid="0">
      <p:cViewPr>
        <p:scale>
          <a:sx n="100" d="100"/>
          <a:sy n="100" d="100"/>
        </p:scale>
        <p:origin x="-2088" y="-450"/>
      </p:cViewPr>
      <p:guideLst>
        <p:guide orient="horz" pos="2160"/>
        <p:guide pos="312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28.05.2021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700837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28.05.2021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2919468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28.05.2021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1722444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28.05.2021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3487806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9FCE06E-CD33-4E8D-BB2D-3C537C4FAFB6}" type="datetimeFigureOut">
              <a:rPr lang="ru-RU" smtClean="0"/>
              <a:pPr/>
              <a:t>28.05.2021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2210265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29FCE06E-CD33-4E8D-BB2D-3C537C4FAFB6}" type="datetimeFigureOut">
              <a:rPr lang="ru-RU" smtClean="0"/>
              <a:pPr/>
              <a:t>28.05.2021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2328008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2329" y="2505075"/>
            <a:ext cx="4190702"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14913" y="2505075"/>
            <a:ext cx="4211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29FCE06E-CD33-4E8D-BB2D-3C537C4FAFB6}" type="datetimeFigureOut">
              <a:rPr lang="ru-RU" smtClean="0"/>
              <a:pPr/>
              <a:t>28.05.2021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1159363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29FCE06E-CD33-4E8D-BB2D-3C537C4FAFB6}" type="datetimeFigureOut">
              <a:rPr lang="ru-RU" smtClean="0"/>
              <a:pPr/>
              <a:t>28.05.2021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1528486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FCE06E-CD33-4E8D-BB2D-3C537C4FAFB6}" type="datetimeFigureOut">
              <a:rPr lang="ru-RU" smtClean="0"/>
              <a:pPr/>
              <a:t>28.05.2021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4147845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29FCE06E-CD33-4E8D-BB2D-3C537C4FAFB6}" type="datetimeFigureOut">
              <a:rPr lang="ru-RU" smtClean="0"/>
              <a:pPr/>
              <a:t>28.05.2021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2795185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29FCE06E-CD33-4E8D-BB2D-3C537C4FAFB6}" type="datetimeFigureOut">
              <a:rPr lang="ru-RU" smtClean="0"/>
              <a:pPr/>
              <a:t>28.05.2021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610861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5A87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FCE06E-CD33-4E8D-BB2D-3C537C4FAFB6}" type="datetimeFigureOut">
              <a:rPr lang="ru-RU" smtClean="0"/>
              <a:pPr/>
              <a:t>28.05.2021</a:t>
            </a:fld>
            <a:endParaRPr lang="ru-RU"/>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40782330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xmlns="" id="{B2AE1F56-FA4C-456D-AD17-F597535BE98C}"/>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028247" y="0"/>
            <a:ext cx="4877753" cy="6858000"/>
          </a:xfrm>
          <a:prstGeom prst="rect">
            <a:avLst/>
          </a:prstGeom>
        </p:spPr>
      </p:pic>
      <p:sp>
        <p:nvSpPr>
          <p:cNvPr id="11" name="Rectangle 6">
            <a:extLst>
              <a:ext uri="{FF2B5EF4-FFF2-40B4-BE49-F238E27FC236}">
                <a16:creationId xmlns:a16="http://schemas.microsoft.com/office/drawing/2014/main" xmlns="" id="{AAE0BDE6-D7B9-4FD3-A01F-F489C68E00E5}"/>
              </a:ext>
            </a:extLst>
          </p:cNvPr>
          <p:cNvSpPr>
            <a:spLocks noChangeArrowheads="1"/>
          </p:cNvSpPr>
          <p:nvPr/>
        </p:nvSpPr>
        <p:spPr bwMode="auto">
          <a:xfrm>
            <a:off x="0" y="1762125"/>
            <a:ext cx="9906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pSp>
        <p:nvGrpSpPr>
          <p:cNvPr id="18" name="Группа 17">
            <a:extLst>
              <a:ext uri="{FF2B5EF4-FFF2-40B4-BE49-F238E27FC236}">
                <a16:creationId xmlns:a16="http://schemas.microsoft.com/office/drawing/2014/main" xmlns="" id="{5B1F3CBD-8D08-499F-BE54-1DF3C9FE8E21}"/>
              </a:ext>
            </a:extLst>
          </p:cNvPr>
          <p:cNvGrpSpPr/>
          <p:nvPr/>
        </p:nvGrpSpPr>
        <p:grpSpPr>
          <a:xfrm>
            <a:off x="82316" y="68581"/>
            <a:ext cx="4795438" cy="6781800"/>
            <a:chOff x="82316" y="68581"/>
            <a:chExt cx="4795438" cy="6781800"/>
          </a:xfrm>
        </p:grpSpPr>
        <p:grpSp>
          <p:nvGrpSpPr>
            <p:cNvPr id="9" name="Группа 8">
              <a:extLst>
                <a:ext uri="{FF2B5EF4-FFF2-40B4-BE49-F238E27FC236}">
                  <a16:creationId xmlns:a16="http://schemas.microsoft.com/office/drawing/2014/main" xmlns="" id="{4A6F6DA5-6ACE-429E-B52A-AC44102F0184}"/>
                </a:ext>
              </a:extLst>
            </p:cNvPr>
            <p:cNvGrpSpPr/>
            <p:nvPr/>
          </p:nvGrpSpPr>
          <p:grpSpPr>
            <a:xfrm>
              <a:off x="83820" y="68581"/>
              <a:ext cx="4793934" cy="6781800"/>
              <a:chOff x="83820" y="68581"/>
              <a:chExt cx="4793934" cy="6781800"/>
            </a:xfrm>
          </p:grpSpPr>
          <p:sp>
            <p:nvSpPr>
              <p:cNvPr id="7" name="Прямоугольник 6">
                <a:extLst>
                  <a:ext uri="{FF2B5EF4-FFF2-40B4-BE49-F238E27FC236}">
                    <a16:creationId xmlns:a16="http://schemas.microsoft.com/office/drawing/2014/main" xmlns="" id="{09A0A77F-376C-47B9-BB79-353299E74E74}"/>
                  </a:ext>
                </a:extLst>
              </p:cNvPr>
              <p:cNvSpPr/>
              <p:nvPr/>
            </p:nvSpPr>
            <p:spPr>
              <a:xfrm>
                <a:off x="83820" y="68581"/>
                <a:ext cx="4793934" cy="662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Овал 7">
                <a:extLst>
                  <a:ext uri="{FF2B5EF4-FFF2-40B4-BE49-F238E27FC236}">
                    <a16:creationId xmlns:a16="http://schemas.microsoft.com/office/drawing/2014/main" xmlns="" id="{DCA030F4-92F2-48AB-8BB4-77C584043B72}"/>
                  </a:ext>
                </a:extLst>
              </p:cNvPr>
              <p:cNvSpPr/>
              <p:nvPr/>
            </p:nvSpPr>
            <p:spPr>
              <a:xfrm>
                <a:off x="2328387" y="6545581"/>
                <a:ext cx="304800" cy="304800"/>
              </a:xfrm>
              <a:prstGeom prst="ellipse">
                <a:avLst/>
              </a:prstGeom>
              <a:solidFill>
                <a:schemeClr val="bg1"/>
              </a:solidFill>
              <a:ln>
                <a:solidFill>
                  <a:srgbClr val="25A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100" dirty="0" smtClean="0">
                    <a:solidFill>
                      <a:srgbClr val="25A872"/>
                    </a:solidFill>
                    <a:latin typeface="e-Ukraine" panose="00000500000000000000" pitchFamily="50" charset="-52"/>
                  </a:rPr>
                  <a:t>3</a:t>
                </a:r>
                <a:endParaRPr lang="ru-RU" sz="1400" dirty="0">
                  <a:solidFill>
                    <a:srgbClr val="25A872"/>
                  </a:solidFill>
                  <a:latin typeface="e-Ukraine" panose="00000500000000000000" pitchFamily="50" charset="-52"/>
                </a:endParaRPr>
              </a:p>
            </p:txBody>
          </p:sp>
        </p:grpSp>
        <p:pic>
          <p:nvPicPr>
            <p:cNvPr id="4100" name="Рисунок 10" descr="https://chart.googleapis.com/chart?cht=qr&amp;chl=https%3A%2F%2Ft.me%2FinfoTAXbot&amp;chld=L|0&amp;chs=150">
              <a:extLst>
                <a:ext uri="{FF2B5EF4-FFF2-40B4-BE49-F238E27FC236}">
                  <a16:creationId xmlns:a16="http://schemas.microsoft.com/office/drawing/2014/main" xmlns="" id="{C10BBAFE-2D79-49E5-868B-A0FDCC9F8BD8}"/>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889161" y="1990344"/>
              <a:ext cx="1304925" cy="1304925"/>
            </a:xfrm>
            <a:prstGeom prst="rect">
              <a:avLst/>
            </a:prstGeom>
            <a:noFill/>
            <a:extLst>
              <a:ext uri="{909E8E84-426E-40DD-AFC4-6F175D3DCCD1}">
                <a14:hiddenFill xmlns:a14="http://schemas.microsoft.com/office/drawing/2010/main" xmlns="">
                  <a:solidFill>
                    <a:srgbClr val="FFFFFF"/>
                  </a:solidFill>
                </a14:hiddenFill>
              </a:ext>
            </a:extLst>
          </p:spPr>
        </p:pic>
        <p:pic>
          <p:nvPicPr>
            <p:cNvPr id="4099" name="Рисунок 1" descr="https://chart.googleapis.com/chart?cht=qr&amp;chl=https%3A%2F%2Ft.me%2Ftax_gov_ua&amp;chld=L|0&amp;chs=150">
              <a:extLst>
                <a:ext uri="{FF2B5EF4-FFF2-40B4-BE49-F238E27FC236}">
                  <a16:creationId xmlns:a16="http://schemas.microsoft.com/office/drawing/2014/main" xmlns="" id="{AB68234D-4D6E-4D60-B461-52334D70C220}"/>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81092" y="3465338"/>
              <a:ext cx="771525" cy="771525"/>
            </a:xfrm>
            <a:prstGeom prst="rect">
              <a:avLst/>
            </a:prstGeom>
            <a:noFill/>
            <a:extLst>
              <a:ext uri="{909E8E84-426E-40DD-AFC4-6F175D3DCCD1}">
                <a14:hiddenFill xmlns:a14="http://schemas.microsoft.com/office/drawing/2010/main" xmlns="">
                  <a:solidFill>
                    <a:srgbClr val="FFFFFF"/>
                  </a:solidFill>
                </a14:hiddenFill>
              </a:ext>
            </a:extLst>
          </p:spPr>
        </p:pic>
        <p:pic>
          <p:nvPicPr>
            <p:cNvPr id="4098" name="Рисунок 7" descr="https://chart.googleapis.com/chart?cht=qr&amp;chl=https%3A%2F%2Fwww.youtube.com%2FTaxUkraine&amp;chld=L|0&amp;chs=150">
              <a:extLst>
                <a:ext uri="{FF2B5EF4-FFF2-40B4-BE49-F238E27FC236}">
                  <a16:creationId xmlns:a16="http://schemas.microsoft.com/office/drawing/2014/main" xmlns="" id="{B988640C-7F4D-43BB-8D2B-B0AB4B4AD405}"/>
                </a:ext>
              </a:extLst>
            </p:cNvPr>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81092" y="4329384"/>
              <a:ext cx="771525" cy="771525"/>
            </a:xfrm>
            <a:prstGeom prst="rect">
              <a:avLst/>
            </a:prstGeom>
            <a:noFill/>
            <a:extLst>
              <a:ext uri="{909E8E84-426E-40DD-AFC4-6F175D3DCCD1}">
                <a14:hiddenFill xmlns:a14="http://schemas.microsoft.com/office/drawing/2010/main" xmlns="">
                  <a:solidFill>
                    <a:srgbClr val="FFFFFF"/>
                  </a:solidFill>
                </a14:hiddenFill>
              </a:ext>
            </a:extLst>
          </p:spPr>
        </p:pic>
        <p:pic>
          <p:nvPicPr>
            <p:cNvPr id="4097" name="Рисунок 13" descr="https://chart.googleapis.com/chart?cht=qr&amp;chl=https%3A%2F%2Fwww.facebook.com%2FTaxUkraine%2F&amp;chld=L|0&amp;chs=150">
              <a:extLst>
                <a:ext uri="{FF2B5EF4-FFF2-40B4-BE49-F238E27FC236}">
                  <a16:creationId xmlns:a16="http://schemas.microsoft.com/office/drawing/2014/main" xmlns="" id="{48F62E71-1AA9-48BD-99B8-0430C4FAB90B}"/>
                </a:ext>
              </a:extLst>
            </p:cNvPr>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81092" y="5193430"/>
              <a:ext cx="771525" cy="771525"/>
            </a:xfrm>
            <a:prstGeom prst="rect">
              <a:avLst/>
            </a:prstGeom>
            <a:noFill/>
            <a:extLst>
              <a:ext uri="{909E8E84-426E-40DD-AFC4-6F175D3DCCD1}">
                <a14:hiddenFill xmlns:a14="http://schemas.microsoft.com/office/drawing/2010/main" xmlns="">
                  <a:solidFill>
                    <a:srgbClr val="FFFFFF"/>
                  </a:solidFill>
                </a14:hiddenFill>
              </a:ext>
            </a:extLst>
          </p:spPr>
        </p:pic>
        <p:sp>
          <p:nvSpPr>
            <p:cNvPr id="10" name="Rectangle 5">
              <a:extLst>
                <a:ext uri="{FF2B5EF4-FFF2-40B4-BE49-F238E27FC236}">
                  <a16:creationId xmlns:a16="http://schemas.microsoft.com/office/drawing/2014/main" xmlns="" id="{5E53E4E3-62F3-4903-B665-45BF57FD779F}"/>
                </a:ext>
              </a:extLst>
            </p:cNvPr>
            <p:cNvSpPr>
              <a:spLocks noChangeArrowheads="1"/>
            </p:cNvSpPr>
            <p:nvPr/>
          </p:nvSpPr>
          <p:spPr bwMode="auto">
            <a:xfrm>
              <a:off x="82316" y="203687"/>
              <a:ext cx="4793934" cy="17543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49263" algn="ctr" defTabSz="914400" rtl="0" eaLnBrk="0" fontAlgn="base" latinLnBrk="0" hangingPunct="0">
                <a:lnSpc>
                  <a:spcPct val="100000"/>
                </a:lnSpc>
                <a:spcBef>
                  <a:spcPct val="0"/>
                </a:spcBef>
                <a:spcAft>
                  <a:spcPct val="0"/>
                </a:spcAft>
                <a:buClrTx/>
                <a:buSzTx/>
                <a:buFontTx/>
                <a:buNone/>
                <a:tabLst/>
              </a:pP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Друзі, підписуйтеся на офіційні сторінки Державної податкової служби України у соціальних мережах, де ви зможе переглянути новини, актуальні роз'яснення податкових новацій, а також інфографіки та коментарі керівництва та фахівців служби! Буде корисно та цікаво!</a:t>
              </a:r>
              <a:endParaRPr kumimoji="0" lang="ru-RU" altLang="ru-RU" sz="1200" b="0" i="0" u="none" strike="noStrike" cap="none" normalizeH="0" baseline="0" dirty="0">
                <a:ln>
                  <a:noFill/>
                </a:ln>
                <a:solidFill>
                  <a:schemeClr val="tx1"/>
                </a:solidFill>
                <a:effectLst/>
                <a:latin typeface="e-Ukraine Light" panose="00000400000000000000" pitchFamily="50" charset="-52"/>
              </a:endParaRPr>
            </a:p>
            <a:p>
              <a:pPr marL="0" marR="0" lvl="0" indent="449263" algn="ctr" defTabSz="914400" rtl="0" eaLnBrk="0" fontAlgn="base" latinLnBrk="0" hangingPunct="0">
                <a:lnSpc>
                  <a:spcPct val="100000"/>
                </a:lnSpc>
                <a:spcBef>
                  <a:spcPct val="0"/>
                </a:spcBef>
                <a:spcAft>
                  <a:spcPct val="0"/>
                </a:spcAft>
                <a:buClrTx/>
                <a:buSzTx/>
                <a:buFontTx/>
                <a:buNone/>
                <a:tabLst/>
              </a:pP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Спілкуйтеся з Податковою службою дистанційно за допомогою сервісу  «</a:t>
              </a:r>
              <a:r>
                <a:rPr kumimoji="0" lang="uk-UA" altLang="ru-RU" sz="1200" b="0" i="0" u="none" strike="noStrike" cap="none" normalizeH="0" baseline="0" dirty="0" err="1">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InfoTAX</a:t>
              </a: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a:t>
              </a:r>
              <a:endParaRPr kumimoji="0" lang="ru-RU" altLang="ru-RU" sz="1200" b="0" i="0" u="none" strike="noStrike" cap="none" normalizeH="0" baseline="0" dirty="0">
                <a:ln>
                  <a:noFill/>
                </a:ln>
                <a:solidFill>
                  <a:schemeClr val="tx1"/>
                </a:solidFill>
                <a:effectLst/>
                <a:latin typeface="e-Ukraine Light" panose="00000400000000000000" pitchFamily="50" charset="-52"/>
              </a:endParaRPr>
            </a:p>
            <a:p>
              <a:pPr marL="0" marR="0" lvl="0" indent="449263" algn="ctr" defTabSz="914400" rtl="0" eaLnBrk="0" fontAlgn="base" latinLnBrk="0" hangingPunct="0">
                <a:lnSpc>
                  <a:spcPct val="100000"/>
                </a:lnSpc>
                <a:spcBef>
                  <a:spcPct val="0"/>
                </a:spcBef>
                <a:spcAft>
                  <a:spcPct val="0"/>
                </a:spcAft>
                <a:buClrTx/>
                <a:buSzTx/>
                <a:buFontTx/>
                <a:buNone/>
                <a:tabLst/>
              </a:pPr>
              <a:endParaRPr kumimoji="0" lang="ru-RU" altLang="ru-RU" sz="1200" b="0" i="0" u="none" strike="noStrike" cap="none" normalizeH="0" baseline="0" dirty="0">
                <a:ln>
                  <a:noFill/>
                </a:ln>
                <a:solidFill>
                  <a:schemeClr val="tx1"/>
                </a:solidFill>
                <a:effectLst/>
                <a:latin typeface="e-Ukraine Light" panose="00000400000000000000" pitchFamily="50" charset="-52"/>
              </a:endParaRPr>
            </a:p>
          </p:txBody>
        </p:sp>
        <p:sp>
          <p:nvSpPr>
            <p:cNvPr id="12" name="Rectangle 7">
              <a:extLst>
                <a:ext uri="{FF2B5EF4-FFF2-40B4-BE49-F238E27FC236}">
                  <a16:creationId xmlns:a16="http://schemas.microsoft.com/office/drawing/2014/main" xmlns="" id="{7BCFA5DF-C4AC-4DCE-AA03-DBDC47E12D5E}"/>
                </a:ext>
              </a:extLst>
            </p:cNvPr>
            <p:cNvSpPr>
              <a:spLocks noChangeArrowheads="1"/>
            </p:cNvSpPr>
            <p:nvPr/>
          </p:nvSpPr>
          <p:spPr bwMode="auto">
            <a:xfrm>
              <a:off x="1440440" y="3500673"/>
              <a:ext cx="2077686" cy="80021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канал ДПС «</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Telegram</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a:t>
              </a:r>
              <a:endParaRPr kumimoji="0" lang="ru-RU" altLang="ru-RU" sz="600" b="0" i="0" u="none" strike="noStrike" cap="none" normalizeH="0" baseline="0" dirty="0">
                <a:ln>
                  <a:noFill/>
                </a:ln>
                <a:solidFill>
                  <a:schemeClr val="tx1"/>
                </a:solidFill>
                <a:effectLst/>
                <a:latin typeface="e-Ukraine Light" panose="00000400000000000000" pitchFamily="50" charset="-5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e-Ukraine Light" panose="00000400000000000000" pitchFamily="50" charset="-52"/>
              </a:endParaRPr>
            </a:p>
          </p:txBody>
        </p:sp>
        <p:sp>
          <p:nvSpPr>
            <p:cNvPr id="13" name="Rectangle 8">
              <a:extLst>
                <a:ext uri="{FF2B5EF4-FFF2-40B4-BE49-F238E27FC236}">
                  <a16:creationId xmlns:a16="http://schemas.microsoft.com/office/drawing/2014/main" xmlns="" id="{911FB1A9-ED1C-4532-A3E7-013A57BBC16A}"/>
                </a:ext>
              </a:extLst>
            </p:cNvPr>
            <p:cNvSpPr>
              <a:spLocks noChangeArrowheads="1"/>
            </p:cNvSpPr>
            <p:nvPr/>
          </p:nvSpPr>
          <p:spPr bwMode="auto">
            <a:xfrm>
              <a:off x="1440440" y="4465058"/>
              <a:ext cx="2710593"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сторінка на «</a:t>
              </a:r>
              <a:r>
                <a:rPr kumimoji="0" lang="en-US" altLang="ru-RU" sz="1400" b="0" i="0" u="none" strike="noStrike" cap="none" normalizeH="0" baseline="0" dirty="0" err="1">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Youtube</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каналі ДПС </a:t>
              </a:r>
              <a:endParaRPr kumimoji="0" lang="ru-RU" altLang="ru-RU" sz="1800" b="0" i="0" u="none" strike="noStrike" cap="none" normalizeH="0" baseline="0" dirty="0">
                <a:ln>
                  <a:noFill/>
                </a:ln>
                <a:solidFill>
                  <a:schemeClr val="tx1"/>
                </a:solidFill>
                <a:effectLst/>
                <a:latin typeface="e-Ukraine Light" panose="00000400000000000000" pitchFamily="50" charset="-52"/>
              </a:endParaRPr>
            </a:p>
          </p:txBody>
        </p:sp>
        <p:sp>
          <p:nvSpPr>
            <p:cNvPr id="14" name="Rectangle 9">
              <a:extLst>
                <a:ext uri="{FF2B5EF4-FFF2-40B4-BE49-F238E27FC236}">
                  <a16:creationId xmlns:a16="http://schemas.microsoft.com/office/drawing/2014/main" xmlns="" id="{D4E2B7F5-5D62-456B-A005-E3F8F8A4BC07}"/>
                </a:ext>
              </a:extLst>
            </p:cNvPr>
            <p:cNvSpPr>
              <a:spLocks noChangeArrowheads="1"/>
            </p:cNvSpPr>
            <p:nvPr/>
          </p:nvSpPr>
          <p:spPr bwMode="auto">
            <a:xfrm>
              <a:off x="1440440" y="5273743"/>
              <a:ext cx="2710593"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сторінка на ДПС на «</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Fac</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е</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book</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a:t>
              </a:r>
              <a:endParaRPr kumimoji="0" lang="uk-UA" altLang="ru-RU" sz="1800" b="0" i="0" u="none" strike="noStrike" cap="none" normalizeH="0" baseline="0" dirty="0">
                <a:ln>
                  <a:noFill/>
                </a:ln>
                <a:solidFill>
                  <a:schemeClr val="tx1"/>
                </a:solidFill>
                <a:effectLst/>
                <a:latin typeface="e-Ukraine Light" panose="00000400000000000000" pitchFamily="50" charset="-52"/>
              </a:endParaRPr>
            </a:p>
          </p:txBody>
        </p:sp>
        <p:sp>
          <p:nvSpPr>
            <p:cNvPr id="15" name="Прямоугольник 14">
              <a:extLst>
                <a:ext uri="{FF2B5EF4-FFF2-40B4-BE49-F238E27FC236}">
                  <a16:creationId xmlns:a16="http://schemas.microsoft.com/office/drawing/2014/main" xmlns="" id="{14F01F8F-7640-48D6-B1C7-915AD6E76DDF}"/>
                </a:ext>
              </a:extLst>
            </p:cNvPr>
            <p:cNvSpPr/>
            <p:nvPr/>
          </p:nvSpPr>
          <p:spPr>
            <a:xfrm>
              <a:off x="82316" y="6057476"/>
              <a:ext cx="4793934" cy="338554"/>
            </a:xfrm>
            <a:prstGeom prst="rect">
              <a:avLst/>
            </a:prstGeom>
          </p:spPr>
          <p:txBody>
            <a:bodyPr wrap="square">
              <a:spAutoFit/>
            </a:bodyPr>
            <a:lstStyle/>
            <a:p>
              <a:pPr algn="ctr">
                <a:spcAft>
                  <a:spcPts val="0"/>
                </a:spcAft>
              </a:pPr>
              <a:r>
                <a:rPr lang="uk-UA" sz="800" b="1" spc="-20" dirty="0">
                  <a:latin typeface="e-Ukraine" panose="00000500000000000000" pitchFamily="50" charset="-52"/>
                  <a:ea typeface="Times New Roman" panose="02020603050405020304" pitchFamily="18" charset="0"/>
                  <a:cs typeface="Calibri" panose="020F0502020204030204" pitchFamily="34" charset="0"/>
                </a:rPr>
                <a:t>Офіційний веб-портал  Державної </a:t>
              </a:r>
              <a:r>
                <a:rPr lang="uk-UA" sz="800" b="1" spc="-20" dirty="0" err="1">
                  <a:latin typeface="e-Ukraine" panose="00000500000000000000" pitchFamily="50" charset="-52"/>
                  <a:ea typeface="Times New Roman" panose="02020603050405020304" pitchFamily="18" charset="0"/>
                  <a:cs typeface="Calibri" panose="020F0502020204030204" pitchFamily="34" charset="0"/>
                </a:rPr>
                <a:t>податков</a:t>
              </a:r>
              <a:r>
                <a:rPr lang="en-US" sz="800" b="1" spc="-20" dirty="0" err="1">
                  <a:latin typeface="e-Ukraine" panose="00000500000000000000" pitchFamily="50" charset="-52"/>
                  <a:ea typeface="Times New Roman" panose="02020603050405020304" pitchFamily="18" charset="0"/>
                  <a:cs typeface="Calibri" panose="020F0502020204030204" pitchFamily="34" charset="0"/>
                </a:rPr>
                <a:t>ої</a:t>
              </a:r>
              <a:r>
                <a:rPr lang="uk-UA" sz="800" b="1" spc="-20" dirty="0">
                  <a:latin typeface="e-Ukraine" panose="00000500000000000000" pitchFamily="50" charset="-52"/>
                  <a:ea typeface="Times New Roman" panose="02020603050405020304" pitchFamily="18" charset="0"/>
                  <a:cs typeface="Calibri" panose="020F0502020204030204" pitchFamily="34" charset="0"/>
                </a:rPr>
                <a:t>  служби України: </a:t>
              </a:r>
              <a:r>
                <a:rPr lang="en-US" sz="800" b="1" spc="-20" dirty="0">
                  <a:latin typeface="e-Ukraine" panose="00000500000000000000" pitchFamily="50" charset="-52"/>
                  <a:ea typeface="Times New Roman" panose="02020603050405020304" pitchFamily="18" charset="0"/>
                  <a:cs typeface="Calibri" panose="020F0502020204030204" pitchFamily="34" charset="0"/>
                </a:rPr>
                <a:t>tax</a:t>
              </a:r>
              <a:r>
                <a:rPr lang="uk-UA" sz="800" u="sng" spc="-20" dirty="0">
                  <a:latin typeface="e-Ukraine" panose="00000500000000000000" pitchFamily="50" charset="-52"/>
                  <a:ea typeface="Times New Roman" panose="02020603050405020304" pitchFamily="18" charset="0"/>
                  <a:cs typeface="Calibri" panose="020F0502020204030204" pitchFamily="34" charset="0"/>
                </a:rPr>
                <a:t>.</a:t>
              </a:r>
              <a:r>
                <a:rPr lang="uk-UA" sz="800" b="1" u="sng" spc="-20" dirty="0">
                  <a:latin typeface="e-Ukraine" panose="00000500000000000000" pitchFamily="50" charset="-52"/>
                  <a:ea typeface="Times New Roman" panose="02020603050405020304" pitchFamily="18" charset="0"/>
                  <a:cs typeface="Calibri" panose="020F0502020204030204" pitchFamily="34" charset="0"/>
                </a:rPr>
                <a:t>gov.ua</a:t>
              </a:r>
              <a:endParaRPr lang="ru-RU" sz="3600" b="1" dirty="0">
                <a:latin typeface="e-Ukraine" panose="00000500000000000000" pitchFamily="50" charset="-52"/>
                <a:ea typeface="Times New Roman" panose="02020603050405020304" pitchFamily="18" charset="0"/>
              </a:endParaRPr>
            </a:p>
            <a:p>
              <a:pPr algn="ctr">
                <a:spcAft>
                  <a:spcPts val="0"/>
                </a:spcAft>
              </a:pPr>
              <a:r>
                <a:rPr lang="uk-UA" sz="800" b="1" spc="-20" dirty="0">
                  <a:latin typeface="e-Ukraine" panose="00000500000000000000" pitchFamily="50" charset="-52"/>
                  <a:ea typeface="Times New Roman" panose="02020603050405020304" pitchFamily="18" charset="0"/>
                  <a:cs typeface="Calibri" panose="020F0502020204030204" pitchFamily="34" charset="0"/>
                </a:rPr>
                <a:t>Інформаційно-довідковий департамент ДПС: </a:t>
              </a:r>
              <a:r>
                <a:rPr lang="uk-UA" sz="800" spc="-20" dirty="0">
                  <a:latin typeface="e-Ukraine" panose="00000500000000000000" pitchFamily="50" charset="-52"/>
                  <a:ea typeface="Times New Roman" panose="02020603050405020304" pitchFamily="18" charset="0"/>
                  <a:cs typeface="Calibri" panose="020F0502020204030204" pitchFamily="34" charset="0"/>
                </a:rPr>
                <a:t>0-800-501-007</a:t>
              </a:r>
              <a:endParaRPr lang="ru-RU" sz="3200" dirty="0">
                <a:effectLst/>
                <a:latin typeface="e-Ukraine" panose="00000500000000000000" pitchFamily="50" charset="-52"/>
                <a:ea typeface="Times New Roman" panose="02020603050405020304" pitchFamily="18" charset="0"/>
                <a:cs typeface="Times New Roman" panose="02020603050405020304" pitchFamily="18" charset="0"/>
              </a:endParaRPr>
            </a:p>
          </p:txBody>
        </p:sp>
        <p:cxnSp>
          <p:nvCxnSpPr>
            <p:cNvPr id="17" name="Прямая соединительная линия 16">
              <a:extLst>
                <a:ext uri="{FF2B5EF4-FFF2-40B4-BE49-F238E27FC236}">
                  <a16:creationId xmlns:a16="http://schemas.microsoft.com/office/drawing/2014/main" xmlns="" id="{BC9780A8-D912-46DD-A0E0-2400220A2B6E}"/>
                </a:ext>
              </a:extLst>
            </p:cNvPr>
            <p:cNvCxnSpPr/>
            <p:nvPr/>
          </p:nvCxnSpPr>
          <p:spPr>
            <a:xfrm>
              <a:off x="228600" y="6010275"/>
              <a:ext cx="4557713" cy="0"/>
            </a:xfrm>
            <a:prstGeom prst="line">
              <a:avLst/>
            </a:prstGeom>
            <a:ln w="28575">
              <a:solidFill>
                <a:srgbClr val="25A872"/>
              </a:solidFill>
            </a:ln>
          </p:spPr>
          <p:style>
            <a:lnRef idx="1">
              <a:schemeClr val="accent1"/>
            </a:lnRef>
            <a:fillRef idx="0">
              <a:schemeClr val="accent1"/>
            </a:fillRef>
            <a:effectRef idx="0">
              <a:schemeClr val="accent1"/>
            </a:effectRef>
            <a:fontRef idx="minor">
              <a:schemeClr val="tx1"/>
            </a:fontRef>
          </p:style>
        </p:cxnSp>
      </p:grpSp>
      <p:sp>
        <p:nvSpPr>
          <p:cNvPr id="2" name="Rectangle 1"/>
          <p:cNvSpPr>
            <a:spLocks noChangeArrowheads="1"/>
          </p:cNvSpPr>
          <p:nvPr/>
        </p:nvSpPr>
        <p:spPr bwMode="auto">
          <a:xfrm>
            <a:off x="5391150" y="639137"/>
            <a:ext cx="4381500" cy="120032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ru-RU" b="1" dirty="0" err="1" smtClean="0">
                <a:latin typeface="e-Ukraine Head Light" pitchFamily="50" charset="-52"/>
              </a:rPr>
              <a:t>Дані</a:t>
            </a:r>
            <a:r>
              <a:rPr lang="ru-RU" b="1" dirty="0" smtClean="0">
                <a:latin typeface="e-Ukraine Head Light" pitchFamily="50" charset="-52"/>
              </a:rPr>
              <a:t> </a:t>
            </a:r>
            <a:r>
              <a:rPr lang="ru-RU" b="1" dirty="0" err="1" smtClean="0">
                <a:latin typeface="e-Ukraine Head Light" pitchFamily="50" charset="-52"/>
              </a:rPr>
              <a:t>щодо</a:t>
            </a:r>
            <a:r>
              <a:rPr lang="ru-RU" b="1" dirty="0" smtClean="0">
                <a:latin typeface="e-Ukraine Head Light" pitchFamily="50" charset="-52"/>
              </a:rPr>
              <a:t> </a:t>
            </a:r>
            <a:r>
              <a:rPr lang="ru-RU" b="1" dirty="0" err="1" smtClean="0">
                <a:latin typeface="e-Ukraine Head Light" pitchFamily="50" charset="-52"/>
              </a:rPr>
              <a:t>зареєстрованих</a:t>
            </a:r>
            <a:r>
              <a:rPr lang="ru-RU" b="1" dirty="0" smtClean="0">
                <a:latin typeface="e-Ukraine Head Light" pitchFamily="50" charset="-52"/>
              </a:rPr>
              <a:t> РРО/ПРРО </a:t>
            </a:r>
            <a:r>
              <a:rPr lang="ru-RU" b="1" dirty="0" err="1" smtClean="0">
                <a:latin typeface="e-Ukraine Head Light" pitchFamily="50" charset="-52"/>
              </a:rPr>
              <a:t>можна</a:t>
            </a:r>
            <a:r>
              <a:rPr lang="ru-RU" b="1" dirty="0" smtClean="0">
                <a:latin typeface="e-Ukraine Head Light" pitchFamily="50" charset="-52"/>
              </a:rPr>
              <a:t> </a:t>
            </a:r>
            <a:r>
              <a:rPr lang="ru-RU" b="1" dirty="0" err="1" smtClean="0">
                <a:latin typeface="e-Ukraine Head Light" pitchFamily="50" charset="-52"/>
              </a:rPr>
              <a:t>отримати</a:t>
            </a:r>
            <a:r>
              <a:rPr lang="ru-RU" b="1" dirty="0" smtClean="0">
                <a:latin typeface="e-Ukraine Head Light" pitchFamily="50" charset="-52"/>
              </a:rPr>
              <a:t> у </a:t>
            </a:r>
            <a:r>
              <a:rPr lang="ru-RU" b="1" dirty="0" err="1" smtClean="0">
                <a:latin typeface="e-Ukraine Head Light" pitchFamily="50" charset="-52"/>
              </a:rPr>
              <a:t>відкритій</a:t>
            </a:r>
            <a:r>
              <a:rPr lang="ru-RU" b="1" dirty="0" smtClean="0">
                <a:latin typeface="e-Ukraine Head Light" pitchFamily="50" charset="-52"/>
              </a:rPr>
              <a:t> </a:t>
            </a:r>
            <a:r>
              <a:rPr lang="ru-RU" b="1" dirty="0" err="1" smtClean="0">
                <a:latin typeface="e-Ukraine Head Light" pitchFamily="50" charset="-52"/>
              </a:rPr>
              <a:t>частині</a:t>
            </a:r>
            <a:r>
              <a:rPr lang="ru-RU" b="1" dirty="0" smtClean="0">
                <a:latin typeface="e-Ukraine Head Light" pitchFamily="50" charset="-52"/>
              </a:rPr>
              <a:t> </a:t>
            </a:r>
            <a:r>
              <a:rPr lang="ru-RU" b="1" dirty="0" err="1" smtClean="0">
                <a:latin typeface="e-Ukraine Head Light" pitchFamily="50" charset="-52"/>
              </a:rPr>
              <a:t>Електронного</a:t>
            </a:r>
            <a:r>
              <a:rPr lang="ru-RU" b="1" dirty="0" smtClean="0">
                <a:latin typeface="e-Ukraine Head Light" pitchFamily="50" charset="-52"/>
              </a:rPr>
              <a:t> </a:t>
            </a:r>
            <a:r>
              <a:rPr lang="ru-RU" b="1" dirty="0" err="1" smtClean="0">
                <a:latin typeface="e-Ukraine Head Light" pitchFamily="50" charset="-52"/>
              </a:rPr>
              <a:t>кабінету</a:t>
            </a:r>
            <a:endParaRPr lang="ru-RU" dirty="0">
              <a:latin typeface="e-Ukraine Head Light" pitchFamily="50" charset="-52"/>
            </a:endParaRPr>
          </a:p>
        </p:txBody>
      </p:sp>
      <p:sp>
        <p:nvSpPr>
          <p:cNvPr id="20" name="Rectangle 1"/>
          <p:cNvSpPr>
            <a:spLocks noChangeArrowheads="1"/>
          </p:cNvSpPr>
          <p:nvPr/>
        </p:nvSpPr>
        <p:spPr bwMode="auto">
          <a:xfrm>
            <a:off x="5048251" y="6461285"/>
            <a:ext cx="962024" cy="21544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800" i="0" u="none" strike="noStrike" cap="none" normalizeH="0" baseline="0" dirty="0" smtClean="0">
                <a:ln>
                  <a:noFill/>
                </a:ln>
                <a:solidFill>
                  <a:srgbClr val="333333"/>
                </a:solidFill>
                <a:effectLst/>
                <a:latin typeface="e-Ukraine Light" pitchFamily="50" charset="-52"/>
                <a:ea typeface="Times New Roman" pitchFamily="18" charset="0"/>
                <a:cs typeface="Times New Roman" pitchFamily="18" charset="0"/>
              </a:rPr>
              <a:t>Травень 2021</a:t>
            </a:r>
            <a:endParaRPr kumimoji="0" lang="uk-UA" sz="800" i="0" u="none" strike="noStrike" cap="none" normalizeH="0" baseline="0" dirty="0" smtClean="0">
              <a:ln>
                <a:noFill/>
              </a:ln>
              <a:solidFill>
                <a:schemeClr val="tx1"/>
              </a:solidFill>
              <a:effectLst/>
              <a:latin typeface="e-Ukraine Light" pitchFamily="50" charset="-52"/>
              <a:cs typeface="Arial" pitchFamily="34" charset="0"/>
            </a:endParaRPr>
          </a:p>
        </p:txBody>
      </p:sp>
      <p:sp>
        <p:nvSpPr>
          <p:cNvPr id="21" name="Прямоугольник 20"/>
          <p:cNvSpPr/>
          <p:nvPr/>
        </p:nvSpPr>
        <p:spPr>
          <a:xfrm>
            <a:off x="5324476" y="142875"/>
            <a:ext cx="4248150" cy="253916"/>
          </a:xfrm>
          <a:prstGeom prst="rect">
            <a:avLst/>
          </a:prstGeom>
        </p:spPr>
        <p:txBody>
          <a:bodyPr wrap="square" anchor="ctr">
            <a:spAutoFit/>
          </a:bodyPr>
          <a:lstStyle/>
          <a:p>
            <a:pPr lvl="0" algn="ctr" defTabSz="914400" fontAlgn="base">
              <a:spcBef>
                <a:spcPct val="0"/>
              </a:spcBef>
              <a:spcAft>
                <a:spcPct val="0"/>
              </a:spcAft>
            </a:pPr>
            <a:r>
              <a:rPr lang="uk-UA" sz="1050" dirty="0" smtClean="0">
                <a:latin typeface="e-Ukraine Light" pitchFamily="50" charset="-52"/>
                <a:cs typeface="Arial" pitchFamily="34" charset="0"/>
              </a:rPr>
              <a:t>Головне управління ДПС у м. Києві </a:t>
            </a:r>
          </a:p>
        </p:txBody>
      </p:sp>
    </p:spTree>
    <p:extLst>
      <p:ext uri="{BB962C8B-B14F-4D97-AF65-F5344CB8AC3E}">
        <p14:creationId xmlns:p14="http://schemas.microsoft.com/office/powerpoint/2010/main" xmlns="" val="3382142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2">
            <a:extLst>
              <a:ext uri="{FF2B5EF4-FFF2-40B4-BE49-F238E27FC236}">
                <a16:creationId xmlns:a16="http://schemas.microsoft.com/office/drawing/2014/main" xmlns="" id="{77BE1E3B-BB62-4FEA-84E6-53708639754F}"/>
              </a:ext>
            </a:extLst>
          </p:cNvPr>
          <p:cNvGrpSpPr/>
          <p:nvPr/>
        </p:nvGrpSpPr>
        <p:grpSpPr>
          <a:xfrm>
            <a:off x="83820" y="68581"/>
            <a:ext cx="4793934" cy="6781800"/>
            <a:chOff x="83820" y="68581"/>
            <a:chExt cx="4793934" cy="6781800"/>
          </a:xfrm>
        </p:grpSpPr>
        <p:sp>
          <p:nvSpPr>
            <p:cNvPr id="4" name="Прямоугольник 3">
              <a:extLst>
                <a:ext uri="{FF2B5EF4-FFF2-40B4-BE49-F238E27FC236}">
                  <a16:creationId xmlns:a16="http://schemas.microsoft.com/office/drawing/2014/main" xmlns="" id="{63EC6337-995B-4F4C-BFBF-1A1915547AE5}"/>
                </a:ext>
              </a:extLst>
            </p:cNvPr>
            <p:cNvSpPr/>
            <p:nvPr/>
          </p:nvSpPr>
          <p:spPr>
            <a:xfrm>
              <a:off x="83820" y="68581"/>
              <a:ext cx="4793934" cy="662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Овал 5">
              <a:extLst>
                <a:ext uri="{FF2B5EF4-FFF2-40B4-BE49-F238E27FC236}">
                  <a16:creationId xmlns:a16="http://schemas.microsoft.com/office/drawing/2014/main" xmlns="" id="{BD827EDD-702C-4BE7-8040-21D8CC6FF8C0}"/>
                </a:ext>
              </a:extLst>
            </p:cNvPr>
            <p:cNvSpPr/>
            <p:nvPr/>
          </p:nvSpPr>
          <p:spPr>
            <a:xfrm>
              <a:off x="2328387" y="6545581"/>
              <a:ext cx="304800" cy="304800"/>
            </a:xfrm>
            <a:prstGeom prst="ellipse">
              <a:avLst/>
            </a:prstGeom>
            <a:solidFill>
              <a:schemeClr val="bg1"/>
            </a:solidFill>
            <a:ln>
              <a:solidFill>
                <a:srgbClr val="25A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100" dirty="0">
                  <a:solidFill>
                    <a:srgbClr val="25A872"/>
                  </a:solidFill>
                  <a:latin typeface="e-Ukraine" panose="00000500000000000000" pitchFamily="50" charset="-52"/>
                </a:rPr>
                <a:t>1</a:t>
              </a:r>
              <a:endParaRPr lang="ru-RU" sz="1400" dirty="0">
                <a:solidFill>
                  <a:srgbClr val="25A872"/>
                </a:solidFill>
                <a:latin typeface="e-Ukraine" panose="00000500000000000000" pitchFamily="50" charset="-52"/>
              </a:endParaRPr>
            </a:p>
          </p:txBody>
        </p:sp>
      </p:grpSp>
      <p:grpSp>
        <p:nvGrpSpPr>
          <p:cNvPr id="7" name="Группа 6">
            <a:extLst>
              <a:ext uri="{FF2B5EF4-FFF2-40B4-BE49-F238E27FC236}">
                <a16:creationId xmlns:a16="http://schemas.microsoft.com/office/drawing/2014/main" xmlns="" id="{192DF1A1-DE05-4849-B565-0A68A4DD5458}"/>
              </a:ext>
            </a:extLst>
          </p:cNvPr>
          <p:cNvGrpSpPr/>
          <p:nvPr/>
        </p:nvGrpSpPr>
        <p:grpSpPr>
          <a:xfrm>
            <a:off x="5112066" y="76200"/>
            <a:ext cx="4793934" cy="6781800"/>
            <a:chOff x="83820" y="68581"/>
            <a:chExt cx="4793934" cy="6781800"/>
          </a:xfrm>
        </p:grpSpPr>
        <p:sp>
          <p:nvSpPr>
            <p:cNvPr id="8" name="Прямоугольник 7">
              <a:extLst>
                <a:ext uri="{FF2B5EF4-FFF2-40B4-BE49-F238E27FC236}">
                  <a16:creationId xmlns:a16="http://schemas.microsoft.com/office/drawing/2014/main" xmlns="" id="{98C4D4A9-1179-41C5-BA9A-90E6A97494E2}"/>
                </a:ext>
              </a:extLst>
            </p:cNvPr>
            <p:cNvSpPr/>
            <p:nvPr/>
          </p:nvSpPr>
          <p:spPr>
            <a:xfrm>
              <a:off x="83820" y="68581"/>
              <a:ext cx="4793934" cy="662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err="1" smtClean="0"/>
                <a:t>тРАВ</a:t>
              </a:r>
              <a:endParaRPr lang="ru-RU" dirty="0"/>
            </a:p>
          </p:txBody>
        </p:sp>
        <p:sp>
          <p:nvSpPr>
            <p:cNvPr id="9" name="Овал 8">
              <a:extLst>
                <a:ext uri="{FF2B5EF4-FFF2-40B4-BE49-F238E27FC236}">
                  <a16:creationId xmlns:a16="http://schemas.microsoft.com/office/drawing/2014/main" xmlns="" id="{72F46394-038E-4BE7-991A-5920F8DE961D}"/>
                </a:ext>
              </a:extLst>
            </p:cNvPr>
            <p:cNvSpPr/>
            <p:nvPr/>
          </p:nvSpPr>
          <p:spPr>
            <a:xfrm>
              <a:off x="2328387" y="6545581"/>
              <a:ext cx="304800" cy="304800"/>
            </a:xfrm>
            <a:prstGeom prst="ellipse">
              <a:avLst/>
            </a:prstGeom>
            <a:solidFill>
              <a:schemeClr val="bg1"/>
            </a:solidFill>
            <a:ln>
              <a:solidFill>
                <a:srgbClr val="25A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100" dirty="0" smtClean="0">
                  <a:solidFill>
                    <a:srgbClr val="25A872"/>
                  </a:solidFill>
                  <a:latin typeface="e-Ukraine" panose="00000500000000000000" pitchFamily="50" charset="-52"/>
                </a:rPr>
                <a:t>2</a:t>
              </a:r>
              <a:endParaRPr lang="ru-RU" sz="1400" dirty="0">
                <a:solidFill>
                  <a:srgbClr val="25A872"/>
                </a:solidFill>
                <a:latin typeface="e-Ukraine" panose="00000500000000000000" pitchFamily="50" charset="-52"/>
              </a:endParaRPr>
            </a:p>
          </p:txBody>
        </p:sp>
      </p:grpSp>
      <p:sp>
        <p:nvSpPr>
          <p:cNvPr id="10" name="Прямоугольник 9">
            <a:extLst>
              <a:ext uri="{FF2B5EF4-FFF2-40B4-BE49-F238E27FC236}">
                <a16:creationId xmlns:a16="http://schemas.microsoft.com/office/drawing/2014/main" xmlns="" id="{AB020ADF-A26B-4DB1-A8F3-01CE965CB04E}"/>
              </a:ext>
            </a:extLst>
          </p:cNvPr>
          <p:cNvSpPr/>
          <p:nvPr/>
        </p:nvSpPr>
        <p:spPr>
          <a:xfrm>
            <a:off x="200024" y="209549"/>
            <a:ext cx="4591051" cy="6257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49580" algn="just">
              <a:lnSpc>
                <a:spcPct val="115000"/>
              </a:lnSpc>
              <a:spcAft>
                <a:spcPts val="0"/>
              </a:spcAft>
            </a:pPr>
            <a:endParaRPr lang="ru-RU" sz="1200" dirty="0">
              <a:latin typeface="e-Ukraine Light" panose="00000400000000000000" pitchFamily="50" charset="-52"/>
              <a:ea typeface="Times New Roman" panose="02020603050405020304" pitchFamily="18" charset="0"/>
              <a:cs typeface="Times New Roman" panose="02020603050405020304" pitchFamily="18" charset="0"/>
            </a:endParaRPr>
          </a:p>
        </p:txBody>
      </p:sp>
      <p:sp>
        <p:nvSpPr>
          <p:cNvPr id="11" name="Прямоугольник 10">
            <a:extLst>
              <a:ext uri="{FF2B5EF4-FFF2-40B4-BE49-F238E27FC236}">
                <a16:creationId xmlns:a16="http://schemas.microsoft.com/office/drawing/2014/main" xmlns="" id="{A93320C9-B67C-4431-A6A6-D9A5DA9531D3}"/>
              </a:ext>
            </a:extLst>
          </p:cNvPr>
          <p:cNvSpPr/>
          <p:nvPr/>
        </p:nvSpPr>
        <p:spPr>
          <a:xfrm>
            <a:off x="5127011" y="209549"/>
            <a:ext cx="4591051" cy="6257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49580" algn="just">
              <a:lnSpc>
                <a:spcPct val="115000"/>
              </a:lnSpc>
              <a:spcAft>
                <a:spcPts val="0"/>
              </a:spcAft>
            </a:pPr>
            <a:endParaRPr lang="ru-RU" sz="1200" dirty="0">
              <a:latin typeface="e-Ukraine Light" panose="00000400000000000000" pitchFamily="50" charset="-52"/>
              <a:ea typeface="Times New Roman" panose="02020603050405020304" pitchFamily="18" charset="0"/>
              <a:cs typeface="Times New Roman" panose="02020603050405020304" pitchFamily="18" charset="0"/>
            </a:endParaRPr>
          </a:p>
        </p:txBody>
      </p:sp>
      <p:sp>
        <p:nvSpPr>
          <p:cNvPr id="3073" name="Rectangle 1"/>
          <p:cNvSpPr>
            <a:spLocks noChangeArrowheads="1"/>
          </p:cNvSpPr>
          <p:nvPr/>
        </p:nvSpPr>
        <p:spPr bwMode="auto">
          <a:xfrm>
            <a:off x="314324" y="631894"/>
            <a:ext cx="4505325"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uk-UA" sz="1200" dirty="0" smtClean="0">
                <a:latin typeface="e-Ukraine Head Light" pitchFamily="50" charset="-52"/>
              </a:rPr>
              <a:t>	Головне  управління  ДПС  у  м. Києві повідомляє, що на офіційному </a:t>
            </a:r>
            <a:r>
              <a:rPr lang="uk-UA" sz="1200" dirty="0" err="1" smtClean="0">
                <a:latin typeface="e-Ukraine Head Light" pitchFamily="50" charset="-52"/>
              </a:rPr>
              <a:t>вебпорталі</a:t>
            </a:r>
            <a:r>
              <a:rPr lang="uk-UA" sz="1200" dirty="0" smtClean="0">
                <a:latin typeface="e-Ukraine Head Light" pitchFamily="50" charset="-52"/>
              </a:rPr>
              <a:t> Державної податкової служби України (далі – ДПС) у відкритій частині Електронного кабінету в меню «Реєстри» у вкладці «Інформація про РРО» (https://cabinet.tax.gov.ua/registers/rro) – суб’єкт господарювання може отримати інформацію щодо всіх зареєстрованих реєстраторів розрахункових операцій (далі – РРО) та програмних реєстраторів розрахункових операцій (далі – ПРРО), шляхом пошуку за даними. </a:t>
            </a:r>
            <a:endParaRPr lang="ru-RU" sz="1200" dirty="0" smtClean="0">
              <a:latin typeface="e-Ukraine Head Light" pitchFamily="50" charset="-52"/>
            </a:endParaRPr>
          </a:p>
          <a:p>
            <a:pPr algn="just"/>
            <a:r>
              <a:rPr lang="uk-UA" sz="1200" dirty="0" smtClean="0">
                <a:latin typeface="e-Ukraine Head Light" pitchFamily="50" charset="-52"/>
              </a:rPr>
              <a:t>	Звертаємо увагу, що для інформування суб’єктів господарювання ДПС щоденно оприлюднює на своєму </a:t>
            </a:r>
            <a:r>
              <a:rPr lang="uk-UA" sz="1200" dirty="0" err="1" smtClean="0">
                <a:latin typeface="e-Ukraine Head Light" pitchFamily="50" charset="-52"/>
              </a:rPr>
              <a:t>вебпорталі</a:t>
            </a:r>
            <a:r>
              <a:rPr lang="uk-UA" sz="1200" dirty="0" smtClean="0">
                <a:latin typeface="e-Ukraine Head Light" pitchFamily="50" charset="-52"/>
              </a:rPr>
              <a:t>: </a:t>
            </a:r>
            <a:endParaRPr lang="ru-RU" sz="1200" dirty="0" smtClean="0">
              <a:latin typeface="e-Ukraine Head Light" pitchFamily="50" charset="-52"/>
            </a:endParaRPr>
          </a:p>
          <a:p>
            <a:pPr algn="just">
              <a:buFont typeface="Wingdings" pitchFamily="2" charset="2"/>
              <a:buChar char="§"/>
            </a:pPr>
            <a:r>
              <a:rPr lang="uk-UA" sz="1200" dirty="0" smtClean="0">
                <a:latin typeface="e-Ukraine Head Light" pitchFamily="50" charset="-52"/>
              </a:rPr>
              <a:t>дані про РРО із зазначенням фіскальних номерів РРО, дати реєстрації РРО, номера останньої книги обліку розрахункових операцій (далі – книга ОРО), зареєстрованої на такий РРО, та дати її реєстрації в контролюючому органі, коду ЄДРПОУ, найменування суб’єкта господарювання (прізвища, імені, по батькові (за наявності)); </a:t>
            </a:r>
            <a:endParaRPr lang="ru-RU" sz="1200" dirty="0" smtClean="0">
              <a:latin typeface="e-Ukraine Head Light" pitchFamily="50" charset="-52"/>
            </a:endParaRPr>
          </a:p>
          <a:p>
            <a:pPr algn="just">
              <a:buFont typeface="Wingdings" pitchFamily="2" charset="2"/>
              <a:buChar char="§"/>
            </a:pPr>
            <a:r>
              <a:rPr lang="uk-UA" sz="1200" dirty="0" smtClean="0">
                <a:latin typeface="e-Ukraine Head Light" pitchFamily="50" charset="-52"/>
              </a:rPr>
              <a:t>дані про РРО, реєстрацію яких скасовано за заявою суб’єкта господарювання або з ініціативи контролюючого органу, із зазначенням фіскальних номерів РРО, дати, причини та підстави для скасування реєстрації РРО, коду ЄДРПОУ, найменування суб’єкта господарювання (прізвища, імені, по батькові (за наявності)); </a:t>
            </a:r>
            <a:endParaRPr lang="ru-RU" sz="1200" dirty="0" smtClean="0">
              <a:latin typeface="e-Ukraine Head Light" pitchFamily="50" charset="-52"/>
            </a:endParaRPr>
          </a:p>
          <a:p>
            <a:pPr algn="just"/>
            <a:endParaRPr lang="ru-RU" sz="1200" dirty="0">
              <a:latin typeface="e-Ukraine Head Light" pitchFamily="50" charset="-52"/>
            </a:endParaRPr>
          </a:p>
        </p:txBody>
      </p:sp>
      <p:sp>
        <p:nvSpPr>
          <p:cNvPr id="3074" name="Rectangle 2"/>
          <p:cNvSpPr>
            <a:spLocks noChangeArrowheads="1"/>
          </p:cNvSpPr>
          <p:nvPr/>
        </p:nvSpPr>
        <p:spPr bwMode="auto">
          <a:xfrm flipH="1">
            <a:off x="5200650" y="629207"/>
            <a:ext cx="447675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buFont typeface="Wingdings" pitchFamily="2" charset="2"/>
              <a:buChar char="§"/>
            </a:pPr>
            <a:r>
              <a:rPr lang="uk-UA" sz="1200" dirty="0" smtClean="0">
                <a:latin typeface="e-Ukraine Head Light" pitchFamily="50" charset="-52"/>
              </a:rPr>
              <a:t>дані щодо фіскальних номерів ПРРО із зазначенням коду ЄДРПОУ, найменування суб’єкта господарювання (прізвища, імені, по батькові (за наявності)) та дати реєстрації ПРРО, адреси господарської одиниці, на яку зареєстрований ПРРО; </a:t>
            </a:r>
            <a:endParaRPr lang="ru-RU" sz="1200" dirty="0" smtClean="0">
              <a:latin typeface="e-Ukraine Head Light" pitchFamily="50" charset="-52"/>
            </a:endParaRPr>
          </a:p>
          <a:p>
            <a:pPr algn="just">
              <a:buFont typeface="Wingdings" pitchFamily="2" charset="2"/>
              <a:buChar char="§"/>
            </a:pPr>
            <a:r>
              <a:rPr lang="uk-UA" sz="1200" dirty="0" smtClean="0">
                <a:latin typeface="e-Ukraine Head Light" pitchFamily="50" charset="-52"/>
              </a:rPr>
              <a:t>дані щодо фіскальних номерів ПРРО, реєстрацію яких скасовано, із зазначенням коду ЄДРПОУ, найменування суб’єкта господарювання (прізвища, імені, по батькові (за наявності)), дати, причини та підстави для скасування реєстрації ПРРО, адреси господарської одиниці, де застосовувався ПРРО, реєстрацію якого скасовано. </a:t>
            </a:r>
            <a:endParaRPr lang="ru-RU" sz="1200" dirty="0" smtClean="0">
              <a:latin typeface="e-Ukraine Head Light" pitchFamily="50" charset="-52"/>
            </a:endParaRPr>
          </a:p>
          <a:p>
            <a:pPr algn="just"/>
            <a:r>
              <a:rPr lang="uk-UA" sz="1200" dirty="0" smtClean="0">
                <a:latin typeface="e-Ukraine Head Light" pitchFamily="50" charset="-52"/>
              </a:rPr>
              <a:t>	</a:t>
            </a:r>
            <a:r>
              <a:rPr lang="uk-UA" sz="1200" dirty="0" err="1" smtClean="0">
                <a:latin typeface="e-Ukraine Head Light" pitchFamily="50" charset="-52"/>
              </a:rPr>
              <a:t>Довідково</a:t>
            </a:r>
            <a:r>
              <a:rPr lang="uk-UA" sz="1200" dirty="0" smtClean="0">
                <a:latin typeface="e-Ukraine Head Light" pitchFamily="50" charset="-52"/>
              </a:rPr>
              <a:t>: інформація щодо зареєстрованих РРО/ПРРО оприлюднюється на </a:t>
            </a:r>
            <a:r>
              <a:rPr lang="uk-UA" sz="1200" dirty="0" err="1" smtClean="0">
                <a:latin typeface="e-Ukraine Head Light" pitchFamily="50" charset="-52"/>
              </a:rPr>
              <a:t>вебпорталі</a:t>
            </a:r>
            <a:r>
              <a:rPr lang="uk-UA" sz="1200" dirty="0" smtClean="0">
                <a:latin typeface="e-Ukraine Head Light" pitchFamily="50" charset="-52"/>
              </a:rPr>
              <a:t> ДПС відповідно до: </a:t>
            </a:r>
            <a:endParaRPr lang="ru-RU" sz="1200" dirty="0" smtClean="0">
              <a:latin typeface="e-Ukraine Head Light" pitchFamily="50" charset="-52"/>
            </a:endParaRPr>
          </a:p>
          <a:p>
            <a:pPr algn="just">
              <a:buFont typeface="Wingdings" pitchFamily="2" charset="2"/>
              <a:buChar char="Ø"/>
            </a:pPr>
            <a:r>
              <a:rPr lang="uk-UA" sz="1200" dirty="0" smtClean="0">
                <a:latin typeface="e-Ukraine Head Light" pitchFamily="50" charset="-52"/>
              </a:rPr>
              <a:t>п. 19 глави 2 </a:t>
            </a:r>
            <a:r>
              <a:rPr lang="uk-UA" sz="1200" dirty="0" err="1" smtClean="0">
                <a:latin typeface="e-Ukraine Head Light" pitchFamily="50" charset="-52"/>
              </a:rPr>
              <a:t>розд</a:t>
            </a:r>
            <a:r>
              <a:rPr lang="uk-UA" sz="1200" dirty="0" smtClean="0">
                <a:latin typeface="e-Ukraine Head Light" pitchFamily="50" charset="-52"/>
              </a:rPr>
              <a:t>. II Порядку реєстрації та застосування реєстраторів розрахункових операцій, що застосовуються для реєстрації розрахункових операцій за товари (послуги), затвердженого наказом Міністерства фінансів України від 14 червня 2016 року № 547; </a:t>
            </a:r>
            <a:endParaRPr lang="ru-RU" sz="1200" dirty="0" smtClean="0">
              <a:latin typeface="e-Ukraine Head Light" pitchFamily="50" charset="-52"/>
            </a:endParaRPr>
          </a:p>
          <a:p>
            <a:pPr algn="just">
              <a:buFont typeface="Wingdings" pitchFamily="2" charset="2"/>
              <a:buChar char="Ø"/>
            </a:pPr>
            <a:r>
              <a:rPr lang="uk-UA" sz="1200" dirty="0" smtClean="0">
                <a:latin typeface="e-Ukraine Head Light" pitchFamily="50" charset="-52"/>
              </a:rPr>
              <a:t>п. 5 </a:t>
            </a:r>
            <a:r>
              <a:rPr lang="uk-UA" sz="1200" dirty="0" err="1" smtClean="0">
                <a:latin typeface="e-Ukraine Head Light" pitchFamily="50" charset="-52"/>
              </a:rPr>
              <a:t>розд</a:t>
            </a:r>
            <a:r>
              <a:rPr lang="uk-UA" sz="1200" dirty="0" smtClean="0">
                <a:latin typeface="e-Ukraine Head Light" pitchFamily="50" charset="-52"/>
              </a:rPr>
              <a:t>. І Порядку реєстрації, ведення реєстру та застосування програмних реєстраторів розрахункових операцій, затвердженого  наказом   Міністерства   фінансів   України  від  23  червня 2020 року № 317 «Про внесення змін до наказу Міністерства фінансів України від 14 червня 2016 року № 547». </a:t>
            </a:r>
            <a:endParaRPr lang="ru-RU" sz="1200" dirty="0">
              <a:latin typeface="e-Ukraine Head Light" pitchFamily="50" charset="-52"/>
            </a:endParaRPr>
          </a:p>
        </p:txBody>
      </p:sp>
    </p:spTree>
    <p:extLst>
      <p:ext uri="{BB962C8B-B14F-4D97-AF65-F5344CB8AC3E}">
        <p14:creationId xmlns:p14="http://schemas.microsoft.com/office/powerpoint/2010/main" xmlns="" val="3842219500"/>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295</TotalTime>
  <Words>202</Words>
  <Application>Microsoft Office PowerPoint</Application>
  <PresentationFormat>Лист A4 (210x297 мм)</PresentationFormat>
  <Paragraphs>23</Paragraphs>
  <Slides>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vt:i4>
      </vt:variant>
    </vt:vector>
  </HeadingPairs>
  <TitlesOfParts>
    <vt:vector size="3" baseType="lpstr">
      <vt:lpstr>Тема Office</vt:lpstr>
      <vt:lpstr>Слайд 1</vt:lpstr>
      <vt:lpstr>Слайд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Asus</dc:creator>
  <cp:lastModifiedBy>adm</cp:lastModifiedBy>
  <cp:revision>45</cp:revision>
  <dcterms:created xsi:type="dcterms:W3CDTF">2021-05-27T05:23:05Z</dcterms:created>
  <dcterms:modified xsi:type="dcterms:W3CDTF">2021-05-28T08:23:33Z</dcterms:modified>
</cp:coreProperties>
</file>