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yiv.tax.gov.ua/data/material/000/363/459650/Prim_rna_zayava_spisannya_2_3_1072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67350" y="949973"/>
            <a:ext cx="430530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 smtClean="0">
                <a:latin typeface="e-Ukraine Light" pitchFamily="50" charset="-52"/>
              </a:rPr>
              <a:t>Заяву</a:t>
            </a:r>
            <a:r>
              <a:rPr lang="ru-RU" b="1" dirty="0" smtClean="0">
                <a:latin typeface="e-Ukraine Light" pitchFamily="50" charset="-52"/>
              </a:rPr>
              <a:t> на </a:t>
            </a:r>
            <a:r>
              <a:rPr lang="ru-RU" b="1" dirty="0" err="1" smtClean="0">
                <a:latin typeface="e-Ukraine Light" pitchFamily="50" charset="-52"/>
              </a:rPr>
              <a:t>списання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штрафних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санкцій</a:t>
            </a:r>
            <a:r>
              <a:rPr lang="ru-RU" b="1" dirty="0" smtClean="0">
                <a:latin typeface="e-Ukraine Light" pitchFamily="50" charset="-52"/>
              </a:rPr>
              <a:t> та </a:t>
            </a:r>
            <a:r>
              <a:rPr lang="ru-RU" b="1" dirty="0" err="1" smtClean="0">
                <a:latin typeface="e-Ukraine Light" pitchFamily="50" charset="-52"/>
              </a:rPr>
              <a:t>пені</a:t>
            </a:r>
            <a:r>
              <a:rPr lang="ru-RU" b="1" dirty="0" smtClean="0">
                <a:latin typeface="e-Ukraine Light" pitchFamily="50" charset="-52"/>
              </a:rPr>
              <a:t>, </a:t>
            </a:r>
            <a:r>
              <a:rPr lang="ru-RU" b="1" dirty="0" err="1" smtClean="0">
                <a:latin typeface="e-Ukraine Light" pitchFamily="50" charset="-52"/>
              </a:rPr>
              <a:t>нарахованих</a:t>
            </a:r>
            <a:r>
              <a:rPr lang="ru-RU" b="1" dirty="0" smtClean="0">
                <a:latin typeface="e-Ukraine Light" pitchFamily="50" charset="-52"/>
              </a:rPr>
              <a:t> на суму </a:t>
            </a:r>
            <a:r>
              <a:rPr lang="ru-RU" b="1" dirty="0" err="1" smtClean="0">
                <a:latin typeface="e-Ukraine Light" pitchFamily="50" charset="-52"/>
              </a:rPr>
              <a:t>податкового</a:t>
            </a:r>
            <a:r>
              <a:rPr lang="ru-RU" b="1" dirty="0" smtClean="0">
                <a:latin typeface="e-Ukraine Light" pitchFamily="50" charset="-52"/>
              </a:rPr>
              <a:t> боргу, </a:t>
            </a:r>
            <a:r>
              <a:rPr lang="ru-RU" b="1" dirty="0" err="1" smtClean="0">
                <a:latin typeface="e-Ukraine Light" pitchFamily="50" charset="-52"/>
              </a:rPr>
              <a:t>можна</a:t>
            </a:r>
            <a:r>
              <a:rPr lang="ru-RU" b="1" dirty="0" smtClean="0">
                <a:latin typeface="e-Ukraine Light" pitchFamily="50" charset="-52"/>
              </a:rPr>
              <a:t> подати до 10 </a:t>
            </a:r>
            <a:r>
              <a:rPr lang="ru-RU" b="1" dirty="0" err="1" smtClean="0">
                <a:latin typeface="e-Ukraine Light" pitchFamily="50" charset="-52"/>
              </a:rPr>
              <a:t>червня</a:t>
            </a:r>
            <a:endParaRPr lang="ru-RU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Травень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86426" y="158522"/>
            <a:ext cx="3543299" cy="2539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112066" y="76200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442242"/>
            <a:ext cx="4505325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200" dirty="0" smtClean="0">
                <a:latin typeface="e-Ukraine Head Light" pitchFamily="50" charset="-52"/>
              </a:rPr>
              <a:t>	Головне управління ДПС у м. Києві звертає увагу, що платники податків мають можливість скористатися правом на списання штрафних санкцій  та пені, нарахованих  на  суму податкового боргу, яка  передбачена п. 2 </a:t>
            </a:r>
            <a:r>
              <a:rPr lang="uk-UA" sz="1200" baseline="30000" dirty="0" smtClean="0">
                <a:latin typeface="e-Ukraine Head Light" pitchFamily="50" charset="-52"/>
              </a:rPr>
              <a:t>3</a:t>
            </a:r>
            <a:r>
              <a:rPr lang="uk-UA" sz="1200" dirty="0" smtClean="0">
                <a:latin typeface="e-Ukraine Head Light" pitchFamily="50" charset="-52"/>
              </a:rPr>
              <a:t>  підрозділу 10 розділу ХХ Податкового   кодексу  України, до 10 червня поточного року. </a:t>
            </a:r>
            <a:endParaRPr lang="ru-RU" sz="1200" dirty="0" smtClean="0">
              <a:latin typeface="e-Ukraine Head Light" pitchFamily="50" charset="-52"/>
            </a:endParaRPr>
          </a:p>
          <a:p>
            <a:pPr algn="just"/>
            <a:r>
              <a:rPr lang="uk-UA" sz="1200" dirty="0" smtClean="0">
                <a:latin typeface="e-Ukraine Head Light" pitchFamily="50" charset="-52"/>
              </a:rPr>
              <a:t>	Нагадуємо, що у разі погашення платниками податків у повному обсязі грошовими коштами суми податкового боргу (без штрафних санкцій, пені, крім несплачених процентів за користування розстроченням/відстроченням), що виник станом на 01 листопада 2020 року, та за умови сплати поточних податкових зобов'язань у повному обсязі, штрафні санкції і пеня, що залишилися несплаченими на дату повної сплати такого податкового боргу, підлягають списанню 	у порядку, визначеному для списання безнадійного податкового боргу. </a:t>
            </a:r>
            <a:endParaRPr lang="ru-RU" sz="1200" dirty="0" smtClean="0">
              <a:latin typeface="e-Ukraine Head Light" pitchFamily="50" charset="-52"/>
            </a:endParaRPr>
          </a:p>
          <a:p>
            <a:pPr algn="just"/>
            <a:r>
              <a:rPr lang="uk-UA" sz="1200" dirty="0" smtClean="0">
                <a:latin typeface="e-Ukraine Head Light" pitchFamily="50" charset="-52"/>
              </a:rPr>
              <a:t>Списання пені та штрафних санкції здійснюється за </a:t>
            </a:r>
            <a:r>
              <a:rPr lang="uk-UA" sz="1200" b="1" u="sng" dirty="0" smtClean="0">
                <a:latin typeface="e-Ukraine Head Light" pitchFamily="50" charset="-52"/>
                <a:hlinkClick r:id="rId2"/>
              </a:rPr>
              <a:t>заявою платника податків</a:t>
            </a:r>
            <a:r>
              <a:rPr lang="uk-UA" sz="1200" dirty="0" smtClean="0">
                <a:latin typeface="e-Ukraine Head Light" pitchFamily="50" charset="-52"/>
              </a:rPr>
              <a:t>, яка подається платником до контролюючого органу за місцем адміністрування відповідного платежу (з урахуванням відкритих інтегрованих карток платників). </a:t>
            </a:r>
            <a:endParaRPr lang="ru-RU" sz="1200" dirty="0" smtClean="0">
              <a:latin typeface="e-Ukraine Head Light" pitchFamily="50" charset="-52"/>
            </a:endParaRPr>
          </a:p>
          <a:p>
            <a:pPr algn="just"/>
            <a:r>
              <a:rPr lang="uk-UA" sz="1200" dirty="0" smtClean="0">
                <a:latin typeface="e-Ukraine Head Light" pitchFamily="50" charset="-52"/>
              </a:rPr>
              <a:t>	Списання штрафних санкцій та пені, нарахованих на суму податкового боргу, здійснюється на підставі п. 2 </a:t>
            </a:r>
            <a:r>
              <a:rPr lang="uk-UA" sz="1200" baseline="30000" dirty="0" smtClean="0">
                <a:latin typeface="e-Ukraine Head Light" pitchFamily="50" charset="-52"/>
              </a:rPr>
              <a:t>3</a:t>
            </a:r>
            <a:r>
              <a:rPr lang="uk-UA" sz="1200" dirty="0" smtClean="0">
                <a:latin typeface="e-Ukraine Head Light" pitchFamily="50" charset="-52"/>
              </a:rPr>
              <a:t>  підрозділу 10 розділу ХХ Податкового кодексу  України  зі  змінами,  внесеними  Законом України від 04 грудня </a:t>
            </a:r>
            <a:endParaRPr lang="ru-RU" sz="1200" dirty="0">
              <a:latin typeface="e-Ukraine Head Light" pitchFamily="50" charset="-52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153025" y="584170"/>
            <a:ext cx="4476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200" dirty="0" smtClean="0">
                <a:latin typeface="e-Ukraine Head Light" pitchFamily="50" charset="-52"/>
              </a:rPr>
              <a:t>2020 року № 1072-ІX «Про внесення змін до Податкового кодексу України та інших законів України щодо соціальної підтримки платників податків на період здійснення обмежувальних протиепідемічних заходів, запроваджених з метою запобігання поширенню на території України гострої респіраторної хвороби COVID-19, спричиненої </a:t>
            </a:r>
            <a:r>
              <a:rPr lang="uk-UA" sz="1200" dirty="0" err="1" smtClean="0">
                <a:latin typeface="e-Ukraine Head Light" pitchFamily="50" charset="-52"/>
              </a:rPr>
              <a:t>коронавірусом</a:t>
            </a:r>
            <a:r>
              <a:rPr lang="uk-UA" sz="1200" dirty="0" smtClean="0">
                <a:latin typeface="e-Ukraine Head Light" pitchFamily="50" charset="-52"/>
              </a:rPr>
              <a:t> SARS-CoV-2». </a:t>
            </a:r>
            <a:endParaRPr lang="ru-RU" sz="1200" dirty="0">
              <a:latin typeface="e-Ukraine Head Light" pitchFamily="50" charset="-52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5048251" y="3228976"/>
            <a:ext cx="1562100" cy="1714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124574" y="3209925"/>
            <a:ext cx="1724026" cy="1781175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000624" y="4933950"/>
            <a:ext cx="1724026" cy="1781175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6362701" y="4991101"/>
            <a:ext cx="1562100" cy="1714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166</Words>
  <Application>Microsoft Office PowerPoint</Application>
  <PresentationFormat>Лист A4 (210x297 мм)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46</cp:revision>
  <dcterms:created xsi:type="dcterms:W3CDTF">2021-05-27T05:23:05Z</dcterms:created>
  <dcterms:modified xsi:type="dcterms:W3CDTF">2021-05-28T08:25:51Z</dcterms:modified>
</cp:coreProperties>
</file>