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00" d="100"/>
          <a:sy n="100" d="100"/>
        </p:scale>
        <p:origin x="-2088" y="-45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abinet.tax.gov.ua/" TargetMode="External"/><Relationship Id="rId2" Type="http://schemas.openxmlformats.org/officeDocument/2006/relationships/hyperlink" Target="http://tax.gov.ua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28247" y="0"/>
            <a:ext cx="4877753" cy="68580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:a16="http://schemas.microsoft.com/office/drawing/2014/main" xmlns="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xmlns="" id="{5B1F3CBD-8D08-499F-BE54-1DF3C9FE8E21}"/>
              </a:ext>
            </a:extLst>
          </p:cNvPr>
          <p:cNvGrpSpPr/>
          <p:nvPr/>
        </p:nvGrpSpPr>
        <p:grpSpPr>
          <a:xfrm>
            <a:off x="82316" y="68581"/>
            <a:ext cx="4795438" cy="6781800"/>
            <a:chOff x="82316" y="68581"/>
            <a:chExt cx="4795438" cy="6781800"/>
          </a:xfrm>
        </p:grpSpPr>
        <p:grpSp>
          <p:nvGrpSpPr>
            <p:cNvPr id="9" name="Группа 8">
              <a:extLst>
                <a:ext uri="{FF2B5EF4-FFF2-40B4-BE49-F238E27FC236}">
                  <a16:creationId xmlns:a16="http://schemas.microsoft.com/office/drawing/2014/main" xmlns="" id="{4A6F6DA5-6ACE-429E-B52A-AC44102F0184}"/>
                </a:ext>
              </a:extLst>
            </p:cNvPr>
            <p:cNvGrpSpPr/>
            <p:nvPr/>
          </p:nvGrpSpPr>
          <p:grpSpPr>
            <a:xfrm>
              <a:off x="83820" y="68581"/>
              <a:ext cx="4793934" cy="6781800"/>
              <a:chOff x="83820" y="68581"/>
              <a:chExt cx="4793934" cy="67818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xmlns="" id="{09A0A77F-376C-47B9-BB79-353299E74E74}"/>
                  </a:ext>
                </a:extLst>
              </p:cNvPr>
              <p:cNvSpPr/>
              <p:nvPr/>
            </p:nvSpPr>
            <p:spPr>
              <a:xfrm>
                <a:off x="83820" y="68581"/>
                <a:ext cx="4793934" cy="6629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:a16="http://schemas.microsoft.com/office/drawing/2014/main" xmlns="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100" name="Рисунок 10" descr="https://chart.googleapis.com/chart?cht=qr&amp;chl=https%3A%2F%2Ft.me%2FinfoTAXbot&amp;chld=L|0&amp;chs=150">
              <a:extLst>
                <a:ext uri="{FF2B5EF4-FFF2-40B4-BE49-F238E27FC236}">
                  <a16:creationId xmlns:a16="http://schemas.microsoft.com/office/drawing/2014/main" xmlns="" id="{C10BBAFE-2D79-49E5-868B-A0FDCC9F8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61" y="1990344"/>
              <a:ext cx="1304925" cy="1304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:a16="http://schemas.microsoft.com/office/drawing/2014/main" xmlns="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3465338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:a16="http://schemas.microsoft.com/office/drawing/2014/main" xmlns="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43293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:a16="http://schemas.microsoft.com/office/drawing/2014/main" xmlns="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519343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:a16="http://schemas.microsoft.com/office/drawing/2014/main" xmlns="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03687"/>
              <a:ext cx="4793934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зможе переглянути новини, актуальні роз'яснення податкових новацій, а також інфографіки та коментарі керівництва та фахівців служби! Буде корисно та цікаво!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Спілкуйтеся з Податковою службою дистанційно за допомогою сервісу  «</a:t>
              </a:r>
              <a:r>
                <a:rPr kumimoji="0" lang="uk-UA" altLang="ru-RU" sz="1200" b="0" i="0" u="none" strike="noStrike" cap="none" normalizeH="0" baseline="0" dirty="0" err="1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InfoTAX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»: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:a16="http://schemas.microsoft.com/office/drawing/2014/main" xmlns="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500673"/>
              <a:ext cx="2077686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канал ДПС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xmlns="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465058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 err="1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:a16="http://schemas.microsoft.com/office/drawing/2014/main" xmlns="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527374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сторінка на 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xmlns="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xmlns="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391150" y="777638"/>
            <a:ext cx="4381500" cy="92333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b="1" dirty="0" smtClean="0">
                <a:latin typeface="e-Ukraine Light" pitchFamily="50" charset="-52"/>
              </a:rPr>
              <a:t>Порядок, </a:t>
            </a:r>
            <a:r>
              <a:rPr lang="ru-RU" b="1" dirty="0" err="1" smtClean="0">
                <a:latin typeface="e-Ukraine Light" pitchFamily="50" charset="-52"/>
              </a:rPr>
              <a:t>терміни</a:t>
            </a:r>
            <a:r>
              <a:rPr lang="ru-RU" b="1" dirty="0" smtClean="0">
                <a:latin typeface="e-Ukraine Light" pitchFamily="50" charset="-52"/>
              </a:rPr>
              <a:t> та </a:t>
            </a:r>
            <a:r>
              <a:rPr lang="ru-RU" b="1" dirty="0" err="1" smtClean="0">
                <a:latin typeface="e-Ukraine Light" pitchFamily="50" charset="-52"/>
              </a:rPr>
              <a:t>способи</a:t>
            </a:r>
            <a:r>
              <a:rPr lang="ru-RU" b="1" dirty="0" smtClean="0">
                <a:latin typeface="e-Ukraine Light" pitchFamily="50" charset="-52"/>
              </a:rPr>
              <a:t> </a:t>
            </a:r>
            <a:r>
              <a:rPr lang="ru-RU" b="1" dirty="0" err="1" smtClean="0">
                <a:latin typeface="e-Ukraine Light" pitchFamily="50" charset="-52"/>
              </a:rPr>
              <a:t>подання</a:t>
            </a:r>
            <a:r>
              <a:rPr lang="ru-RU" b="1" dirty="0" smtClean="0">
                <a:latin typeface="e-Ukraine Light" pitchFamily="50" charset="-52"/>
              </a:rPr>
              <a:t> </a:t>
            </a:r>
            <a:r>
              <a:rPr lang="ru-RU" b="1" dirty="0" err="1" smtClean="0">
                <a:latin typeface="e-Ukraine Light" pitchFamily="50" charset="-52"/>
              </a:rPr>
              <a:t>повідомлення</a:t>
            </a:r>
            <a:r>
              <a:rPr lang="ru-RU" b="1" dirty="0" smtClean="0">
                <a:latin typeface="e-Ukraine Light" pitchFamily="50" charset="-52"/>
              </a:rPr>
              <a:t> про </a:t>
            </a:r>
            <a:r>
              <a:rPr lang="ru-RU" b="1" dirty="0" err="1" smtClean="0">
                <a:latin typeface="e-Ukraine Light" pitchFamily="50" charset="-52"/>
              </a:rPr>
              <a:t>об'єкти</a:t>
            </a:r>
            <a:r>
              <a:rPr lang="ru-RU" b="1" dirty="0" smtClean="0">
                <a:latin typeface="e-Ukraine Light" pitchFamily="50" charset="-52"/>
              </a:rPr>
              <a:t> </a:t>
            </a:r>
            <a:r>
              <a:rPr lang="ru-RU" b="1" dirty="0" err="1" smtClean="0">
                <a:latin typeface="e-Ukraine Light" pitchFamily="50" charset="-52"/>
              </a:rPr>
              <a:t>оподаткування</a:t>
            </a:r>
            <a:endParaRPr lang="ru-RU" dirty="0">
              <a:latin typeface="e-Ukraine Light" pitchFamily="50" charset="-52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1" y="6461285"/>
            <a:ext cx="962024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80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e-Ukraine Light" pitchFamily="50" charset="-52"/>
                <a:ea typeface="Times New Roman" pitchFamily="18" charset="0"/>
                <a:cs typeface="Times New Roman" pitchFamily="18" charset="0"/>
              </a:rPr>
              <a:t>Травень 2021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248274" y="200025"/>
            <a:ext cx="4505325" cy="253916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Головне управління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xmlns="" val="338214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83820" y="68581"/>
            <a:ext cx="4793934" cy="6781800"/>
            <a:chOff x="83820" y="68581"/>
            <a:chExt cx="4793934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5112066" y="76200"/>
            <a:ext cx="4793934" cy="6781800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ru-RU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dirty="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AB020ADF-A26B-4DB1-A8F3-01CE965CB04E}"/>
              </a:ext>
            </a:extLst>
          </p:cNvPr>
          <p:cNvSpPr/>
          <p:nvPr/>
        </p:nvSpPr>
        <p:spPr>
          <a:xfrm>
            <a:off x="200024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14324" y="703852"/>
            <a:ext cx="4505325" cy="5663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1400" dirty="0" smtClean="0"/>
              <a:t>	</a:t>
            </a:r>
            <a:r>
              <a:rPr lang="uk-UA" sz="1200" dirty="0" smtClean="0">
                <a:latin typeface="e-Ukraine Light" pitchFamily="50" charset="-52"/>
              </a:rPr>
              <a:t>Головне управління ДПС у м. Києві інформує, що платники податків зобов’язані повідомляти контролюючі органи за основним місцем обліку про всі об’єкти оподаткування і об’єкти, пов’язані з оподаткуванням. Такі норми передбачені пунктом 63.3 статті 63 Податкового кодексу України від 02.12.2010 № 2755-VI (далі – ПКУ) та розділом VIII Порядку обліку платників податків і зборів, затвердженого наказом Міністерства фінансів України від 09.12.2011 № 1588 (далі – Порядок № 1588). </a:t>
            </a:r>
            <a:endParaRPr lang="ru-RU" sz="1200" dirty="0" smtClean="0">
              <a:latin typeface="e-Ukraine Light" pitchFamily="50" charset="-52"/>
            </a:endParaRPr>
          </a:p>
          <a:p>
            <a:pPr algn="just"/>
            <a:r>
              <a:rPr lang="uk-UA" sz="1200" dirty="0" smtClean="0">
                <a:latin typeface="e-Ukraine Light" pitchFamily="50" charset="-52"/>
              </a:rPr>
              <a:t>	Так, об'єктами оподаткування і об'єктами, пов'язаними з оподаткуванням або через які провадиться діяльність (далі – об'єкти оподаткування), є майно та дії, у зв'язку з якими у платників податків виникають обов'язки щодо сплати податків та зборів. Такі об'єкти за кожним видом податку та збору визначаються згідно з відповідними розділами ПКУ (пункт 8.2 розділу VIII Порядку № 1588). </a:t>
            </a:r>
            <a:endParaRPr lang="ru-RU" sz="1200" dirty="0" smtClean="0">
              <a:latin typeface="e-Ukraine Light" pitchFamily="50" charset="-52"/>
            </a:endParaRPr>
          </a:p>
          <a:p>
            <a:pPr algn="just"/>
            <a:r>
              <a:rPr lang="uk-UA" sz="1200" dirty="0" smtClean="0">
                <a:latin typeface="e-Ukraine Light" pitchFamily="50" charset="-52"/>
              </a:rPr>
              <a:t>	Повідомлення про об'єкти оподаткування, необхідно подавати за формою № 20-ОПП (додаток 10 до Порядку № 1588), протягом 10 робочих днів після їх реєстрації, створення чи відкриття до контролюючого органу за основним місцем обліку платників податків. У повідомленні надається інформація про всі об'єкти оподаткування, що є власними, орендованими або переданими в оренду (пункт 8.4 розділу VIII Порядку № 1588). </a:t>
            </a:r>
            <a:endParaRPr lang="ru-RU" sz="1200" dirty="0">
              <a:latin typeface="e-Ukraine Light" pitchFamily="50" charset="-52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 flipH="1">
            <a:off x="5257795" y="728757"/>
            <a:ext cx="4371975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1200" dirty="0" smtClean="0"/>
              <a:t>	</a:t>
            </a:r>
            <a:r>
              <a:rPr lang="uk-UA" sz="1200" dirty="0" smtClean="0">
                <a:latin typeface="e-Ukraine Light" pitchFamily="50" charset="-52"/>
              </a:rPr>
              <a:t>З рекомендованим довідником типів об’єктів оподаткування можна ознайомитися на офіційному </a:t>
            </a:r>
            <a:r>
              <a:rPr lang="uk-UA" sz="1200" dirty="0" err="1" smtClean="0">
                <a:latin typeface="e-Ukraine Light" pitchFamily="50" charset="-52"/>
              </a:rPr>
              <a:t>вебпорталі</a:t>
            </a:r>
            <a:r>
              <a:rPr lang="uk-UA" sz="1200" dirty="0" smtClean="0">
                <a:latin typeface="e-Ukraine Light" pitchFamily="50" charset="-52"/>
              </a:rPr>
              <a:t> Державної податкової служби України: </a:t>
            </a:r>
            <a:r>
              <a:rPr lang="uk-UA" sz="1200" u="sng" dirty="0" smtClean="0">
                <a:latin typeface="e-Ukraine Light" pitchFamily="50" charset="-52"/>
                <a:hlinkClick r:id="rId2"/>
              </a:rPr>
              <a:t>http://tax.gov.ua</a:t>
            </a:r>
            <a:r>
              <a:rPr lang="uk-UA" sz="1200" dirty="0" smtClean="0">
                <a:latin typeface="e-Ukraine Light" pitchFamily="50" charset="-52"/>
              </a:rPr>
              <a:t> → Головна/Довідники, Реєстри, Переліки/Довідники/Типи об’єктів оподаткування. </a:t>
            </a:r>
            <a:endParaRPr lang="ru-RU" sz="1200" dirty="0" smtClean="0">
              <a:latin typeface="e-Ukraine Light" pitchFamily="50" charset="-52"/>
            </a:endParaRPr>
          </a:p>
          <a:p>
            <a:pPr algn="just"/>
            <a:r>
              <a:rPr lang="uk-UA" sz="1200" dirty="0" smtClean="0">
                <a:latin typeface="e-Ukraine Light" pitchFamily="50" charset="-52"/>
              </a:rPr>
              <a:t>	Платники податків, які уклали з відповідним контролюючим органом договір про визнання електронних документів, можуть подати повідомлення за формою № 20-ОПП (ідентифікатор форми J/F 1312002) засобами електронного зв'язку в електронній формі з дотриманням вимог законів щодо електронного документообігу та електронних довірчих послуг. </a:t>
            </a:r>
            <a:endParaRPr lang="ru-RU" sz="1200" dirty="0" smtClean="0">
              <a:latin typeface="e-Ukraine Light" pitchFamily="50" charset="-52"/>
            </a:endParaRPr>
          </a:p>
          <a:p>
            <a:pPr algn="just"/>
            <a:r>
              <a:rPr lang="uk-UA" sz="1200" dirty="0" smtClean="0">
                <a:latin typeface="e-Ukraine Light" pitchFamily="50" charset="-52"/>
              </a:rPr>
              <a:t>Інформацію щодо зареєстрованих об’єктів оподаткування можна переглянути в приватній частині сервісу Державної податкової служби України «Електронний кабінет» за посиланням </a:t>
            </a:r>
            <a:r>
              <a:rPr lang="uk-UA" sz="1200" u="sng" dirty="0" smtClean="0">
                <a:latin typeface="e-Ukraine Light" pitchFamily="50" charset="-52"/>
                <a:hlinkClick r:id="rId3"/>
              </a:rPr>
              <a:t>https://cabinet.tax.gov.ua</a:t>
            </a:r>
            <a:r>
              <a:rPr lang="uk-UA" sz="1200" dirty="0" smtClean="0">
                <a:latin typeface="e-Ukraine Light" pitchFamily="50" charset="-52"/>
              </a:rPr>
              <a:t> в розділі «Облікові дані платника». </a:t>
            </a:r>
            <a:endParaRPr lang="ru-RU" sz="1200" dirty="0" smtClean="0">
              <a:latin typeface="e-Ukraine Light" pitchFamily="50" charset="-52"/>
            </a:endParaRPr>
          </a:p>
          <a:p>
            <a:pPr algn="just"/>
            <a:r>
              <a:rPr lang="uk-UA" sz="1200" dirty="0" smtClean="0">
                <a:latin typeface="e-Ukraine Light" pitchFamily="50" charset="-52"/>
              </a:rPr>
              <a:t>	Звертаємо увагу, що за неподання у строки та у випадках, передбачених ПКУ, заяв або документів для взяття на облік у відповідному контролюючому органі передбачена відповідальність (пункт 117.1 стаття 117 ПКУ). </a:t>
            </a:r>
            <a:endParaRPr lang="ru-RU" sz="1200" dirty="0" smtClean="0">
              <a:latin typeface="e-Ukraine Light" pitchFamily="50" charset="-52"/>
            </a:endParaRPr>
          </a:p>
          <a:p>
            <a:pPr algn="just"/>
            <a:endParaRPr lang="ru-RU" sz="1200" dirty="0">
              <a:latin typeface="e-Ukraine Head Light" pitchFamily="50" charset="-52"/>
            </a:endParaRPr>
          </a:p>
        </p:txBody>
      </p:sp>
      <p:pic>
        <p:nvPicPr>
          <p:cNvPr id="12" name="Рисунок 2" descr="Ima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58575" y="2600326"/>
            <a:ext cx="942974" cy="47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842219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314</TotalTime>
  <Words>112</Words>
  <Application>Microsoft Office PowerPoint</Application>
  <PresentationFormat>Лист A4 (210x297 мм)</PresentationFormat>
  <Paragraphs>21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adm</cp:lastModifiedBy>
  <cp:revision>46</cp:revision>
  <dcterms:created xsi:type="dcterms:W3CDTF">2021-05-27T05:23:05Z</dcterms:created>
  <dcterms:modified xsi:type="dcterms:W3CDTF">2021-05-28T08:27:05Z</dcterms:modified>
</cp:coreProperties>
</file>