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82316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інфографіки та коментарі 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Податковою службою дистанційно за допомогою сервісу  «</a:t>
              </a:r>
              <a:r>
                <a:rPr kumimoji="0" lang="uk-UA" altLang="ru-RU" sz="12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InfoTAX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81649" y="1142331"/>
            <a:ext cx="3933825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ru-RU" b="1" dirty="0" err="1" smtClean="0">
                <a:latin typeface="e-Ukraine Light" pitchFamily="50" charset="-52"/>
              </a:rPr>
              <a:t>Подання</a:t>
            </a:r>
            <a:r>
              <a:rPr lang="ru-RU" b="1" dirty="0" smtClean="0">
                <a:latin typeface="e-Ukraine Light" pitchFamily="50" charset="-52"/>
              </a:rPr>
              <a:t> «</a:t>
            </a:r>
            <a:r>
              <a:rPr lang="ru-RU" b="1" dirty="0" err="1" smtClean="0">
                <a:latin typeface="e-Ukraine Light" pitchFamily="50" charset="-52"/>
              </a:rPr>
              <a:t>уточнюючих</a:t>
            </a:r>
            <a:r>
              <a:rPr lang="ru-RU" b="1" dirty="0" smtClean="0">
                <a:latin typeface="e-Ukraine Light" pitchFamily="50" charset="-52"/>
              </a:rPr>
              <a:t>» </a:t>
            </a:r>
            <a:r>
              <a:rPr lang="ru-RU" b="1" dirty="0" err="1" smtClean="0">
                <a:latin typeface="e-Ukraine Light" pitchFamily="50" charset="-52"/>
              </a:rPr>
              <a:t>розрахунків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об’єднаної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звітності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Травень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14416" y="200025"/>
            <a:ext cx="489158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83820" y="68581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5570" y="68581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14324" y="711644"/>
            <a:ext cx="4505325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/>
            <a:r>
              <a:rPr lang="uk-UA" sz="1200" dirty="0" smtClean="0"/>
              <a:t>	</a:t>
            </a:r>
            <a:r>
              <a:rPr lang="uk-UA" sz="1400" dirty="0" smtClean="0">
                <a:latin typeface="e-Ukraine Head Light" pitchFamily="50" charset="-52"/>
              </a:rPr>
              <a:t>Головне</a:t>
            </a:r>
            <a:r>
              <a:rPr lang="ru-RU" sz="1400" dirty="0" smtClean="0">
                <a:latin typeface="e-Ukraine Head Light" pitchFamily="50" charset="-52"/>
              </a:rPr>
              <a:t>   </a:t>
            </a:r>
            <a:r>
              <a:rPr lang="uk-UA" sz="1400" dirty="0" smtClean="0">
                <a:latin typeface="e-Ukraine Head Light" pitchFamily="50" charset="-52"/>
              </a:rPr>
              <a:t>управління </a:t>
            </a:r>
            <a:r>
              <a:rPr lang="ru-RU" sz="1400" dirty="0" smtClean="0">
                <a:latin typeface="e-Ukraine Head Light" pitchFamily="50" charset="-52"/>
              </a:rPr>
              <a:t>  </a:t>
            </a:r>
            <a:r>
              <a:rPr lang="uk-UA" sz="1400" dirty="0" smtClean="0">
                <a:latin typeface="e-Ukraine Head Light" pitchFamily="50" charset="-52"/>
              </a:rPr>
              <a:t>ДПС </a:t>
            </a:r>
            <a:r>
              <a:rPr lang="ru-RU" sz="1400" dirty="0" smtClean="0">
                <a:latin typeface="e-Ukraine Head Light" pitchFamily="50" charset="-52"/>
              </a:rPr>
              <a:t>  </a:t>
            </a:r>
            <a:r>
              <a:rPr lang="uk-UA" sz="1400" dirty="0" smtClean="0">
                <a:latin typeface="e-Ukraine Head Light" pitchFamily="50" charset="-52"/>
              </a:rPr>
              <a:t>у </a:t>
            </a:r>
            <a:r>
              <a:rPr lang="ru-RU" sz="1400" dirty="0" smtClean="0">
                <a:latin typeface="e-Ukraine Head Light" pitchFamily="50" charset="-52"/>
              </a:rPr>
              <a:t> </a:t>
            </a:r>
            <a:r>
              <a:rPr lang="uk-UA" sz="1400" dirty="0" smtClean="0">
                <a:latin typeface="e-Ukraine Head Light" pitchFamily="50" charset="-52"/>
              </a:rPr>
              <a:t>м. Києві </a:t>
            </a:r>
            <a:r>
              <a:rPr lang="ru-RU" sz="1400" dirty="0" smtClean="0">
                <a:latin typeface="e-Ukraine Head Light" pitchFamily="50" charset="-52"/>
              </a:rPr>
              <a:t> </a:t>
            </a:r>
            <a:r>
              <a:rPr lang="uk-UA" sz="1400" dirty="0" smtClean="0">
                <a:latin typeface="e-Ukraine Head Light" pitchFamily="50" charset="-52"/>
              </a:rPr>
              <a:t>нагадує, </a:t>
            </a:r>
            <a:r>
              <a:rPr lang="ru-RU" sz="1400" dirty="0" smtClean="0">
                <a:latin typeface="e-Ukraine Head Light" pitchFamily="50" charset="-52"/>
              </a:rPr>
              <a:t> </a:t>
            </a:r>
            <a:r>
              <a:rPr lang="uk-UA" sz="1400" dirty="0" smtClean="0">
                <a:latin typeface="e-Ukraine Head Light" pitchFamily="50" charset="-52"/>
              </a:rPr>
              <a:t>що </a:t>
            </a:r>
            <a:r>
              <a:rPr lang="ru-RU" sz="1400" dirty="0" smtClean="0">
                <a:latin typeface="e-Ukraine Head Light" pitchFamily="50" charset="-52"/>
              </a:rPr>
              <a:t> </a:t>
            </a:r>
            <a:r>
              <a:rPr lang="uk-UA" sz="1400" dirty="0" smtClean="0">
                <a:latin typeface="e-Ukraine Head Light" pitchFamily="50" charset="-52"/>
              </a:rPr>
              <a:t>починаючи</a:t>
            </a:r>
            <a:r>
              <a:rPr lang="ru-RU" sz="1400" dirty="0" smtClean="0">
                <a:latin typeface="e-Ukraine Head Light" pitchFamily="50" charset="-52"/>
              </a:rPr>
              <a:t>   </a:t>
            </a:r>
            <a:r>
              <a:rPr lang="uk-UA" sz="1400" b="1" dirty="0" smtClean="0">
                <a:latin typeface="e-Ukraine Head Light" pitchFamily="50" charset="-52"/>
              </a:rPr>
              <a:t>з</a:t>
            </a:r>
            <a:r>
              <a:rPr lang="ru-RU" sz="1400" b="1" dirty="0" smtClean="0">
                <a:latin typeface="e-Ukraine Head Light" pitchFamily="50" charset="-52"/>
              </a:rPr>
              <a:t> </a:t>
            </a:r>
            <a:r>
              <a:rPr lang="uk-UA" sz="1400" b="1" dirty="0" smtClean="0">
                <a:latin typeface="e-Ukraine Head Light" pitchFamily="50" charset="-52"/>
              </a:rPr>
              <a:t> 01 квітня 2021 року</a:t>
            </a:r>
            <a:r>
              <a:rPr lang="ru-RU" sz="1400" dirty="0" smtClean="0">
                <a:latin typeface="e-Ukraine Head Light" pitchFamily="50" charset="-52"/>
              </a:rPr>
              <a:t> </a:t>
            </a:r>
            <a:r>
              <a:rPr lang="uk-UA" sz="1400" dirty="0" smtClean="0">
                <a:latin typeface="e-Ukraine Head Light" pitchFamily="50" charset="-52"/>
              </a:rPr>
              <a:t>платники податків щокварталу, протягом 40 календарних днів, що настають за останнім календарним днем звітного кварталу подають</a:t>
            </a:r>
            <a:r>
              <a:rPr lang="ru-RU" sz="1400" dirty="0" smtClean="0">
                <a:latin typeface="e-Ukraine Head Light" pitchFamily="50" charset="-52"/>
              </a:rPr>
              <a:t> </a:t>
            </a:r>
            <a:r>
              <a:rPr lang="uk-UA" sz="1400" b="1" dirty="0" smtClean="0">
                <a:latin typeface="e-Ukraine Head Light" pitchFamily="50" charset="-52"/>
              </a:rPr>
              <a:t>єдину звітність</a:t>
            </a:r>
            <a:r>
              <a:rPr lang="ru-RU" sz="1400" dirty="0" smtClean="0">
                <a:latin typeface="e-Ukraine Head Light" pitchFamily="50" charset="-52"/>
              </a:rPr>
              <a:t> </a:t>
            </a:r>
            <a:r>
              <a:rPr lang="uk-UA" sz="1400" dirty="0" smtClean="0">
                <a:latin typeface="e-Ukraine Head Light" pitchFamily="50" charset="-52"/>
              </a:rPr>
              <a:t>з єдиного внеску на загальнообов’язкове державне соціальне страхування і податку на доходи фізичних осіб (Розрахунок),</a:t>
            </a:r>
            <a:r>
              <a:rPr lang="ru-RU" sz="1400" dirty="0" smtClean="0">
                <a:latin typeface="e-Ukraine Head Light" pitchFamily="50" charset="-52"/>
              </a:rPr>
              <a:t> </a:t>
            </a:r>
            <a:r>
              <a:rPr lang="uk-UA" sz="1400" dirty="0" smtClean="0">
                <a:latin typeface="e-Ukraine Head Light" pitchFamily="50" charset="-52"/>
              </a:rPr>
              <a:t> форма та Порядок заповнення яких затверджено наказом</a:t>
            </a:r>
            <a:r>
              <a:rPr lang="ru-RU" sz="1400" dirty="0" smtClean="0">
                <a:latin typeface="e-Ukraine Head Light" pitchFamily="50" charset="-52"/>
              </a:rPr>
              <a:t> </a:t>
            </a:r>
            <a:r>
              <a:rPr lang="uk-UA" sz="1400" dirty="0" smtClean="0">
                <a:latin typeface="e-Ukraine Head Light" pitchFamily="50" charset="-52"/>
              </a:rPr>
              <a:t> Міністерства фінансів України від 13.01.2015 року № 4 (із змінами).</a:t>
            </a:r>
            <a:r>
              <a:rPr lang="ru-RU" sz="1400" dirty="0" smtClean="0">
                <a:latin typeface="e-Ukraine Head Light" pitchFamily="50" charset="-52"/>
              </a:rPr>
              <a:t> </a:t>
            </a:r>
          </a:p>
          <a:p>
            <a:pPr algn="just" fontAlgn="base"/>
            <a:r>
              <a:rPr lang="ru-RU" sz="1400" dirty="0" smtClean="0">
                <a:latin typeface="e-Ukraine Head Light" pitchFamily="50" charset="-52"/>
              </a:rPr>
              <a:t>	У </a:t>
            </a:r>
            <a:r>
              <a:rPr lang="ru-RU" sz="1400" dirty="0" err="1" smtClean="0">
                <a:latin typeface="e-Ukraine Head Light" pitchFamily="50" charset="-52"/>
              </a:rPr>
              <a:t>разі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виявлення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помилок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у</a:t>
            </a:r>
            <a:r>
              <a:rPr lang="ru-RU" sz="1400" dirty="0" smtClean="0">
                <a:latin typeface="e-Ukraine Head Light" pitchFamily="50" charset="-52"/>
              </a:rPr>
              <a:t> сумах </a:t>
            </a:r>
            <a:r>
              <a:rPr lang="ru-RU" sz="1400" dirty="0" err="1" smtClean="0">
                <a:latin typeface="e-Ukraine Head Light" pitchFamily="50" charset="-52"/>
              </a:rPr>
              <a:t>нарахованого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податку</a:t>
            </a:r>
            <a:r>
              <a:rPr lang="ru-RU" sz="1400" dirty="0" smtClean="0">
                <a:latin typeface="e-Ukraine Head Light" pitchFamily="50" charset="-52"/>
              </a:rPr>
              <a:t> на доходи </a:t>
            </a:r>
            <a:r>
              <a:rPr lang="ru-RU" sz="1400" dirty="0" err="1" smtClean="0">
                <a:latin typeface="e-Ukraine Head Light" pitchFamily="50" charset="-52"/>
              </a:rPr>
              <a:t>фізичних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осіб</a:t>
            </a:r>
            <a:r>
              <a:rPr lang="ru-RU" sz="1400" dirty="0" smtClean="0">
                <a:latin typeface="e-Ukraine Head Light" pitchFamily="50" charset="-52"/>
              </a:rPr>
              <a:t>, </a:t>
            </a:r>
            <a:r>
              <a:rPr lang="ru-RU" sz="1400" dirty="0" err="1" smtClean="0">
                <a:latin typeface="e-Ukraine Head Light" pitchFamily="50" charset="-52"/>
              </a:rPr>
              <a:t>військового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збору</a:t>
            </a:r>
            <a:r>
              <a:rPr lang="ru-RU" sz="1400" dirty="0" smtClean="0">
                <a:latin typeface="e-Ukraine Head Light" pitchFamily="50" charset="-52"/>
              </a:rPr>
              <a:t>, </a:t>
            </a:r>
            <a:r>
              <a:rPr lang="ru-RU" sz="1400" dirty="0" err="1" smtClean="0">
                <a:latin typeface="e-Ukraine Head Light" pitchFamily="50" charset="-52"/>
              </a:rPr>
              <a:t>єдиного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внеску</a:t>
            </a:r>
            <a:r>
              <a:rPr lang="ru-RU" sz="1400" dirty="0" smtClean="0">
                <a:latin typeface="e-Ukraine Head Light" pitchFamily="50" charset="-52"/>
              </a:rPr>
              <a:t> у </a:t>
            </a:r>
            <a:r>
              <a:rPr lang="ru-RU" sz="1400" dirty="0" err="1" smtClean="0">
                <a:latin typeface="e-Ukraine Head Light" pitchFamily="50" charset="-52"/>
              </a:rPr>
              <a:t>Розрахунку</a:t>
            </a:r>
            <a:r>
              <a:rPr lang="ru-RU" sz="1400" dirty="0" smtClean="0">
                <a:latin typeface="e-Ukraine Head Light" pitchFamily="50" charset="-52"/>
              </a:rPr>
              <a:t> та/</a:t>
            </a:r>
            <a:r>
              <a:rPr lang="ru-RU" sz="1400" dirty="0" err="1" smtClean="0">
                <a:latin typeface="e-Ukraine Head Light" pitchFamily="50" charset="-52"/>
              </a:rPr>
              <a:t>або</a:t>
            </a:r>
            <a:r>
              <a:rPr lang="ru-RU" sz="1400" dirty="0" smtClean="0">
                <a:latin typeface="e-Ukraine Head Light" pitchFamily="50" charset="-52"/>
              </a:rPr>
              <a:t> в сумах </a:t>
            </a:r>
            <a:r>
              <a:rPr lang="ru-RU" sz="1400" dirty="0" err="1" smtClean="0">
                <a:latin typeface="e-Ukraine Head Light" pitchFamily="50" charset="-52"/>
              </a:rPr>
              <a:t>нарахованого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податку</a:t>
            </a:r>
            <a:r>
              <a:rPr lang="ru-RU" sz="1400" dirty="0" smtClean="0">
                <a:latin typeface="e-Ukraine Head Light" pitchFamily="50" charset="-52"/>
              </a:rPr>
              <a:t> на доходи </a:t>
            </a:r>
            <a:r>
              <a:rPr lang="ru-RU" sz="1400" dirty="0" err="1" smtClean="0">
                <a:latin typeface="e-Ukraine Head Light" pitchFamily="50" charset="-52"/>
              </a:rPr>
              <a:t>фізичних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осіб</a:t>
            </a:r>
            <a:r>
              <a:rPr lang="ru-RU" sz="1400" dirty="0" smtClean="0">
                <a:latin typeface="e-Ukraine Head Light" pitchFamily="50" charset="-52"/>
              </a:rPr>
              <a:t>, </a:t>
            </a:r>
            <a:r>
              <a:rPr lang="ru-RU" sz="1400" dirty="0" err="1" smtClean="0">
                <a:latin typeface="e-Ukraine Head Light" pitchFamily="50" charset="-52"/>
              </a:rPr>
              <a:t>військового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збору</a:t>
            </a:r>
            <a:r>
              <a:rPr lang="ru-RU" sz="1400" dirty="0" smtClean="0">
                <a:latin typeface="e-Ukraine Head Light" pitchFamily="50" charset="-52"/>
              </a:rPr>
              <a:t>, </a:t>
            </a:r>
            <a:r>
              <a:rPr lang="ru-RU" sz="1400" dirty="0" err="1" smtClean="0">
                <a:latin typeface="e-Ukraine Head Light" pitchFamily="50" charset="-52"/>
              </a:rPr>
              <a:t>єдиного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внеску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або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реквізитах</a:t>
            </a:r>
            <a:r>
              <a:rPr lang="ru-RU" sz="1400" dirty="0" smtClean="0">
                <a:latin typeface="e-Ukraine Head Light" pitchFamily="50" charset="-52"/>
              </a:rPr>
              <a:t> у рядках </a:t>
            </a:r>
            <a:r>
              <a:rPr lang="ru-RU" sz="1400" dirty="0" err="1" smtClean="0">
                <a:latin typeface="e-Ukraine Head Light" pitchFamily="50" charset="-52"/>
              </a:rPr>
              <a:t>додатків</a:t>
            </a:r>
            <a:r>
              <a:rPr lang="ru-RU" sz="1400" dirty="0" smtClean="0">
                <a:latin typeface="e-Ukraine Head Light" pitchFamily="50" charset="-52"/>
              </a:rPr>
              <a:t> до </a:t>
            </a:r>
            <a:r>
              <a:rPr lang="ru-RU" sz="1400" dirty="0" err="1" smtClean="0">
                <a:latin typeface="e-Ukraine Head Light" pitchFamily="50" charset="-52"/>
              </a:rPr>
              <a:t>Розрахунку</a:t>
            </a:r>
            <a:r>
              <a:rPr lang="ru-RU" sz="1400" dirty="0" smtClean="0">
                <a:latin typeface="e-Ukraine Head Light" pitchFamily="50" charset="-52"/>
              </a:rPr>
              <a:t>, </a:t>
            </a:r>
            <a:r>
              <a:rPr lang="ru-RU" sz="1400" dirty="0" err="1" smtClean="0">
                <a:latin typeface="e-Ukraine Head Light" pitchFamily="50" charset="-52"/>
              </a:rPr>
              <a:t>подається</a:t>
            </a:r>
            <a:r>
              <a:rPr lang="ru-RU" sz="1400" dirty="0" smtClean="0">
                <a:latin typeface="e-Ukraine Head Light" pitchFamily="50" charset="-52"/>
              </a:rPr>
              <a:t>«</a:t>
            </a:r>
            <a:r>
              <a:rPr lang="ru-RU" sz="1400" dirty="0" err="1" smtClean="0">
                <a:latin typeface="e-Ukraine Head Light" pitchFamily="50" charset="-52"/>
              </a:rPr>
              <a:t>звітний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новий</a:t>
            </a:r>
            <a:r>
              <a:rPr lang="ru-RU" sz="1400" dirty="0" smtClean="0">
                <a:latin typeface="e-Ukraine Head Light" pitchFamily="50" charset="-52"/>
              </a:rPr>
              <a:t>» </a:t>
            </a:r>
            <a:r>
              <a:rPr lang="ru-RU" sz="1400" dirty="0" err="1" smtClean="0">
                <a:latin typeface="e-Ukraine Head Light" pitchFamily="50" charset="-52"/>
              </a:rPr>
              <a:t>Розрахунок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або</a:t>
            </a:r>
            <a:r>
              <a:rPr lang="ru-RU" sz="1400" dirty="0" smtClean="0">
                <a:latin typeface="e-Ukraine Head Light" pitchFamily="50" charset="-52"/>
              </a:rPr>
              <a:t> «</a:t>
            </a:r>
            <a:r>
              <a:rPr lang="ru-RU" sz="1400" dirty="0" err="1" smtClean="0">
                <a:latin typeface="e-Ukraine Head Light" pitchFamily="50" charset="-52"/>
              </a:rPr>
              <a:t>уточнюючий</a:t>
            </a:r>
            <a:r>
              <a:rPr lang="ru-RU" sz="1400" dirty="0" smtClean="0">
                <a:latin typeface="e-Ukraine Head Light" pitchFamily="50" charset="-52"/>
              </a:rPr>
              <a:t>» </a:t>
            </a:r>
            <a:r>
              <a:rPr lang="ru-RU" sz="1400" dirty="0" err="1" smtClean="0">
                <a:latin typeface="e-Ukraine Head Light" pitchFamily="50" charset="-52"/>
              </a:rPr>
              <a:t>Розрахунок</a:t>
            </a:r>
            <a:r>
              <a:rPr lang="ru-RU" sz="1400" dirty="0" smtClean="0">
                <a:latin typeface="e-Ukraine Head Light" pitchFamily="50" charset="-52"/>
              </a:rPr>
              <a:t> (в </a:t>
            </a:r>
            <a:r>
              <a:rPr lang="ru-RU" sz="1400" dirty="0" err="1" smtClean="0">
                <a:latin typeface="e-Ukraine Head Light" pitchFamily="50" charset="-52"/>
              </a:rPr>
              <a:t>залежності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від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строків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подання</a:t>
            </a:r>
            <a:r>
              <a:rPr lang="ru-RU" sz="1400" dirty="0" smtClean="0">
                <a:latin typeface="e-Ukraine Head Light" pitchFamily="50" charset="-52"/>
              </a:rPr>
              <a:t>).</a:t>
            </a:r>
            <a:endParaRPr lang="ru-RU" sz="1400" dirty="0">
              <a:latin typeface="e-Ukraine Head Light" pitchFamily="50" charset="-52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flipH="1">
            <a:off x="5086350" y="754482"/>
            <a:ext cx="45910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/>
            <a:r>
              <a:rPr lang="ru-RU" sz="1400" dirty="0" smtClean="0">
                <a:latin typeface="e-Ukraine Head Light" pitchFamily="50" charset="-52"/>
              </a:rPr>
              <a:t>	«</a:t>
            </a:r>
            <a:r>
              <a:rPr lang="ru-RU" sz="1400" dirty="0" err="1" smtClean="0">
                <a:latin typeface="e-Ukraine Head Light" pitchFamily="50" charset="-52"/>
              </a:rPr>
              <a:t>Звітний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новий</a:t>
            </a:r>
            <a:r>
              <a:rPr lang="ru-RU" sz="1400" dirty="0" smtClean="0">
                <a:latin typeface="e-Ukraine Head Light" pitchFamily="50" charset="-52"/>
              </a:rPr>
              <a:t>» </a:t>
            </a:r>
            <a:r>
              <a:rPr lang="ru-RU" sz="1400" dirty="0" err="1" smtClean="0">
                <a:latin typeface="e-Ukraine Head Light" pitchFamily="50" charset="-52"/>
              </a:rPr>
              <a:t>подається</a:t>
            </a:r>
            <a:r>
              <a:rPr lang="ru-RU" sz="1400" dirty="0" smtClean="0">
                <a:latin typeface="e-Ukraine Head Light" pitchFamily="50" charset="-52"/>
              </a:rPr>
              <a:t> до </a:t>
            </a:r>
            <a:r>
              <a:rPr lang="ru-RU" sz="1400" dirty="0" err="1" smtClean="0">
                <a:latin typeface="e-Ukraine Head Light" pitchFamily="50" charset="-52"/>
              </a:rPr>
              <a:t>закінчення</a:t>
            </a:r>
            <a:r>
              <a:rPr lang="ru-RU" sz="1400" dirty="0" smtClean="0">
                <a:latin typeface="e-Ukraine Head Light" pitchFamily="50" charset="-52"/>
              </a:rPr>
              <a:t> граничного строку </a:t>
            </a:r>
            <a:r>
              <a:rPr lang="ru-RU" sz="1400" dirty="0" err="1" smtClean="0">
                <a:latin typeface="e-Ukraine Head Light" pitchFamily="50" charset="-52"/>
              </a:rPr>
              <a:t>подання</a:t>
            </a:r>
            <a:r>
              <a:rPr lang="ru-RU" sz="1400" dirty="0" smtClean="0">
                <a:latin typeface="e-Ukraine Head Light" pitchFamily="50" charset="-52"/>
              </a:rPr>
              <a:t> для </a:t>
            </a:r>
            <a:r>
              <a:rPr lang="ru-RU" sz="1400" dirty="0" err="1" smtClean="0">
                <a:latin typeface="e-Ukraine Head Light" pitchFamily="50" charset="-52"/>
              </a:rPr>
              <a:t>відповідного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звітного</a:t>
            </a:r>
            <a:r>
              <a:rPr lang="ru-RU" sz="1400" dirty="0" smtClean="0">
                <a:latin typeface="e-Ukraine Head Light" pitchFamily="50" charset="-52"/>
              </a:rPr>
              <a:t> (</a:t>
            </a:r>
            <a:r>
              <a:rPr lang="ru-RU" sz="1400" dirty="0" err="1" smtClean="0">
                <a:latin typeface="e-Ukraine Head Light" pitchFamily="50" charset="-52"/>
              </a:rPr>
              <a:t>податкового</a:t>
            </a:r>
            <a:r>
              <a:rPr lang="ru-RU" sz="1400" dirty="0" smtClean="0">
                <a:latin typeface="e-Ukraine Head Light" pitchFamily="50" charset="-52"/>
              </a:rPr>
              <a:t>) </a:t>
            </a:r>
            <a:r>
              <a:rPr lang="ru-RU" sz="1400" dirty="0" err="1" smtClean="0">
                <a:latin typeface="e-Ukraine Head Light" pitchFamily="50" charset="-52"/>
              </a:rPr>
              <a:t>періоду</a:t>
            </a:r>
            <a:r>
              <a:rPr lang="ru-RU" sz="1400" dirty="0" smtClean="0">
                <a:latin typeface="e-Ukraine Head Light" pitchFamily="50" charset="-52"/>
              </a:rPr>
              <a:t> та </a:t>
            </a:r>
            <a:r>
              <a:rPr lang="ru-RU" sz="1400" dirty="0" err="1" smtClean="0">
                <a:latin typeface="e-Ukraine Head Light" pitchFamily="50" charset="-52"/>
              </a:rPr>
              <a:t>містить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інформацію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щодо</a:t>
            </a:r>
            <a:r>
              <a:rPr lang="ru-RU" sz="1400" dirty="0" smtClean="0">
                <a:latin typeface="e-Ukraine Head Light" pitchFamily="50" charset="-52"/>
              </a:rPr>
              <a:t>  </a:t>
            </a:r>
            <a:r>
              <a:rPr lang="ru-RU" sz="1400" dirty="0" err="1" smtClean="0">
                <a:latin typeface="e-Ukraine Head Light" pitchFamily="50" charset="-52"/>
              </a:rPr>
              <a:t>уточнення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інформації</a:t>
            </a:r>
            <a:r>
              <a:rPr lang="ru-RU" sz="1400" dirty="0" smtClean="0">
                <a:latin typeface="e-Ukraine Head Light" pitchFamily="50" charset="-52"/>
              </a:rPr>
              <a:t> за </a:t>
            </a:r>
            <a:r>
              <a:rPr lang="ru-RU" sz="1400" dirty="0" err="1" smtClean="0">
                <a:latin typeface="e-Ukraine Head Light" pitchFamily="50" charset="-52"/>
              </a:rPr>
              <a:t>звітний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період</a:t>
            </a:r>
            <a:r>
              <a:rPr lang="ru-RU" sz="1400" dirty="0" smtClean="0">
                <a:latin typeface="e-Ukraine Head Light" pitchFamily="50" charset="-52"/>
              </a:rPr>
              <a:t> (</a:t>
            </a:r>
            <a:r>
              <a:rPr lang="ru-RU" sz="1400" dirty="0" err="1" smtClean="0">
                <a:latin typeface="e-Ukraine Head Light" pitchFamily="50" charset="-52"/>
              </a:rPr>
              <a:t>видалення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рядків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з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помилками</a:t>
            </a:r>
            <a:r>
              <a:rPr lang="ru-RU" sz="1400" dirty="0" smtClean="0">
                <a:latin typeface="e-Ukraine Head Light" pitchFamily="50" charset="-52"/>
              </a:rPr>
              <a:t>, </a:t>
            </a:r>
            <a:r>
              <a:rPr lang="ru-RU" sz="1400" dirty="0" err="1" smtClean="0">
                <a:latin typeface="e-Ukraine Head Light" pitchFamily="50" charset="-52"/>
              </a:rPr>
              <a:t>внесення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замість</a:t>
            </a:r>
            <a:r>
              <a:rPr lang="ru-RU" sz="1400" dirty="0" smtClean="0">
                <a:latin typeface="e-Ukraine Head Light" pitchFamily="50" charset="-52"/>
              </a:rPr>
              <a:t> них </a:t>
            </a:r>
            <a:r>
              <a:rPr lang="ru-RU" sz="1400" dirty="0" err="1" smtClean="0">
                <a:latin typeface="e-Ukraine Head Light" pitchFamily="50" charset="-52"/>
              </a:rPr>
              <a:t>достовірної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інформації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або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внесення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інформації</a:t>
            </a:r>
            <a:r>
              <a:rPr lang="ru-RU" sz="1400" dirty="0" smtClean="0">
                <a:latin typeface="e-Ukraine Head Light" pitchFamily="50" charset="-52"/>
              </a:rPr>
              <a:t>, яка не </a:t>
            </a:r>
            <a:r>
              <a:rPr lang="ru-RU" sz="1400" dirty="0" err="1" smtClean="0">
                <a:latin typeface="e-Ukraine Head Light" pitchFamily="50" charset="-52"/>
              </a:rPr>
              <a:t>була</a:t>
            </a:r>
            <a:r>
              <a:rPr lang="ru-RU" sz="1400" dirty="0" smtClean="0">
                <a:latin typeface="e-Ukraine Head Light" pitchFamily="50" charset="-52"/>
              </a:rPr>
              <a:t> занесена до «</a:t>
            </a:r>
            <a:r>
              <a:rPr lang="ru-RU" sz="1400" dirty="0" err="1" smtClean="0">
                <a:latin typeface="e-Ukraine Head Light" pitchFamily="50" charset="-52"/>
              </a:rPr>
              <a:t>звітного</a:t>
            </a:r>
            <a:r>
              <a:rPr lang="ru-RU" sz="1400" dirty="0" smtClean="0">
                <a:latin typeface="e-Ukraine Head Light" pitchFamily="50" charset="-52"/>
              </a:rPr>
              <a:t>» </a:t>
            </a:r>
            <a:r>
              <a:rPr lang="ru-RU" sz="1400" dirty="0" err="1" smtClean="0">
                <a:latin typeface="e-Ukraine Head Light" pitchFamily="50" charset="-52"/>
              </a:rPr>
              <a:t>Розрахунку</a:t>
            </a:r>
            <a:r>
              <a:rPr lang="ru-RU" sz="1400" dirty="0" smtClean="0">
                <a:latin typeface="e-Ukraine Head Light" pitchFamily="50" charset="-52"/>
              </a:rPr>
              <a:t>);</a:t>
            </a:r>
          </a:p>
          <a:p>
            <a:pPr algn="just" fontAlgn="base"/>
            <a:r>
              <a:rPr lang="ru-RU" sz="1400" dirty="0" smtClean="0">
                <a:latin typeface="e-Ukraine Head Light" pitchFamily="50" charset="-52"/>
              </a:rPr>
              <a:t>	«</a:t>
            </a:r>
            <a:r>
              <a:rPr lang="ru-RU" sz="1400" dirty="0" err="1" smtClean="0">
                <a:latin typeface="e-Ukraine Head Light" pitchFamily="50" charset="-52"/>
              </a:rPr>
              <a:t>Уточнюючий</a:t>
            </a:r>
            <a:r>
              <a:rPr lang="ru-RU" sz="1400" dirty="0" smtClean="0">
                <a:latin typeface="e-Ukraine Head Light" pitchFamily="50" charset="-52"/>
              </a:rPr>
              <a:t>» </a:t>
            </a:r>
            <a:r>
              <a:rPr lang="ru-RU" sz="1400" dirty="0" err="1" smtClean="0">
                <a:latin typeface="e-Ukraine Head Light" pitchFamily="50" charset="-52"/>
              </a:rPr>
              <a:t>подається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після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закінчення</a:t>
            </a:r>
            <a:r>
              <a:rPr lang="ru-RU" sz="1400" dirty="0" smtClean="0">
                <a:latin typeface="e-Ukraine Head Light" pitchFamily="50" charset="-52"/>
              </a:rPr>
              <a:t> граничного строку </a:t>
            </a:r>
            <a:r>
              <a:rPr lang="ru-RU" sz="1400" dirty="0" err="1" smtClean="0">
                <a:latin typeface="e-Ukraine Head Light" pitchFamily="50" charset="-52"/>
              </a:rPr>
              <a:t>подання</a:t>
            </a:r>
            <a:r>
              <a:rPr lang="ru-RU" sz="1400" dirty="0" smtClean="0">
                <a:latin typeface="e-Ukraine Head Light" pitchFamily="50" charset="-52"/>
              </a:rPr>
              <a:t> для </a:t>
            </a:r>
            <a:r>
              <a:rPr lang="ru-RU" sz="1400" dirty="0" err="1" smtClean="0">
                <a:latin typeface="e-Ukraine Head Light" pitchFamily="50" charset="-52"/>
              </a:rPr>
              <a:t>відповідного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звітного</a:t>
            </a:r>
            <a:r>
              <a:rPr lang="ru-RU" sz="1400" dirty="0" smtClean="0">
                <a:latin typeface="e-Ukraine Head Light" pitchFamily="50" charset="-52"/>
              </a:rPr>
              <a:t> (</a:t>
            </a:r>
            <a:r>
              <a:rPr lang="ru-RU" sz="1400" dirty="0" err="1" smtClean="0">
                <a:latin typeface="e-Ukraine Head Light" pitchFamily="50" charset="-52"/>
              </a:rPr>
              <a:t>податкового</a:t>
            </a:r>
            <a:r>
              <a:rPr lang="ru-RU" sz="1400" dirty="0" smtClean="0">
                <a:latin typeface="e-Ukraine Head Light" pitchFamily="50" charset="-52"/>
              </a:rPr>
              <a:t>) </a:t>
            </a:r>
            <a:r>
              <a:rPr lang="ru-RU" sz="1400" dirty="0" err="1" smtClean="0">
                <a:latin typeface="e-Ukraine Head Light" pitchFamily="50" charset="-52"/>
              </a:rPr>
              <a:t>періоду</a:t>
            </a:r>
            <a:r>
              <a:rPr lang="ru-RU" sz="1400" dirty="0" smtClean="0">
                <a:latin typeface="e-Ukraine Head Light" pitchFamily="50" charset="-52"/>
              </a:rPr>
              <a:t> та </a:t>
            </a:r>
            <a:r>
              <a:rPr lang="ru-RU" sz="1400" dirty="0" err="1" smtClean="0">
                <a:latin typeface="e-Ukraine Head Light" pitchFamily="50" charset="-52"/>
              </a:rPr>
              <a:t>застосовується</a:t>
            </a:r>
            <a:r>
              <a:rPr lang="ru-RU" sz="1400" dirty="0" smtClean="0">
                <a:latin typeface="e-Ukraine Head Light" pitchFamily="50" charset="-52"/>
              </a:rPr>
              <a:t> для </a:t>
            </a:r>
            <a:r>
              <a:rPr lang="ru-RU" sz="1400" dirty="0" err="1" smtClean="0">
                <a:latin typeface="e-Ukraine Head Light" pitchFamily="50" charset="-52"/>
              </a:rPr>
              <a:t>уточнення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інформації</a:t>
            </a:r>
            <a:r>
              <a:rPr lang="ru-RU" sz="1400" dirty="0" smtClean="0">
                <a:latin typeface="e-Ukraine Head Light" pitchFamily="50" charset="-52"/>
              </a:rPr>
              <a:t> за </a:t>
            </a:r>
            <a:r>
              <a:rPr lang="ru-RU" sz="1400" dirty="0" err="1" smtClean="0">
                <a:latin typeface="e-Ukraine Head Light" pitchFamily="50" charset="-52"/>
              </a:rPr>
              <a:t>попередні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періоди</a:t>
            </a:r>
            <a:r>
              <a:rPr lang="ru-RU" sz="1400" dirty="0" smtClean="0">
                <a:latin typeface="e-Ukraine Head Light" pitchFamily="50" charset="-52"/>
              </a:rPr>
              <a:t>.</a:t>
            </a:r>
          </a:p>
          <a:p>
            <a:pPr algn="just"/>
            <a:r>
              <a:rPr lang="ru-RU" sz="1400" dirty="0" smtClean="0">
                <a:latin typeface="e-Ukraine Head Light" pitchFamily="50" charset="-52"/>
              </a:rPr>
              <a:t>	</a:t>
            </a:r>
            <a:r>
              <a:rPr lang="ru-RU" sz="1400" dirty="0" err="1" smtClean="0">
                <a:latin typeface="e-Ukraine Head Light" pitchFamily="50" charset="-52"/>
              </a:rPr>
              <a:t>Більш</a:t>
            </a:r>
            <a:r>
              <a:rPr lang="ru-RU" sz="1400" dirty="0" smtClean="0">
                <a:latin typeface="e-Ukraine Head Light" pitchFamily="50" charset="-52"/>
              </a:rPr>
              <a:t> детально </a:t>
            </a:r>
            <a:r>
              <a:rPr lang="ru-RU" sz="1400" dirty="0" err="1" smtClean="0">
                <a:latin typeface="e-Ukraine Head Light" pitchFamily="50" charset="-52"/>
              </a:rPr>
              <a:t>з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особливостями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подання</a:t>
            </a:r>
            <a:r>
              <a:rPr lang="ru-RU" sz="1400" dirty="0" smtClean="0">
                <a:latin typeface="e-Ukraine Head Light" pitchFamily="50" charset="-52"/>
              </a:rPr>
              <a:t> «</a:t>
            </a:r>
            <a:r>
              <a:rPr lang="ru-RU" sz="1400" dirty="0" err="1" smtClean="0">
                <a:latin typeface="e-Ukraine Head Light" pitchFamily="50" charset="-52"/>
              </a:rPr>
              <a:t>уточнюючих</a:t>
            </a:r>
            <a:r>
              <a:rPr lang="ru-RU" sz="1400" dirty="0" smtClean="0">
                <a:latin typeface="e-Ukraine Head Light" pitchFamily="50" charset="-52"/>
              </a:rPr>
              <a:t>» </a:t>
            </a:r>
            <a:r>
              <a:rPr lang="ru-RU" sz="1400" dirty="0" err="1" smtClean="0">
                <a:latin typeface="e-Ukraine Head Light" pitchFamily="50" charset="-52"/>
              </a:rPr>
              <a:t>розрахунків</a:t>
            </a:r>
            <a:r>
              <a:rPr lang="ru-RU" sz="1400" dirty="0" smtClean="0">
                <a:latin typeface="e-Ukraine Head Light" pitchFamily="50" charset="-52"/>
              </a:rPr>
              <a:t> за </a:t>
            </a:r>
            <a:r>
              <a:rPr lang="ru-RU" sz="1400" dirty="0" err="1" smtClean="0">
                <a:latin typeface="e-Ukraine Head Light" pitchFamily="50" charset="-52"/>
              </a:rPr>
              <a:t>попередні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періоди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можна</a:t>
            </a:r>
            <a:r>
              <a:rPr lang="ru-RU" sz="1400" dirty="0" smtClean="0">
                <a:latin typeface="e-Ukraine Head Light" pitchFamily="50" charset="-52"/>
              </a:rPr>
              <a:t> </a:t>
            </a:r>
            <a:r>
              <a:rPr lang="ru-RU" sz="1400" dirty="0" err="1" smtClean="0">
                <a:latin typeface="e-Ukraine Head Light" pitchFamily="50" charset="-52"/>
              </a:rPr>
              <a:t>ознайомитися</a:t>
            </a:r>
            <a:r>
              <a:rPr lang="ru-RU" sz="1400" dirty="0" smtClean="0">
                <a:latin typeface="e-Ukraine Head Light" pitchFamily="50" charset="-52"/>
              </a:rPr>
              <a:t>:</a:t>
            </a:r>
          </a:p>
          <a:p>
            <a:pPr algn="just"/>
            <a:endParaRPr lang="ru-RU" sz="1400" dirty="0" smtClean="0">
              <a:latin typeface="e-Ukraine Head Light" pitchFamily="50" charset="-52"/>
            </a:endParaRPr>
          </a:p>
          <a:p>
            <a:pPr algn="just"/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Head Light" pitchFamily="50" charset="-52"/>
              <a:cs typeface="Arial" pitchFamily="34" charset="0"/>
            </a:endParaRPr>
          </a:p>
        </p:txBody>
      </p:sp>
      <p:pic>
        <p:nvPicPr>
          <p:cNvPr id="1026" name="Рисунок 1" descr="http://qrcoder.ru/code/?https%3A%2F%2Ftax.gov.ua%2Fnove-pro-podatki--novini-%2F467234.html&amp;4&amp;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791075"/>
            <a:ext cx="156051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109</Words>
  <Application>Microsoft Office PowerPoint</Application>
  <PresentationFormat>Лист A4 (210x297 мм)</PresentationFormat>
  <Paragraphs>19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42</cp:revision>
  <dcterms:created xsi:type="dcterms:W3CDTF">2021-05-27T05:23:05Z</dcterms:created>
  <dcterms:modified xsi:type="dcterms:W3CDTF">2021-05-28T08:27:40Z</dcterms:modified>
</cp:coreProperties>
</file>