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906000" cy="6858000" type="A4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A87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12" autoAdjust="0"/>
    <p:restoredTop sz="94660"/>
  </p:normalViewPr>
  <p:slideViewPr>
    <p:cSldViewPr snapToGrid="0">
      <p:cViewPr>
        <p:scale>
          <a:sx n="100" d="100"/>
          <a:sy n="100" d="100"/>
        </p:scale>
        <p:origin x="-2088" y="-45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00837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19468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22444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87806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10265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28008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59363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28486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47845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95185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10861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5A8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CE06E-CD33-4E8D-BB2D-3C537C4FAFB6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78233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cabinet.tax.gov.ua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B2AE1F56-FA4C-456D-AD17-F597535BE98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28247" y="0"/>
            <a:ext cx="4877753" cy="6858000"/>
          </a:xfrm>
          <a:prstGeom prst="rect">
            <a:avLst/>
          </a:prstGeom>
        </p:spPr>
      </p:pic>
      <p:sp>
        <p:nvSpPr>
          <p:cNvPr id="11" name="Rectangle 6">
            <a:extLst>
              <a:ext uri="{FF2B5EF4-FFF2-40B4-BE49-F238E27FC236}">
                <a16:creationId xmlns:a16="http://schemas.microsoft.com/office/drawing/2014/main" xmlns="" id="{AAE0BDE6-D7B9-4FD3-A01F-F489C68E00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762125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18" name="Группа 17">
            <a:extLst>
              <a:ext uri="{FF2B5EF4-FFF2-40B4-BE49-F238E27FC236}">
                <a16:creationId xmlns:a16="http://schemas.microsoft.com/office/drawing/2014/main" xmlns="" id="{5B1F3CBD-8D08-499F-BE54-1DF3C9FE8E21}"/>
              </a:ext>
            </a:extLst>
          </p:cNvPr>
          <p:cNvGrpSpPr/>
          <p:nvPr/>
        </p:nvGrpSpPr>
        <p:grpSpPr>
          <a:xfrm>
            <a:off x="82316" y="68581"/>
            <a:ext cx="4795438" cy="6781800"/>
            <a:chOff x="82316" y="68581"/>
            <a:chExt cx="4795438" cy="6781800"/>
          </a:xfrm>
        </p:grpSpPr>
        <p:grpSp>
          <p:nvGrpSpPr>
            <p:cNvPr id="9" name="Группа 8">
              <a:extLst>
                <a:ext uri="{FF2B5EF4-FFF2-40B4-BE49-F238E27FC236}">
                  <a16:creationId xmlns:a16="http://schemas.microsoft.com/office/drawing/2014/main" xmlns="" id="{4A6F6DA5-6ACE-429E-B52A-AC44102F0184}"/>
                </a:ext>
              </a:extLst>
            </p:cNvPr>
            <p:cNvGrpSpPr/>
            <p:nvPr/>
          </p:nvGrpSpPr>
          <p:grpSpPr>
            <a:xfrm>
              <a:off x="83820" y="68581"/>
              <a:ext cx="4793934" cy="6781800"/>
              <a:chOff x="83820" y="68581"/>
              <a:chExt cx="4793934" cy="6781800"/>
            </a:xfrm>
          </p:grpSpPr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xmlns="" id="{09A0A77F-376C-47B9-BB79-353299E74E74}"/>
                  </a:ext>
                </a:extLst>
              </p:cNvPr>
              <p:cNvSpPr/>
              <p:nvPr/>
            </p:nvSpPr>
            <p:spPr>
              <a:xfrm>
                <a:off x="83820" y="68581"/>
                <a:ext cx="4793934" cy="66294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8" name="Овал 7">
                <a:extLst>
                  <a:ext uri="{FF2B5EF4-FFF2-40B4-BE49-F238E27FC236}">
                    <a16:creationId xmlns:a16="http://schemas.microsoft.com/office/drawing/2014/main" xmlns="" id="{DCA030F4-92F2-48AB-8BB4-77C584043B72}"/>
                  </a:ext>
                </a:extLst>
              </p:cNvPr>
              <p:cNvSpPr/>
              <p:nvPr/>
            </p:nvSpPr>
            <p:spPr>
              <a:xfrm>
                <a:off x="2328387" y="6545581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25A87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uk-UA" sz="1100" dirty="0" smtClean="0">
                    <a:solidFill>
                      <a:srgbClr val="25A872"/>
                    </a:solidFill>
                    <a:latin typeface="e-Ukraine" panose="00000500000000000000" pitchFamily="50" charset="-52"/>
                  </a:rPr>
                  <a:t>3</a:t>
                </a:r>
                <a:endParaRPr lang="ru-RU" sz="1400" dirty="0">
                  <a:solidFill>
                    <a:srgbClr val="25A872"/>
                  </a:solidFill>
                  <a:latin typeface="e-Ukraine" panose="00000500000000000000" pitchFamily="50" charset="-52"/>
                </a:endParaRPr>
              </a:p>
            </p:txBody>
          </p:sp>
        </p:grpSp>
        <p:pic>
          <p:nvPicPr>
            <p:cNvPr id="4100" name="Рисунок 10" descr="https://chart.googleapis.com/chart?cht=qr&amp;chl=https%3A%2F%2Ft.me%2FinfoTAXbot&amp;chld=L|0&amp;chs=150">
              <a:extLst>
                <a:ext uri="{FF2B5EF4-FFF2-40B4-BE49-F238E27FC236}">
                  <a16:creationId xmlns:a16="http://schemas.microsoft.com/office/drawing/2014/main" xmlns="" id="{C10BBAFE-2D79-49E5-868B-A0FDCC9F8BD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89161" y="1990344"/>
              <a:ext cx="1304925" cy="13049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9" name="Рисунок 1" descr="https://chart.googleapis.com/chart?cht=qr&amp;chl=https%3A%2F%2Ft.me%2Ftax_gov_ua&amp;chld=L|0&amp;chs=150">
              <a:extLst>
                <a:ext uri="{FF2B5EF4-FFF2-40B4-BE49-F238E27FC236}">
                  <a16:creationId xmlns:a16="http://schemas.microsoft.com/office/drawing/2014/main" xmlns="" id="{AB68234D-4D6E-4D60-B461-52334D70C22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3465338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8" name="Рисунок 7" descr="https://chart.googleapis.com/chart?cht=qr&amp;chl=https%3A%2F%2Fwww.youtube.com%2FTaxUkraine&amp;chld=L|0&amp;chs=150">
              <a:extLst>
                <a:ext uri="{FF2B5EF4-FFF2-40B4-BE49-F238E27FC236}">
                  <a16:creationId xmlns:a16="http://schemas.microsoft.com/office/drawing/2014/main" xmlns="" id="{B988640C-7F4D-43BB-8D2B-B0AB4B4AD40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4329384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7" name="Рисунок 13" descr="https://chart.googleapis.com/chart?cht=qr&amp;chl=https%3A%2F%2Fwww.facebook.com%2FTaxUkraine%2F&amp;chld=L|0&amp;chs=150">
              <a:extLst>
                <a:ext uri="{FF2B5EF4-FFF2-40B4-BE49-F238E27FC236}">
                  <a16:creationId xmlns:a16="http://schemas.microsoft.com/office/drawing/2014/main" xmlns="" id="{48F62E71-1AA9-48BD-99B8-0430C4FAB90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5193430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Rectangle 5">
              <a:extLst>
                <a:ext uri="{FF2B5EF4-FFF2-40B4-BE49-F238E27FC236}">
                  <a16:creationId xmlns:a16="http://schemas.microsoft.com/office/drawing/2014/main" xmlns="" id="{5E53E4E3-62F3-4903-B665-45BF57FD77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316" y="203687"/>
              <a:ext cx="4793934" cy="1754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Друзі, підписуйтеся на офіційні сторінки Державної податкової служби України у соціальних мережах, де ви зможе переглянути новини, актуальні роз'яснення податкових новацій, а також інфографіки та коментарі керівництва та фахівців служби! Буде корисно та цікаво!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Спілкуйтеся з Податковою службою дистанційно за допомогою сервісу  «</a:t>
              </a:r>
              <a:r>
                <a:rPr kumimoji="0" lang="uk-UA" altLang="ru-RU" sz="1200" b="0" i="0" u="none" strike="noStrike" cap="none" normalizeH="0" baseline="0" dirty="0" err="1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InfoTAX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»: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2" name="Rectangle 7">
              <a:extLst>
                <a:ext uri="{FF2B5EF4-FFF2-40B4-BE49-F238E27FC236}">
                  <a16:creationId xmlns:a16="http://schemas.microsoft.com/office/drawing/2014/main" xmlns="" id="{7BCFA5DF-C4AC-4DCE-AA03-DBDC47E12D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3500673"/>
              <a:ext cx="2077686" cy="800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канал ДПС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Telegram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 </a:t>
              </a:r>
              <a:endParaRPr kumimoji="0" lang="ru-RU" altLang="ru-RU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3" name="Rectangle 8">
              <a:extLst>
                <a:ext uri="{FF2B5EF4-FFF2-40B4-BE49-F238E27FC236}">
                  <a16:creationId xmlns:a16="http://schemas.microsoft.com/office/drawing/2014/main" xmlns="" id="{911FB1A9-ED1C-4532-A3E7-013A57BBC1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4465058"/>
              <a:ext cx="271059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сторінка на «</a:t>
              </a:r>
              <a:r>
                <a:rPr kumimoji="0" lang="en-US" altLang="ru-RU" sz="1400" b="0" i="0" u="none" strike="noStrike" cap="none" normalizeH="0" baseline="0" dirty="0" err="1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Youtube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 каналі ДПС </a:t>
              </a: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4" name="Rectangle 9">
              <a:extLst>
                <a:ext uri="{FF2B5EF4-FFF2-40B4-BE49-F238E27FC236}">
                  <a16:creationId xmlns:a16="http://schemas.microsoft.com/office/drawing/2014/main" xmlns="" id="{D4E2B7F5-5D62-456B-A005-E3F8F8A4BC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5273743"/>
              <a:ext cx="271059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сторінка на ДПС на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Fac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е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book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</a:t>
              </a:r>
              <a:endParaRPr kumimoji="0" lang="uk-UA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5" name="Прямоугольник 14">
              <a:extLst>
                <a:ext uri="{FF2B5EF4-FFF2-40B4-BE49-F238E27FC236}">
                  <a16:creationId xmlns:a16="http://schemas.microsoft.com/office/drawing/2014/main" xmlns="" id="{14F01F8F-7640-48D6-B1C7-915AD6E76DDF}"/>
                </a:ext>
              </a:extLst>
            </p:cNvPr>
            <p:cNvSpPr/>
            <p:nvPr/>
          </p:nvSpPr>
          <p:spPr>
            <a:xfrm>
              <a:off x="82316" y="6057476"/>
              <a:ext cx="4793934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Офіційний веб-портал  Державної </a:t>
              </a:r>
              <a:r>
                <a:rPr lang="uk-UA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податков</a:t>
              </a:r>
              <a:r>
                <a:rPr lang="en-US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ої</a:t>
              </a: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  служби України: </a:t>
              </a:r>
              <a:r>
                <a:rPr lang="en-US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tax</a:t>
              </a:r>
              <a:r>
                <a:rPr lang="uk-UA" sz="800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.</a:t>
              </a:r>
              <a:r>
                <a:rPr lang="uk-UA" sz="800" b="1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gov.ua</a:t>
              </a:r>
              <a:endParaRPr lang="ru-RU" sz="3600" b="1" dirty="0">
                <a:latin typeface="e-Ukraine" panose="00000500000000000000" pitchFamily="50" charset="-52"/>
                <a:ea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Інформаційно-довідковий департамент ДПС: </a:t>
              </a:r>
              <a:r>
                <a:rPr lang="uk-UA" sz="800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0-800-501-007</a:t>
              </a:r>
              <a:endParaRPr lang="ru-RU" sz="3200" dirty="0">
                <a:effectLst/>
                <a:latin typeface="e-Ukraine" panose="000005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7" name="Прямая соединительная линия 16">
              <a:extLst>
                <a:ext uri="{FF2B5EF4-FFF2-40B4-BE49-F238E27FC236}">
                  <a16:creationId xmlns:a16="http://schemas.microsoft.com/office/drawing/2014/main" xmlns="" id="{BC9780A8-D912-46DD-A0E0-2400220A2B6E}"/>
                </a:ext>
              </a:extLst>
            </p:cNvPr>
            <p:cNvCxnSpPr/>
            <p:nvPr/>
          </p:nvCxnSpPr>
          <p:spPr>
            <a:xfrm>
              <a:off x="228600" y="6010275"/>
              <a:ext cx="4557713" cy="0"/>
            </a:xfrm>
            <a:prstGeom prst="line">
              <a:avLst/>
            </a:prstGeom>
            <a:ln w="28575">
              <a:solidFill>
                <a:srgbClr val="25A87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305425" y="1221872"/>
            <a:ext cx="4267200" cy="120032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/>
            <a:r>
              <a:rPr lang="ru-RU" b="1" dirty="0" smtClean="0">
                <a:latin typeface="e-Ukraine Light" pitchFamily="50" charset="-52"/>
              </a:rPr>
              <a:t>Не </a:t>
            </a:r>
            <a:r>
              <a:rPr lang="ru-RU" b="1" dirty="0" err="1" smtClean="0">
                <a:latin typeface="e-Ukraine Light" pitchFamily="50" charset="-52"/>
              </a:rPr>
              <a:t>накопичуйте</a:t>
            </a:r>
            <a:r>
              <a:rPr lang="ru-RU" b="1" dirty="0" smtClean="0">
                <a:latin typeface="e-Ukraine Light" pitchFamily="50" charset="-52"/>
              </a:rPr>
              <a:t> борги, </a:t>
            </a:r>
            <a:r>
              <a:rPr lang="ru-RU" b="1" dirty="0" err="1" smtClean="0">
                <a:latin typeface="e-Ukraine Light" pitchFamily="50" charset="-52"/>
              </a:rPr>
              <a:t>зробіть</a:t>
            </a:r>
            <a:r>
              <a:rPr lang="ru-RU" b="1" dirty="0" smtClean="0">
                <a:latin typeface="e-Ukraine Light" pitchFamily="50" charset="-52"/>
              </a:rPr>
              <a:t> </a:t>
            </a:r>
            <a:r>
              <a:rPr lang="ru-RU" b="1" dirty="0" err="1" smtClean="0">
                <a:latin typeface="e-Ukraine Light" pitchFamily="50" charset="-52"/>
              </a:rPr>
              <a:t>звірку</a:t>
            </a:r>
            <a:r>
              <a:rPr lang="ru-RU" b="1" dirty="0" smtClean="0">
                <a:latin typeface="e-Ukraine Light" pitchFamily="50" charset="-52"/>
              </a:rPr>
              <a:t> </a:t>
            </a:r>
            <a:r>
              <a:rPr lang="ru-RU" b="1" dirty="0" err="1" smtClean="0">
                <a:latin typeface="e-Ukraine Light" pitchFamily="50" charset="-52"/>
              </a:rPr>
              <a:t>зі</a:t>
            </a:r>
            <a:r>
              <a:rPr lang="ru-RU" b="1" dirty="0" smtClean="0">
                <a:latin typeface="e-Ukraine Light" pitchFamily="50" charset="-52"/>
              </a:rPr>
              <a:t> </a:t>
            </a:r>
            <a:r>
              <a:rPr lang="ru-RU" b="1" dirty="0" err="1" smtClean="0">
                <a:latin typeface="e-Ukraine Light" pitchFamily="50" charset="-52"/>
              </a:rPr>
              <a:t>сплати</a:t>
            </a:r>
            <a:r>
              <a:rPr lang="ru-RU" b="1" dirty="0" smtClean="0">
                <a:latin typeface="e-Ukraine Light" pitchFamily="50" charset="-52"/>
              </a:rPr>
              <a:t> </a:t>
            </a:r>
            <a:r>
              <a:rPr lang="ru-RU" b="1" dirty="0" err="1" smtClean="0">
                <a:latin typeface="e-Ukraine Light" pitchFamily="50" charset="-52"/>
              </a:rPr>
              <a:t>податків</a:t>
            </a:r>
            <a:r>
              <a:rPr lang="ru-RU" b="1" dirty="0" smtClean="0">
                <a:latin typeface="e-Ukraine Light" pitchFamily="50" charset="-52"/>
              </a:rPr>
              <a:t>!</a:t>
            </a:r>
          </a:p>
          <a:p>
            <a:pPr algn="ctr" fontAlgn="base"/>
            <a:endParaRPr lang="ru-RU" b="1" dirty="0">
              <a:latin typeface="e-Ukraine Light" pitchFamily="50" charset="-52"/>
            </a:endParaRPr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5048251" y="6461285"/>
            <a:ext cx="962024" cy="21544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80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e-Ukraine Light" pitchFamily="50" charset="-52"/>
                <a:ea typeface="Times New Roman" pitchFamily="18" charset="0"/>
                <a:cs typeface="Times New Roman" pitchFamily="18" charset="0"/>
              </a:rPr>
              <a:t>Травень 2021</a:t>
            </a:r>
            <a:endParaRPr kumimoji="0" lang="uk-UA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-Ukraine Light" pitchFamily="50" charset="-52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5057774" y="123824"/>
            <a:ext cx="4848225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uk-UA" sz="1050" dirty="0" smtClean="0">
                <a:latin typeface="e-Ukraine Light" pitchFamily="50" charset="-52"/>
                <a:cs typeface="Arial" pitchFamily="34" charset="0"/>
              </a:rPr>
              <a:t>Головне управління ДПС у м. Києві </a:t>
            </a:r>
          </a:p>
        </p:txBody>
      </p:sp>
    </p:spTree>
    <p:extLst>
      <p:ext uri="{BB962C8B-B14F-4D97-AF65-F5344CB8AC3E}">
        <p14:creationId xmlns:p14="http://schemas.microsoft.com/office/powerpoint/2010/main" xmlns="" val="3382142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:a16="http://schemas.microsoft.com/office/drawing/2014/main" xmlns="" id="{77BE1E3B-BB62-4FEA-84E6-53708639754F}"/>
              </a:ext>
            </a:extLst>
          </p:cNvPr>
          <p:cNvGrpSpPr/>
          <p:nvPr/>
        </p:nvGrpSpPr>
        <p:grpSpPr>
          <a:xfrm>
            <a:off x="83820" y="68581"/>
            <a:ext cx="4793934" cy="6781800"/>
            <a:chOff x="83820" y="68581"/>
            <a:chExt cx="4793934" cy="6781800"/>
          </a:xfrm>
        </p:grpSpPr>
        <p:sp>
          <p:nvSpPr>
            <p:cNvPr id="4" name="Прямоугольник 3">
              <a:extLst>
                <a:ext uri="{FF2B5EF4-FFF2-40B4-BE49-F238E27FC236}">
                  <a16:creationId xmlns:a16="http://schemas.microsoft.com/office/drawing/2014/main" xmlns="" id="{63EC6337-995B-4F4C-BFBF-1A1915547AE5}"/>
                </a:ext>
              </a:extLst>
            </p:cNvPr>
            <p:cNvSpPr/>
            <p:nvPr/>
          </p:nvSpPr>
          <p:spPr>
            <a:xfrm>
              <a:off x="83820" y="68581"/>
              <a:ext cx="4793934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Овал 5">
              <a:extLst>
                <a:ext uri="{FF2B5EF4-FFF2-40B4-BE49-F238E27FC236}">
                  <a16:creationId xmlns:a16="http://schemas.microsoft.com/office/drawing/2014/main" xmlns="" id="{BD827EDD-702C-4BE7-8040-21D8CC6FF8C0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dirty="0">
                  <a:solidFill>
                    <a:srgbClr val="25A872"/>
                  </a:solidFill>
                  <a:latin typeface="e-Ukraine" panose="00000500000000000000" pitchFamily="50" charset="-52"/>
                </a:rPr>
                <a:t>1</a:t>
              </a:r>
              <a:endParaRPr lang="ru-RU" sz="1400" dirty="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grpSp>
        <p:nvGrpSpPr>
          <p:cNvPr id="7" name="Группа 6">
            <a:extLst>
              <a:ext uri="{FF2B5EF4-FFF2-40B4-BE49-F238E27FC236}">
                <a16:creationId xmlns:a16="http://schemas.microsoft.com/office/drawing/2014/main" xmlns="" id="{192DF1A1-DE05-4849-B565-0A68A4DD5458}"/>
              </a:ext>
            </a:extLst>
          </p:cNvPr>
          <p:cNvGrpSpPr/>
          <p:nvPr/>
        </p:nvGrpSpPr>
        <p:grpSpPr>
          <a:xfrm>
            <a:off x="5025570" y="68581"/>
            <a:ext cx="4793934" cy="6781800"/>
            <a:chOff x="83820" y="68581"/>
            <a:chExt cx="4793934" cy="678180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:a16="http://schemas.microsoft.com/office/drawing/2014/main" xmlns="" id="{98C4D4A9-1179-41C5-BA9A-90E6A97494E2}"/>
                </a:ext>
              </a:extLst>
            </p:cNvPr>
            <p:cNvSpPr/>
            <p:nvPr/>
          </p:nvSpPr>
          <p:spPr>
            <a:xfrm>
              <a:off x="83820" y="68581"/>
              <a:ext cx="4793934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err="1" smtClean="0"/>
                <a:t>тРАВ</a:t>
              </a:r>
              <a:endParaRPr lang="ru-RU" dirty="0"/>
            </a:p>
          </p:txBody>
        </p:sp>
        <p:sp>
          <p:nvSpPr>
            <p:cNvPr id="9" name="Овал 8">
              <a:extLst>
                <a:ext uri="{FF2B5EF4-FFF2-40B4-BE49-F238E27FC236}">
                  <a16:creationId xmlns:a16="http://schemas.microsoft.com/office/drawing/2014/main" xmlns="" id="{72F46394-038E-4BE7-991A-5920F8DE961D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400" smtClean="0">
                  <a:solidFill>
                    <a:srgbClr val="25A872"/>
                  </a:solidFill>
                  <a:latin typeface="e-Ukraine" panose="00000500000000000000" pitchFamily="50" charset="-52"/>
                </a:rPr>
                <a:t>2</a:t>
              </a:r>
              <a:endParaRPr lang="ru-RU" sz="1400" dirty="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AB020ADF-A26B-4DB1-A8F3-01CE965CB04E}"/>
              </a:ext>
            </a:extLst>
          </p:cNvPr>
          <p:cNvSpPr/>
          <p:nvPr/>
        </p:nvSpPr>
        <p:spPr>
          <a:xfrm>
            <a:off x="200024" y="209549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endParaRPr lang="ru-RU" sz="1200" dirty="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A93320C9-B67C-4431-A6A6-D9A5DA9531D3}"/>
              </a:ext>
            </a:extLst>
          </p:cNvPr>
          <p:cNvSpPr/>
          <p:nvPr/>
        </p:nvSpPr>
        <p:spPr>
          <a:xfrm>
            <a:off x="5127011" y="209549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endParaRPr lang="ru-RU" sz="1200" dirty="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314324" y="192162"/>
            <a:ext cx="4505325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/>
            <a:r>
              <a:rPr lang="uk-UA" sz="1200" dirty="0" smtClean="0"/>
              <a:t>	</a:t>
            </a:r>
            <a:r>
              <a:rPr lang="ru-RU" sz="1200" dirty="0" smtClean="0">
                <a:latin typeface="e-Ukraine Light" pitchFamily="50" charset="-52"/>
              </a:rPr>
              <a:t>Головне управління ДПС у м. </a:t>
            </a:r>
            <a:r>
              <a:rPr lang="ru-RU" sz="1200" dirty="0" err="1" smtClean="0">
                <a:latin typeface="e-Ukraine Light" pitchFamily="50" charset="-52"/>
              </a:rPr>
              <a:t>Києві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запрошує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платників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податків</a:t>
            </a:r>
            <a:r>
              <a:rPr lang="ru-RU" sz="1200" dirty="0" smtClean="0">
                <a:latin typeface="e-Ukraine Light" pitchFamily="50" charset="-52"/>
              </a:rPr>
              <a:t> пройти </a:t>
            </a:r>
            <a:r>
              <a:rPr lang="ru-RU" sz="1200" dirty="0" err="1" smtClean="0">
                <a:latin typeface="e-Ukraine Light" pitchFamily="50" charset="-52"/>
              </a:rPr>
              <a:t>звірку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сплати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податків</a:t>
            </a:r>
            <a:r>
              <a:rPr lang="ru-RU" sz="1200" dirty="0" smtClean="0">
                <a:latin typeface="e-Ukraine Light" pitchFamily="50" charset="-52"/>
              </a:rPr>
              <a:t>.</a:t>
            </a:r>
          </a:p>
          <a:p>
            <a:pPr algn="just" fontAlgn="base"/>
            <a:r>
              <a:rPr lang="ru-RU" sz="1200" dirty="0" err="1" smtClean="0">
                <a:latin typeface="e-Ukraine Light" pitchFamily="50" charset="-52"/>
              </a:rPr>
              <a:t>Така</a:t>
            </a:r>
            <a:r>
              <a:rPr lang="ru-RU" sz="1200" dirty="0" smtClean="0">
                <a:latin typeface="e-Ukraine Light" pitchFamily="50" charset="-52"/>
              </a:rPr>
              <a:t> процедура </a:t>
            </a:r>
            <a:r>
              <a:rPr lang="ru-RU" sz="1200" dirty="0" err="1" smtClean="0">
                <a:latin typeface="e-Ukraine Light" pitchFamily="50" charset="-52"/>
              </a:rPr>
              <a:t>дасть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можливість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платникам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переконатися</a:t>
            </a:r>
            <a:r>
              <a:rPr lang="ru-RU" sz="1200" dirty="0" smtClean="0">
                <a:latin typeface="e-Ukraine Light" pitchFamily="50" charset="-52"/>
              </a:rPr>
              <a:t> у </a:t>
            </a:r>
            <a:r>
              <a:rPr lang="ru-RU" sz="1200" dirty="0" err="1" smtClean="0">
                <a:latin typeface="e-Ukraine Light" pitchFamily="50" charset="-52"/>
              </a:rPr>
              <a:t>відсутності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заборгованості</a:t>
            </a:r>
            <a:r>
              <a:rPr lang="ru-RU" sz="1200" dirty="0" smtClean="0">
                <a:latin typeface="e-Ukraine Light" pitchFamily="50" charset="-52"/>
              </a:rPr>
              <a:t> перед бюджетом, а у </a:t>
            </a:r>
            <a:r>
              <a:rPr lang="ru-RU" sz="1200" dirty="0" err="1" smtClean="0">
                <a:latin typeface="e-Ukraine Light" pitchFamily="50" charset="-52"/>
              </a:rPr>
              <a:t>разі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її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наявності</a:t>
            </a:r>
            <a:r>
              <a:rPr lang="ru-RU" sz="1200" dirty="0" smtClean="0">
                <a:latin typeface="e-Ukraine Light" pitchFamily="50" charset="-52"/>
              </a:rPr>
              <a:t> – </a:t>
            </a:r>
            <a:r>
              <a:rPr lang="ru-RU" sz="1200" dirty="0" err="1" smtClean="0">
                <a:latin typeface="e-Ukraine Light" pitchFamily="50" charset="-52"/>
              </a:rPr>
              <a:t>запобігти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подальшому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накопиченню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вчасно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сплативши</a:t>
            </a:r>
            <a:r>
              <a:rPr lang="ru-RU" sz="1200" dirty="0" smtClean="0">
                <a:latin typeface="e-Ukraine Light" pitchFamily="50" charset="-52"/>
              </a:rPr>
              <a:t> борг.</a:t>
            </a:r>
          </a:p>
          <a:p>
            <a:pPr algn="just" fontAlgn="base"/>
            <a:r>
              <a:rPr lang="ru-RU" sz="1200" dirty="0" smtClean="0">
                <a:latin typeface="e-Ukraine Light" pitchFamily="50" charset="-52"/>
              </a:rPr>
              <a:t>	</a:t>
            </a:r>
            <a:r>
              <a:rPr lang="ru-RU" sz="1200" dirty="0" err="1" smtClean="0">
                <a:latin typeface="e-Ukraine Light" pitchFamily="50" charset="-52"/>
              </a:rPr>
              <a:t>Перевірити</a:t>
            </a:r>
            <a:r>
              <a:rPr lang="ru-RU" sz="1200" dirty="0" smtClean="0">
                <a:latin typeface="e-Ukraine Light" pitchFamily="50" charset="-52"/>
              </a:rPr>
              <a:t> стан </a:t>
            </a:r>
            <a:r>
              <a:rPr lang="ru-RU" sz="1200" dirty="0" err="1" smtClean="0">
                <a:latin typeface="e-Ukraine Light" pitchFamily="50" charset="-52"/>
              </a:rPr>
              <a:t>розрахунків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</a:t>
            </a:r>
            <a:r>
              <a:rPr lang="ru-RU" sz="1200" dirty="0" smtClean="0">
                <a:latin typeface="e-Ukraine Light" pitchFamily="50" charset="-52"/>
              </a:rPr>
              <a:t> бюджетом </a:t>
            </a:r>
            <a:r>
              <a:rPr lang="ru-RU" sz="1200" dirty="0" err="1" smtClean="0">
                <a:latin typeface="e-Ukraine Light" pitchFamily="50" charset="-52"/>
              </a:rPr>
              <a:t>громадяни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можуть</a:t>
            </a:r>
            <a:r>
              <a:rPr lang="ru-RU" sz="1200" dirty="0" smtClean="0">
                <a:latin typeface="e-Ukraine Light" pitchFamily="50" charset="-52"/>
              </a:rPr>
              <a:t> у Центрах </a:t>
            </a:r>
            <a:r>
              <a:rPr lang="ru-RU" sz="1200" dirty="0" err="1" smtClean="0">
                <a:latin typeface="e-Ukraine Light" pitchFamily="50" charset="-52"/>
              </a:rPr>
              <a:t>обслуговування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платників</a:t>
            </a:r>
            <a:r>
              <a:rPr lang="ru-RU" sz="1200" dirty="0" smtClean="0">
                <a:latin typeface="e-Ukraine Light" pitchFamily="50" charset="-52"/>
              </a:rPr>
              <a:t> за </a:t>
            </a:r>
            <a:r>
              <a:rPr lang="ru-RU" sz="1200" dirty="0" err="1" smtClean="0">
                <a:latin typeface="e-Ukraine Light" pitchFamily="50" charset="-52"/>
              </a:rPr>
              <a:t>місцем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реєстрації</a:t>
            </a:r>
            <a:r>
              <a:rPr lang="ru-RU" sz="1200" dirty="0" smtClean="0">
                <a:latin typeface="e-Ukraine Light" pitchFamily="50" charset="-52"/>
              </a:rPr>
              <a:t> (</a:t>
            </a:r>
            <a:r>
              <a:rPr lang="ru-RU" sz="1200" dirty="0" err="1" smtClean="0">
                <a:latin typeface="e-Ukraine Light" pitchFamily="50" charset="-52"/>
              </a:rPr>
              <a:t>податкової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адреси</a:t>
            </a:r>
            <a:r>
              <a:rPr lang="ru-RU" sz="1200" dirty="0" smtClean="0">
                <a:latin typeface="e-Ukraine Light" pitchFamily="50" charset="-52"/>
              </a:rPr>
              <a:t>), </a:t>
            </a:r>
            <a:r>
              <a:rPr lang="ru-RU" sz="1200" dirty="0" err="1" smtClean="0">
                <a:latin typeface="e-Ukraine Light" pitchFamily="50" charset="-52"/>
              </a:rPr>
              <a:t>або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скориставшись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електронними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сервісами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податкової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служби</a:t>
            </a:r>
            <a:r>
              <a:rPr lang="ru-RU" sz="1200" dirty="0" smtClean="0">
                <a:latin typeface="e-Ukraine Light" pitchFamily="50" charset="-52"/>
              </a:rPr>
              <a:t>: у меню «Стан </a:t>
            </a:r>
            <a:r>
              <a:rPr lang="ru-RU" sz="1200" dirty="0" err="1" smtClean="0">
                <a:latin typeface="e-Ukraine Light" pitchFamily="50" charset="-52"/>
              </a:rPr>
              <a:t>розрахунків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</a:t>
            </a:r>
            <a:r>
              <a:rPr lang="ru-RU" sz="1200" dirty="0" smtClean="0">
                <a:latin typeface="e-Ukraine Light" pitchFamily="50" charset="-52"/>
              </a:rPr>
              <a:t> бюджетом» </a:t>
            </a:r>
            <a:r>
              <a:rPr lang="ru-RU" sz="1200" dirty="0" err="1" smtClean="0">
                <a:latin typeface="e-Ukraine Light" pitchFamily="50" charset="-52"/>
              </a:rPr>
              <a:t>приватної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частини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Електронного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кабінету</a:t>
            </a:r>
            <a:r>
              <a:rPr lang="ru-RU" sz="1200" dirty="0" smtClean="0">
                <a:latin typeface="e-Ukraine Light" pitchFamily="50" charset="-52"/>
              </a:rPr>
              <a:t>.</a:t>
            </a:r>
          </a:p>
          <a:p>
            <a:pPr algn="just" fontAlgn="base"/>
            <a:r>
              <a:rPr lang="ru-RU" sz="1200" dirty="0" smtClean="0">
                <a:latin typeface="e-Ukraine Light" pitchFamily="50" charset="-52"/>
              </a:rPr>
              <a:t>	</a:t>
            </a:r>
            <a:r>
              <a:rPr lang="ru-RU" sz="1200" dirty="0" err="1" smtClean="0">
                <a:latin typeface="e-Ukraine Light" pitchFamily="50" charset="-52"/>
              </a:rPr>
              <a:t>Також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звертаємо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увагу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що</a:t>
            </a:r>
            <a:r>
              <a:rPr lang="ru-RU" sz="1200" dirty="0" smtClean="0">
                <a:latin typeface="e-Ukraine Light" pitchFamily="50" charset="-52"/>
              </a:rPr>
              <a:t> у </a:t>
            </a:r>
            <a:r>
              <a:rPr lang="ru-RU" sz="1200" dirty="0" err="1" smtClean="0">
                <a:latin typeface="e-Ukraine Light" pitchFamily="50" charset="-52"/>
              </a:rPr>
              <a:t>разі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якщо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фізична</a:t>
            </a:r>
            <a:r>
              <a:rPr lang="ru-RU" sz="1200" dirty="0" smtClean="0">
                <a:latin typeface="e-Ukraine Light" pitchFamily="50" charset="-52"/>
              </a:rPr>
              <a:t> особа – </a:t>
            </a:r>
            <a:r>
              <a:rPr lang="ru-RU" sz="1200" dirty="0" err="1" smtClean="0">
                <a:latin typeface="e-Ukraine Light" pitchFamily="50" charset="-52"/>
              </a:rPr>
              <a:t>платник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податків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змінив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особисті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реєстраційні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дані</a:t>
            </a:r>
            <a:r>
              <a:rPr lang="ru-RU" sz="1200" dirty="0" smtClean="0">
                <a:latin typeface="e-Ukraine Light" pitchFamily="50" charset="-52"/>
              </a:rPr>
              <a:t>, а </a:t>
            </a:r>
            <a:r>
              <a:rPr lang="ru-RU" sz="1200" dirty="0" err="1" smtClean="0">
                <a:latin typeface="e-Ukraine Light" pitchFamily="50" charset="-52"/>
              </a:rPr>
              <a:t>саме</a:t>
            </a:r>
            <a:r>
              <a:rPr lang="ru-RU" sz="1200" dirty="0" smtClean="0">
                <a:latin typeface="e-Ukraine Light" pitchFamily="50" charset="-52"/>
              </a:rPr>
              <a:t>: </a:t>
            </a:r>
            <a:r>
              <a:rPr lang="ru-RU" sz="1200" dirty="0" err="1" smtClean="0">
                <a:latin typeface="e-Ukraine Light" pitchFamily="50" charset="-52"/>
              </a:rPr>
              <a:t>прізвище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ім’я</a:t>
            </a:r>
            <a:r>
              <a:rPr lang="ru-RU" sz="1200" dirty="0" smtClean="0">
                <a:latin typeface="e-Ukraine Light" pitchFamily="50" charset="-52"/>
              </a:rPr>
              <a:t>, по </a:t>
            </a:r>
            <a:r>
              <a:rPr lang="ru-RU" sz="1200" dirty="0" err="1" smtClean="0">
                <a:latin typeface="e-Ukraine Light" pitchFamily="50" charset="-52"/>
              </a:rPr>
              <a:t>батькові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місце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проживання</a:t>
            </a:r>
            <a:r>
              <a:rPr lang="ru-RU" sz="1200" dirty="0" smtClean="0">
                <a:latin typeface="e-Ukraine Light" pitchFamily="50" charset="-52"/>
              </a:rPr>
              <a:t> (</a:t>
            </a:r>
            <a:r>
              <a:rPr lang="ru-RU" sz="1200" dirty="0" err="1" smtClean="0">
                <a:latin typeface="e-Ukraine Light" pitchFamily="50" charset="-52"/>
              </a:rPr>
              <a:t>податкову</a:t>
            </a:r>
            <a:r>
              <a:rPr lang="ru-RU" sz="1200" dirty="0" smtClean="0">
                <a:latin typeface="e-Ukraine Light" pitchFamily="50" charset="-52"/>
              </a:rPr>
              <a:t> адресу), </a:t>
            </a:r>
            <a:r>
              <a:rPr lang="ru-RU" sz="1200" dirty="0" err="1" smtClean="0">
                <a:latin typeface="e-Ukraine Light" pitchFamily="50" charset="-52"/>
              </a:rPr>
              <a:t>тощо</a:t>
            </a:r>
            <a:r>
              <a:rPr lang="ru-RU" sz="1200" dirty="0" smtClean="0">
                <a:latin typeface="e-Ukraine Light" pitchFamily="50" charset="-52"/>
              </a:rPr>
              <a:t>, то </a:t>
            </a:r>
            <a:r>
              <a:rPr lang="ru-RU" sz="1200" dirty="0" err="1" smtClean="0">
                <a:latin typeface="e-Ukraine Light" pitchFamily="50" charset="-52"/>
              </a:rPr>
              <a:t>такий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платник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зобов’язаний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повідомити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контролюючі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органи</a:t>
            </a:r>
            <a:r>
              <a:rPr lang="ru-RU" sz="1200" dirty="0" smtClean="0">
                <a:latin typeface="e-Ukraine Light" pitchFamily="50" charset="-52"/>
              </a:rPr>
              <a:t> про </a:t>
            </a:r>
            <a:r>
              <a:rPr lang="ru-RU" sz="1200" dirty="0" err="1" smtClean="0">
                <a:latin typeface="e-Ukraine Light" pitchFamily="50" charset="-52"/>
              </a:rPr>
              <a:t>зміну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даних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протягом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місяця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</a:t>
            </a:r>
            <a:r>
              <a:rPr lang="ru-RU" sz="1200" dirty="0" smtClean="0">
                <a:latin typeface="e-Ukraine Light" pitchFamily="50" charset="-52"/>
              </a:rPr>
              <a:t> дня </a:t>
            </a:r>
            <a:r>
              <a:rPr lang="ru-RU" sz="1200" dirty="0" err="1" smtClean="0">
                <a:latin typeface="e-Ukraine Light" pitchFamily="50" charset="-52"/>
              </a:rPr>
              <a:t>виникнення</a:t>
            </a:r>
            <a:r>
              <a:rPr lang="ru-RU" sz="1200" dirty="0" smtClean="0">
                <a:latin typeface="e-Ukraine Light" pitchFamily="50" charset="-52"/>
              </a:rPr>
              <a:t> таких </a:t>
            </a:r>
            <a:r>
              <a:rPr lang="ru-RU" sz="1200" dirty="0" err="1" smtClean="0">
                <a:latin typeface="e-Ukraine Light" pitchFamily="50" charset="-52"/>
              </a:rPr>
              <a:t>змін</a:t>
            </a:r>
            <a:r>
              <a:rPr lang="ru-RU" sz="1200" dirty="0" smtClean="0">
                <a:latin typeface="e-Ukraine Light" pitchFamily="50" charset="-52"/>
              </a:rPr>
              <a:t> шляхом </a:t>
            </a:r>
            <a:r>
              <a:rPr lang="ru-RU" sz="1200" dirty="0" err="1" smtClean="0">
                <a:latin typeface="e-Ukraine Light" pitchFamily="50" charset="-52"/>
              </a:rPr>
              <a:t>подання</a:t>
            </a:r>
            <a:r>
              <a:rPr lang="ru-RU" sz="1200" dirty="0" smtClean="0">
                <a:latin typeface="e-Ukraine Light" pitchFamily="50" charset="-52"/>
              </a:rPr>
              <a:t> до </a:t>
            </a:r>
            <a:r>
              <a:rPr lang="ru-RU" sz="1200" dirty="0" err="1" smtClean="0">
                <a:latin typeface="e-Ukraine Light" pitchFamily="50" charset="-52"/>
              </a:rPr>
              <a:t>контролюючих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органів</a:t>
            </a:r>
            <a:r>
              <a:rPr lang="ru-RU" sz="1200" dirty="0" smtClean="0">
                <a:latin typeface="e-Ukraine Light" pitchFamily="50" charset="-52"/>
              </a:rPr>
              <a:t> Заяви про </a:t>
            </a:r>
            <a:r>
              <a:rPr lang="ru-RU" sz="1200" dirty="0" err="1" smtClean="0">
                <a:latin typeface="e-Ukraine Light" pitchFamily="50" charset="-52"/>
              </a:rPr>
              <a:t>внесення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змін</a:t>
            </a:r>
            <a:r>
              <a:rPr lang="ru-RU" sz="1200" dirty="0" smtClean="0">
                <a:latin typeface="e-Ukraine Light" pitchFamily="50" charset="-52"/>
              </a:rPr>
              <a:t> до Державного </a:t>
            </a:r>
            <a:r>
              <a:rPr lang="ru-RU" sz="1200" dirty="0" err="1" smtClean="0">
                <a:latin typeface="e-Ukraine Light" pitchFamily="50" charset="-52"/>
              </a:rPr>
              <a:t>реєстру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фізичних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осіб</a:t>
            </a:r>
            <a:r>
              <a:rPr lang="ru-RU" sz="1200" dirty="0" smtClean="0">
                <a:latin typeface="e-Ukraine Light" pitchFamily="50" charset="-52"/>
              </a:rPr>
              <a:t> – </a:t>
            </a:r>
            <a:r>
              <a:rPr lang="ru-RU" sz="1200" dirty="0" err="1" smtClean="0">
                <a:latin typeface="e-Ukraine Light" pitchFamily="50" charset="-52"/>
              </a:rPr>
              <a:t>платників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податків</a:t>
            </a:r>
            <a:r>
              <a:rPr lang="ru-RU" sz="1200" dirty="0" smtClean="0">
                <a:latin typeface="e-Ukraine Light" pitchFamily="50" charset="-52"/>
              </a:rPr>
              <a:t> (Форма № 5 ДР)  </a:t>
            </a:r>
            <a:r>
              <a:rPr lang="ru-RU" sz="1200" dirty="0" err="1" smtClean="0">
                <a:latin typeface="e-Ukraine Light" pitchFamily="50" charset="-52"/>
              </a:rPr>
              <a:t>або</a:t>
            </a:r>
            <a:r>
              <a:rPr lang="ru-RU" sz="1200" dirty="0" smtClean="0">
                <a:latin typeface="e-Ukraine Light" pitchFamily="50" charset="-52"/>
              </a:rPr>
              <a:t> Заяви про </a:t>
            </a:r>
            <a:r>
              <a:rPr lang="ru-RU" sz="1200" dirty="0" err="1" smtClean="0">
                <a:latin typeface="e-Ukraine Light" pitchFamily="50" charset="-52"/>
              </a:rPr>
              <a:t>внесення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змін</a:t>
            </a:r>
            <a:r>
              <a:rPr lang="ru-RU" sz="1200" dirty="0" smtClean="0">
                <a:latin typeface="e-Ukraine Light" pitchFamily="50" charset="-52"/>
              </a:rPr>
              <a:t> до </a:t>
            </a:r>
            <a:r>
              <a:rPr lang="ru-RU" sz="1200" dirty="0" err="1" smtClean="0">
                <a:latin typeface="e-Ukraine Light" pitchFamily="50" charset="-52"/>
              </a:rPr>
              <a:t>окремого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реєстру</a:t>
            </a:r>
            <a:r>
              <a:rPr lang="ru-RU" sz="1200" dirty="0" smtClean="0">
                <a:latin typeface="e-Ukraine Light" pitchFamily="50" charset="-52"/>
              </a:rPr>
              <a:t> Державного </a:t>
            </a:r>
            <a:r>
              <a:rPr lang="ru-RU" sz="1200" dirty="0" err="1" smtClean="0">
                <a:latin typeface="e-Ukraine Light" pitchFamily="50" charset="-52"/>
              </a:rPr>
              <a:t>реєстру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фізичних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осіб</a:t>
            </a:r>
            <a:r>
              <a:rPr lang="ru-RU" sz="1200" dirty="0" smtClean="0">
                <a:latin typeface="e-Ukraine Light" pitchFamily="50" charset="-52"/>
              </a:rPr>
              <a:t> – </a:t>
            </a:r>
            <a:r>
              <a:rPr lang="ru-RU" sz="1200" dirty="0" err="1" smtClean="0">
                <a:latin typeface="e-Ukraine Light" pitchFamily="50" charset="-52"/>
              </a:rPr>
              <a:t>платників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податків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щодо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фізичних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осіб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які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обліковуються</a:t>
            </a:r>
            <a:r>
              <a:rPr lang="ru-RU" sz="1200" dirty="0" smtClean="0">
                <a:latin typeface="e-Ukraine Light" pitchFamily="50" charset="-52"/>
              </a:rPr>
              <a:t> за </a:t>
            </a:r>
            <a:r>
              <a:rPr lang="ru-RU" sz="1200" dirty="0" err="1" smtClean="0">
                <a:latin typeface="e-Ukraine Light" pitchFamily="50" charset="-52"/>
              </a:rPr>
              <a:t>серією</a:t>
            </a:r>
            <a:r>
              <a:rPr lang="ru-RU" sz="1200" dirty="0" smtClean="0">
                <a:latin typeface="e-Ukraine Light" pitchFamily="50" charset="-52"/>
              </a:rPr>
              <a:t> та/</a:t>
            </a:r>
            <a:r>
              <a:rPr lang="ru-RU" sz="1200" dirty="0" err="1" smtClean="0">
                <a:latin typeface="e-Ukraine Light" pitchFamily="50" charset="-52"/>
              </a:rPr>
              <a:t>або</a:t>
            </a:r>
            <a:r>
              <a:rPr lang="ru-RU" sz="1200" dirty="0" smtClean="0">
                <a:latin typeface="e-Ukraine Light" pitchFamily="50" charset="-52"/>
              </a:rPr>
              <a:t> номером паспорта (Форма № 5 ДРП).</a:t>
            </a:r>
          </a:p>
          <a:p>
            <a:pPr algn="just" fontAlgn="base"/>
            <a:r>
              <a:rPr lang="ru-RU" sz="1200" dirty="0" smtClean="0">
                <a:latin typeface="e-Ukraine Light" pitchFamily="50" charset="-52"/>
              </a:rPr>
              <a:t>	 На </a:t>
            </a:r>
            <a:r>
              <a:rPr lang="ru-RU" sz="1200" dirty="0" err="1" smtClean="0">
                <a:latin typeface="e-Ukraine Light" pitchFamily="50" charset="-52"/>
              </a:rPr>
              <a:t>сьогодні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існує</a:t>
            </a:r>
            <a:r>
              <a:rPr lang="ru-RU" sz="1200" dirty="0" smtClean="0">
                <a:latin typeface="e-Ukraine Light" pitchFamily="50" charset="-52"/>
              </a:rPr>
              <a:t> два шляхи </a:t>
            </a:r>
            <a:r>
              <a:rPr lang="ru-RU" sz="1200" dirty="0" err="1" smtClean="0">
                <a:latin typeface="e-Ukraine Light" pitchFamily="50" charset="-52"/>
              </a:rPr>
              <a:t>внесення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змін</a:t>
            </a:r>
            <a:r>
              <a:rPr lang="ru-RU" sz="1200" dirty="0" smtClean="0">
                <a:latin typeface="e-Ukraine Light" pitchFamily="50" charset="-52"/>
              </a:rPr>
              <a:t> до Державного </a:t>
            </a:r>
            <a:r>
              <a:rPr lang="ru-RU" sz="1200" dirty="0" err="1" smtClean="0">
                <a:latin typeface="e-Ukraine Light" pitchFamily="50" charset="-52"/>
              </a:rPr>
              <a:t>реєстру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фізичних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осіб</a:t>
            </a:r>
            <a:r>
              <a:rPr lang="ru-RU" sz="1200" dirty="0" smtClean="0">
                <a:latin typeface="e-Ukraine Light" pitchFamily="50" charset="-52"/>
              </a:rPr>
              <a:t> – </a:t>
            </a:r>
            <a:r>
              <a:rPr lang="ru-RU" sz="1200" dirty="0" err="1" smtClean="0">
                <a:latin typeface="e-Ukraine Light" pitchFamily="50" charset="-52"/>
              </a:rPr>
              <a:t>платників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податків</a:t>
            </a:r>
            <a:r>
              <a:rPr lang="ru-RU" sz="1200" dirty="0" smtClean="0">
                <a:latin typeface="e-Ukraine Light" pitchFamily="50" charset="-52"/>
              </a:rPr>
              <a:t> шляхом </a:t>
            </a:r>
            <a:r>
              <a:rPr lang="ru-RU" sz="1200" dirty="0" err="1" smtClean="0">
                <a:latin typeface="e-Ukraine Light" pitchFamily="50" charset="-52"/>
              </a:rPr>
              <a:t>подання</a:t>
            </a:r>
            <a:r>
              <a:rPr lang="ru-RU" sz="1200" dirty="0" smtClean="0">
                <a:latin typeface="e-Ukraine Light" pitchFamily="50" charset="-52"/>
              </a:rPr>
              <a:t> Заяви за формою № 5 ДР:</a:t>
            </a:r>
          </a:p>
          <a:p>
            <a:pPr algn="just" fontAlgn="base"/>
            <a:r>
              <a:rPr lang="uk-UA" sz="1200" dirty="0" smtClean="0">
                <a:latin typeface="e-Ukraine Light" pitchFamily="50" charset="-52"/>
              </a:rPr>
              <a:t>	</a:t>
            </a:r>
            <a:endParaRPr lang="ru-RU" sz="1200" dirty="0">
              <a:latin typeface="e-Ukraine Light" pitchFamily="50" charset="-52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 flipH="1">
            <a:off x="5086350" y="-181839"/>
            <a:ext cx="4591050" cy="62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/>
            <a:r>
              <a:rPr lang="ru-RU" sz="1400" dirty="0" smtClean="0">
                <a:latin typeface="e-Ukraine Head Light" pitchFamily="50" charset="-52"/>
              </a:rPr>
              <a:t>	</a:t>
            </a:r>
            <a:endParaRPr lang="ru-RU" sz="1200" dirty="0" smtClean="0">
              <a:latin typeface="e-Ukraine Light" pitchFamily="50" charset="-52"/>
            </a:endParaRPr>
          </a:p>
          <a:p>
            <a:pPr algn="just" fontAlgn="base"/>
            <a:r>
              <a:rPr lang="ru-RU" sz="1200" dirty="0" smtClean="0">
                <a:latin typeface="e-Ukraine Light" pitchFamily="50" charset="-52"/>
              </a:rPr>
              <a:t>- </a:t>
            </a:r>
            <a:r>
              <a:rPr lang="ru-RU" sz="1200" dirty="0" err="1" smtClean="0">
                <a:latin typeface="e-Ukraine Light" pitchFamily="50" charset="-52"/>
              </a:rPr>
              <a:t>особисто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або</a:t>
            </a:r>
            <a:r>
              <a:rPr lang="ru-RU" sz="1200" dirty="0" smtClean="0">
                <a:latin typeface="e-Ukraine Light" pitchFamily="50" charset="-52"/>
              </a:rPr>
              <a:t> через законного </a:t>
            </a:r>
            <a:r>
              <a:rPr lang="ru-RU" sz="1200" dirty="0" err="1" smtClean="0">
                <a:latin typeface="e-Ukraine Light" pitchFamily="50" charset="-52"/>
              </a:rPr>
              <a:t>представника</a:t>
            </a:r>
            <a:r>
              <a:rPr lang="ru-RU" sz="1200" dirty="0" smtClean="0">
                <a:latin typeface="e-Ukraine Light" pitchFamily="50" charset="-52"/>
              </a:rPr>
              <a:t> до </a:t>
            </a:r>
            <a:r>
              <a:rPr lang="ru-RU" sz="1200" dirty="0" err="1" smtClean="0">
                <a:latin typeface="e-Ukraine Light" pitchFamily="50" charset="-52"/>
              </a:rPr>
              <a:t>контролюючого</a:t>
            </a:r>
            <a:r>
              <a:rPr lang="ru-RU" sz="1200" dirty="0" smtClean="0">
                <a:latin typeface="e-Ukraine Light" pitchFamily="50" charset="-52"/>
              </a:rPr>
              <a:t> органу за </a:t>
            </a:r>
            <a:r>
              <a:rPr lang="ru-RU" sz="1200" dirty="0" err="1" smtClean="0">
                <a:latin typeface="e-Ukraine Light" pitchFamily="50" charset="-52"/>
              </a:rPr>
              <a:t>своєю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податковою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адресою</a:t>
            </a:r>
            <a:r>
              <a:rPr lang="ru-RU" sz="1200" dirty="0" smtClean="0">
                <a:latin typeface="e-Ukraine Light" pitchFamily="50" charset="-52"/>
              </a:rPr>
              <a:t> (</a:t>
            </a:r>
            <a:r>
              <a:rPr lang="ru-RU" sz="1200" dirty="0" err="1" smtClean="0">
                <a:latin typeface="e-Ukraine Light" pitchFamily="50" charset="-52"/>
              </a:rPr>
              <a:t>місцем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проживання</a:t>
            </a:r>
            <a:r>
              <a:rPr lang="ru-RU" sz="1200" dirty="0" smtClean="0">
                <a:latin typeface="e-Ukraine Light" pitchFamily="50" charset="-52"/>
              </a:rPr>
              <a:t>), а у </a:t>
            </a:r>
            <a:r>
              <a:rPr lang="ru-RU" sz="1200" dirty="0" err="1" smtClean="0">
                <a:latin typeface="e-Ukraine Light" pitchFamily="50" charset="-52"/>
              </a:rPr>
              <a:t>разі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зміни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місця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проживання</a:t>
            </a:r>
            <a:r>
              <a:rPr lang="ru-RU" sz="1200" dirty="0" smtClean="0">
                <a:latin typeface="e-Ukraine Light" pitchFamily="50" charset="-52"/>
              </a:rPr>
              <a:t> – до </a:t>
            </a:r>
            <a:r>
              <a:rPr lang="ru-RU" sz="1200" dirty="0" err="1" smtClean="0">
                <a:latin typeface="e-Ukraine Light" pitchFamily="50" charset="-52"/>
              </a:rPr>
              <a:t>контролюючого</a:t>
            </a:r>
            <a:r>
              <a:rPr lang="ru-RU" sz="1200" dirty="0" smtClean="0">
                <a:latin typeface="e-Ukraine Light" pitchFamily="50" charset="-52"/>
              </a:rPr>
              <a:t> органу за </a:t>
            </a:r>
            <a:r>
              <a:rPr lang="ru-RU" sz="1200" dirty="0" err="1" smtClean="0">
                <a:latin typeface="e-Ukraine Light" pitchFamily="50" charset="-52"/>
              </a:rPr>
              <a:t>новим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місцем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проживання</a:t>
            </a:r>
            <a:r>
              <a:rPr lang="ru-RU" sz="1200" dirty="0" smtClean="0">
                <a:latin typeface="e-Ukraine Light" pitchFamily="50" charset="-52"/>
              </a:rPr>
              <a:t>. </a:t>
            </a:r>
            <a:r>
              <a:rPr lang="ru-RU" sz="1200" dirty="0" err="1" smtClean="0">
                <a:latin typeface="e-Ukraine Light" pitchFamily="50" charset="-52"/>
              </a:rPr>
              <a:t>Фізичні</a:t>
            </a:r>
            <a:r>
              <a:rPr lang="ru-RU" sz="1200" dirty="0" smtClean="0">
                <a:latin typeface="e-Ukraine Light" pitchFamily="50" charset="-52"/>
              </a:rPr>
              <a:t> особи, </a:t>
            </a:r>
            <a:r>
              <a:rPr lang="ru-RU" sz="1200" dirty="0" err="1" smtClean="0">
                <a:latin typeface="e-Ukraine Light" pitchFamily="50" charset="-52"/>
              </a:rPr>
              <a:t>які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тимчасово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перебувають</a:t>
            </a:r>
            <a:r>
              <a:rPr lang="ru-RU" sz="1200" dirty="0" smtClean="0">
                <a:latin typeface="e-Ukraine Light" pitchFamily="50" charset="-52"/>
              </a:rPr>
              <a:t> за межами </a:t>
            </a:r>
            <a:r>
              <a:rPr lang="ru-RU" sz="1200" dirty="0" err="1" smtClean="0">
                <a:latin typeface="e-Ukraine Light" pitchFamily="50" charset="-52"/>
              </a:rPr>
              <a:t>населеного</a:t>
            </a:r>
            <a:r>
              <a:rPr lang="ru-RU" sz="1200" dirty="0" smtClean="0">
                <a:latin typeface="e-Ukraine Light" pitchFamily="50" charset="-52"/>
              </a:rPr>
              <a:t> пункту </a:t>
            </a:r>
            <a:r>
              <a:rPr lang="ru-RU" sz="1200" dirty="0" err="1" smtClean="0">
                <a:latin typeface="e-Ukraine Light" pitchFamily="50" charset="-52"/>
              </a:rPr>
              <a:t>проживання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подають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зазначені</a:t>
            </a:r>
            <a:r>
              <a:rPr lang="ru-RU" sz="1200" dirty="0" smtClean="0">
                <a:latin typeface="e-Ukraine Light" pitchFamily="50" charset="-52"/>
              </a:rPr>
              <a:t> заяви </a:t>
            </a:r>
            <a:r>
              <a:rPr lang="ru-RU" sz="1200" dirty="0" err="1" smtClean="0">
                <a:latin typeface="e-Ukraine Light" pitchFamily="50" charset="-52"/>
              </a:rPr>
              <a:t>особисто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або</a:t>
            </a:r>
            <a:r>
              <a:rPr lang="ru-RU" sz="1200" dirty="0" smtClean="0">
                <a:latin typeface="e-Ukraine Light" pitchFamily="50" charset="-52"/>
              </a:rPr>
              <a:t> через </a:t>
            </a:r>
            <a:r>
              <a:rPr lang="ru-RU" sz="1200" dirty="0" err="1" smtClean="0">
                <a:latin typeface="e-Ukraine Light" pitchFamily="50" charset="-52"/>
              </a:rPr>
              <a:t>представника</a:t>
            </a:r>
            <a:r>
              <a:rPr lang="ru-RU" sz="1200" dirty="0" smtClean="0">
                <a:latin typeface="e-Ukraine Light" pitchFamily="50" charset="-52"/>
              </a:rPr>
              <a:t> до </a:t>
            </a:r>
            <a:r>
              <a:rPr lang="ru-RU" sz="1200" dirty="0" err="1" smtClean="0">
                <a:latin typeface="e-Ukraine Light" pitchFamily="50" charset="-52"/>
              </a:rPr>
              <a:t>будь-якого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контролюючого</a:t>
            </a:r>
            <a:r>
              <a:rPr lang="ru-RU" sz="1200" dirty="0" smtClean="0">
                <a:latin typeface="e-Ukraine Light" pitchFamily="50" charset="-52"/>
              </a:rPr>
              <a:t> органу;  </a:t>
            </a:r>
          </a:p>
          <a:p>
            <a:pPr algn="just" fontAlgn="base"/>
            <a:r>
              <a:rPr lang="ru-RU" sz="1200" dirty="0" smtClean="0">
                <a:latin typeface="e-Ukraine Light" pitchFamily="50" charset="-52"/>
              </a:rPr>
              <a:t>- </a:t>
            </a:r>
            <a:r>
              <a:rPr lang="ru-RU" sz="1200" dirty="0" err="1" smtClean="0">
                <a:latin typeface="e-Ukraine Light" pitchFamily="50" charset="-52"/>
              </a:rPr>
              <a:t>засобами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електронного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сервісу</a:t>
            </a:r>
            <a:r>
              <a:rPr lang="ru-RU" sz="1200" dirty="0" smtClean="0">
                <a:latin typeface="e-Ukraine Light" pitchFamily="50" charset="-52"/>
              </a:rPr>
              <a:t> «</a:t>
            </a:r>
            <a:r>
              <a:rPr lang="ru-RU" sz="1200" dirty="0" err="1" smtClean="0">
                <a:latin typeface="e-Ukraine Light" pitchFamily="50" charset="-52"/>
              </a:rPr>
              <a:t>Електронний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кабінет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платника</a:t>
            </a:r>
            <a:r>
              <a:rPr lang="ru-RU" sz="1200" dirty="0" smtClean="0">
                <a:latin typeface="e-Ukraine Light" pitchFamily="50" charset="-52"/>
              </a:rPr>
              <a:t>» на </a:t>
            </a:r>
            <a:r>
              <a:rPr lang="ru-RU" sz="1200" dirty="0" err="1" smtClean="0">
                <a:latin typeface="e-Ukraine Light" pitchFamily="50" charset="-52"/>
              </a:rPr>
              <a:t>офіційному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веб-порталі</a:t>
            </a:r>
            <a:r>
              <a:rPr lang="ru-RU" sz="1200" dirty="0" smtClean="0">
                <a:latin typeface="e-Ukraine Light" pitchFamily="50" charset="-52"/>
              </a:rPr>
              <a:t> ДПС </a:t>
            </a:r>
            <a:r>
              <a:rPr lang="ru-RU" sz="1200" dirty="0" err="1" smtClean="0">
                <a:latin typeface="e-Ukraine Light" pitchFamily="50" charset="-52"/>
              </a:rPr>
              <a:t>України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з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використанням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кваліфікованого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електронного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підпису</a:t>
            </a:r>
            <a:r>
              <a:rPr lang="ru-RU" sz="1200" dirty="0" smtClean="0">
                <a:latin typeface="e-Ukraine Light" pitchFamily="50" charset="-52"/>
              </a:rPr>
              <a:t> (адреса: </a:t>
            </a:r>
            <a:r>
              <a:rPr lang="ru-RU" sz="1200" u="sng" dirty="0" smtClean="0">
                <a:latin typeface="e-Ukraine Light" pitchFamily="50" charset="-52"/>
                <a:hlinkClick r:id="rId2"/>
              </a:rPr>
              <a:t>https://cabinet.tax.gov.ua</a:t>
            </a:r>
            <a:r>
              <a:rPr lang="ru-RU" sz="1200" dirty="0" smtClean="0">
                <a:latin typeface="e-Ukraine Light" pitchFamily="50" charset="-52"/>
              </a:rPr>
              <a:t>)</a:t>
            </a:r>
          </a:p>
          <a:p>
            <a:pPr algn="just" fontAlgn="base"/>
            <a:r>
              <a:rPr lang="ru-RU" sz="1200" dirty="0" smtClean="0">
                <a:latin typeface="e-Ukraine Light" pitchFamily="50" charset="-52"/>
              </a:rPr>
              <a:t>	</a:t>
            </a:r>
            <a:r>
              <a:rPr lang="ru-RU" sz="1200" dirty="0" err="1" smtClean="0">
                <a:latin typeface="e-Ukraine Light" pitchFamily="50" charset="-52"/>
              </a:rPr>
              <a:t>Заява</a:t>
            </a:r>
            <a:r>
              <a:rPr lang="ru-RU" sz="1200" dirty="0" smtClean="0">
                <a:latin typeface="e-Ukraine Light" pitchFamily="50" charset="-52"/>
              </a:rPr>
              <a:t> за  формою № 5 ДРП </a:t>
            </a:r>
            <a:r>
              <a:rPr lang="ru-RU" sz="1200" dirty="0" err="1" smtClean="0">
                <a:latin typeface="e-Ukraine Light" pitchFamily="50" charset="-52"/>
              </a:rPr>
              <a:t>подається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особисто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або</a:t>
            </a:r>
            <a:r>
              <a:rPr lang="ru-RU" sz="1200" dirty="0" smtClean="0">
                <a:latin typeface="e-Ukraine Light" pitchFamily="50" charset="-52"/>
              </a:rPr>
              <a:t> через законного </a:t>
            </a:r>
            <a:r>
              <a:rPr lang="ru-RU" sz="1200" dirty="0" err="1" smtClean="0">
                <a:latin typeface="e-Ukraine Light" pitchFamily="50" charset="-52"/>
              </a:rPr>
              <a:t>представника</a:t>
            </a:r>
            <a:r>
              <a:rPr lang="ru-RU" sz="1200" dirty="0" smtClean="0">
                <a:latin typeface="e-Ukraine Light" pitchFamily="50" charset="-52"/>
              </a:rPr>
              <a:t> до </a:t>
            </a:r>
            <a:r>
              <a:rPr lang="ru-RU" sz="1200" dirty="0" err="1" smtClean="0">
                <a:latin typeface="e-Ukraine Light" pitchFamily="50" charset="-52"/>
              </a:rPr>
              <a:t>контролюючого</a:t>
            </a:r>
            <a:r>
              <a:rPr lang="ru-RU" sz="1200" dirty="0" smtClean="0">
                <a:latin typeface="e-Ukraine Light" pitchFamily="50" charset="-52"/>
              </a:rPr>
              <a:t> органу за </a:t>
            </a:r>
            <a:r>
              <a:rPr lang="ru-RU" sz="1200" dirty="0" err="1" smtClean="0">
                <a:latin typeface="e-Ukraine Light" pitchFamily="50" charset="-52"/>
              </a:rPr>
              <a:t>своєю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податковою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адресою</a:t>
            </a:r>
            <a:r>
              <a:rPr lang="ru-RU" sz="1200" dirty="0" smtClean="0">
                <a:latin typeface="e-Ukraine Light" pitchFamily="50" charset="-52"/>
              </a:rPr>
              <a:t> (</a:t>
            </a:r>
            <a:r>
              <a:rPr lang="ru-RU" sz="1200" dirty="0" err="1" smtClean="0">
                <a:latin typeface="e-Ukraine Light" pitchFamily="50" charset="-52"/>
              </a:rPr>
              <a:t>місцем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проживання</a:t>
            </a:r>
            <a:r>
              <a:rPr lang="ru-RU" sz="1200" dirty="0" smtClean="0">
                <a:latin typeface="e-Ukraine Light" pitchFamily="50" charset="-52"/>
              </a:rPr>
              <a:t>), а у </a:t>
            </a:r>
            <a:r>
              <a:rPr lang="ru-RU" sz="1200" dirty="0" err="1" smtClean="0">
                <a:latin typeface="e-Ukraine Light" pitchFamily="50" charset="-52"/>
              </a:rPr>
              <a:t>разі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зміни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місця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проживання</a:t>
            </a:r>
            <a:r>
              <a:rPr lang="ru-RU" sz="1200" dirty="0" smtClean="0">
                <a:latin typeface="e-Ukraine Light" pitchFamily="50" charset="-52"/>
              </a:rPr>
              <a:t> – до </a:t>
            </a:r>
            <a:r>
              <a:rPr lang="ru-RU" sz="1200" dirty="0" err="1" smtClean="0">
                <a:latin typeface="e-Ukraine Light" pitchFamily="50" charset="-52"/>
              </a:rPr>
              <a:t>контролюючого</a:t>
            </a:r>
            <a:r>
              <a:rPr lang="ru-RU" sz="1200" dirty="0" smtClean="0">
                <a:latin typeface="e-Ukraine Light" pitchFamily="50" charset="-52"/>
              </a:rPr>
              <a:t> органу за </a:t>
            </a:r>
            <a:r>
              <a:rPr lang="ru-RU" sz="1200" dirty="0" err="1" smtClean="0">
                <a:latin typeface="e-Ukraine Light" pitchFamily="50" charset="-52"/>
              </a:rPr>
              <a:t>новим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місцем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проживання</a:t>
            </a:r>
            <a:r>
              <a:rPr lang="ru-RU" sz="1200" dirty="0" smtClean="0">
                <a:latin typeface="e-Ukraine Light" pitchFamily="50" charset="-52"/>
              </a:rPr>
              <a:t>.</a:t>
            </a:r>
          </a:p>
          <a:p>
            <a:pPr algn="just" fontAlgn="base"/>
            <a:r>
              <a:rPr lang="ru-RU" sz="1200" dirty="0" smtClean="0">
                <a:latin typeface="e-Ukraine Light" pitchFamily="50" charset="-52"/>
              </a:rPr>
              <a:t>	</a:t>
            </a:r>
            <a:r>
              <a:rPr lang="ru-RU" sz="1200" dirty="0" err="1" smtClean="0">
                <a:latin typeface="e-Ukraine Light" pitchFamily="50" charset="-52"/>
              </a:rPr>
              <a:t>Зауважимо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що</a:t>
            </a:r>
            <a:r>
              <a:rPr lang="ru-RU" sz="1200" dirty="0" smtClean="0">
                <a:latin typeface="e-Ukraine Light" pitchFamily="50" charset="-52"/>
              </a:rPr>
              <a:t> не </a:t>
            </a:r>
            <a:r>
              <a:rPr lang="ru-RU" sz="1200" dirty="0" err="1" smtClean="0">
                <a:latin typeface="e-Ukraine Light" pitchFamily="50" charset="-52"/>
              </a:rPr>
              <a:t>оновлюючи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свої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особисті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дані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фізична</a:t>
            </a:r>
            <a:r>
              <a:rPr lang="ru-RU" sz="1200" dirty="0" smtClean="0">
                <a:latin typeface="e-Ukraine Light" pitchFamily="50" charset="-52"/>
              </a:rPr>
              <a:t> особа – </a:t>
            </a:r>
            <a:r>
              <a:rPr lang="ru-RU" sz="1200" dirty="0" err="1" smtClean="0">
                <a:latin typeface="e-Ukraine Light" pitchFamily="50" charset="-52"/>
              </a:rPr>
              <a:t>платник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податків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надалі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може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зіштовхнутися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неузгодженістю</a:t>
            </a:r>
            <a:r>
              <a:rPr lang="ru-RU" sz="1200" dirty="0" smtClean="0">
                <a:latin typeface="e-Ukraine Light" pitchFamily="50" charset="-52"/>
              </a:rPr>
              <a:t> при </a:t>
            </a:r>
            <a:r>
              <a:rPr lang="ru-RU" sz="1200" dirty="0" err="1" smtClean="0">
                <a:latin typeface="e-Ukraine Light" pitchFamily="50" charset="-52"/>
              </a:rPr>
              <a:t>поданні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звітності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позбавляє</a:t>
            </a:r>
            <a:r>
              <a:rPr lang="ru-RU" sz="1200" dirty="0" smtClean="0">
                <a:latin typeface="e-Ukraine Light" pitchFamily="50" charset="-52"/>
              </a:rPr>
              <a:t> себе </a:t>
            </a:r>
            <a:r>
              <a:rPr lang="ru-RU" sz="1200" dirty="0" err="1" smtClean="0">
                <a:latin typeface="e-Ukraine Light" pitchFamily="50" charset="-52"/>
              </a:rPr>
              <a:t>можливості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вчасно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отримувати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нагадування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від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податкових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органів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щодо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обов’язкових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податків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зборів</a:t>
            </a:r>
            <a:r>
              <a:rPr lang="ru-RU" sz="1200" dirty="0" smtClean="0">
                <a:latin typeface="e-Ukraine Light" pitchFamily="50" charset="-52"/>
              </a:rPr>
              <a:t> (</a:t>
            </a:r>
            <a:r>
              <a:rPr lang="ru-RU" sz="1200" dirty="0" err="1" smtClean="0">
                <a:latin typeface="e-Ukraine Light" pitchFamily="50" charset="-52"/>
              </a:rPr>
              <a:t>інших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платежів</a:t>
            </a:r>
            <a:r>
              <a:rPr lang="ru-RU" sz="1200" dirty="0" smtClean="0">
                <a:latin typeface="e-Ukraine Light" pitchFamily="50" charset="-52"/>
              </a:rPr>
              <a:t>) </a:t>
            </a:r>
            <a:r>
              <a:rPr lang="ru-RU" sz="1200" dirty="0" err="1" smtClean="0">
                <a:latin typeface="e-Ukraine Light" pitchFamily="50" charset="-52"/>
              </a:rPr>
              <a:t>або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наявності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податкового</a:t>
            </a:r>
            <a:r>
              <a:rPr lang="ru-RU" sz="1200" dirty="0" smtClean="0">
                <a:latin typeface="e-Ukraine Light" pitchFamily="50" charset="-52"/>
              </a:rPr>
              <a:t> боргу, </a:t>
            </a:r>
            <a:r>
              <a:rPr lang="ru-RU" sz="1200" dirty="0" err="1" smtClean="0">
                <a:latin typeface="e-Ukraine Light" pitchFamily="50" charset="-52"/>
              </a:rPr>
              <a:t>що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призведе</a:t>
            </a:r>
            <a:r>
              <a:rPr lang="ru-RU" sz="1200" dirty="0" smtClean="0">
                <a:latin typeface="e-Ukraine Light" pitchFamily="50" charset="-52"/>
              </a:rPr>
              <a:t> до </a:t>
            </a:r>
            <a:r>
              <a:rPr lang="ru-RU" sz="1200" dirty="0" err="1" smtClean="0">
                <a:latin typeface="e-Ukraine Light" pitchFamily="50" charset="-52"/>
              </a:rPr>
              <a:t>подальшого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нарахування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штрафних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санкцій</a:t>
            </a:r>
            <a:r>
              <a:rPr lang="ru-RU" sz="1200" dirty="0" smtClean="0">
                <a:latin typeface="e-Ukraine Light" pitchFamily="50" charset="-52"/>
              </a:rPr>
              <a:t>.</a:t>
            </a:r>
          </a:p>
          <a:p>
            <a:pPr algn="just"/>
            <a:endParaRPr lang="ru-RU" sz="1400" dirty="0" smtClean="0">
              <a:latin typeface="e-Ukraine Head Light" pitchFamily="50" charset="-52"/>
            </a:endParaRPr>
          </a:p>
          <a:p>
            <a:pPr algn="just"/>
            <a:endParaRPr kumimoji="0" lang="uk-UA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-Ukraine Head Light" pitchFamily="50" charset="-52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422195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295</TotalTime>
  <Words>112</Words>
  <Application>Microsoft Office PowerPoint</Application>
  <PresentationFormat>Лист A4 (210x297 мм)</PresentationFormat>
  <Paragraphs>25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adm</cp:lastModifiedBy>
  <cp:revision>43</cp:revision>
  <dcterms:created xsi:type="dcterms:W3CDTF">2021-05-27T05:23:05Z</dcterms:created>
  <dcterms:modified xsi:type="dcterms:W3CDTF">2021-05-28T08:28:17Z</dcterms:modified>
</cp:coreProperties>
</file>