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binet.tax.gov.u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05425" y="1221872"/>
            <a:ext cx="42672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b="1" dirty="0" smtClean="0">
                <a:latin typeface="e-Ukraine Light" pitchFamily="50" charset="-52"/>
              </a:rPr>
              <a:t>Не </a:t>
            </a:r>
            <a:r>
              <a:rPr lang="ru-RU" b="1" dirty="0" err="1" smtClean="0">
                <a:latin typeface="e-Ukraine Light" pitchFamily="50" charset="-52"/>
              </a:rPr>
              <a:t>накопичуйте</a:t>
            </a:r>
            <a:r>
              <a:rPr lang="ru-RU" b="1" dirty="0" smtClean="0">
                <a:latin typeface="e-Ukraine Light" pitchFamily="50" charset="-52"/>
              </a:rPr>
              <a:t> борги, </a:t>
            </a:r>
            <a:r>
              <a:rPr lang="ru-RU" b="1" dirty="0" err="1" smtClean="0">
                <a:latin typeface="e-Ukraine Light" pitchFamily="50" charset="-52"/>
              </a:rPr>
              <a:t>зробіть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звірку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зі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сплати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податків</a:t>
            </a:r>
            <a:r>
              <a:rPr lang="ru-RU" b="1" dirty="0" smtClean="0">
                <a:latin typeface="e-Ukraine Light" pitchFamily="50" charset="-52"/>
              </a:rPr>
              <a:t>!</a:t>
            </a:r>
          </a:p>
          <a:p>
            <a:pPr algn="ctr" fontAlgn="base"/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Травень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57774" y="123824"/>
            <a:ext cx="484822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192162"/>
            <a:ext cx="450532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uk-UA" sz="1200" dirty="0" smtClean="0"/>
              <a:t>	</a:t>
            </a:r>
            <a:r>
              <a:rPr lang="ru-RU" sz="1200" dirty="0" smtClean="0">
                <a:latin typeface="e-Ukraine Light" pitchFamily="50" charset="-52"/>
              </a:rPr>
              <a:t>Головне управління ДПС у м. </a:t>
            </a:r>
            <a:r>
              <a:rPr lang="ru-RU" sz="1200" dirty="0" err="1" smtClean="0">
                <a:latin typeface="e-Ukraine Light" pitchFamily="50" charset="-52"/>
              </a:rPr>
              <a:t>Києві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запрошує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пройти </a:t>
            </a:r>
            <a:r>
              <a:rPr lang="ru-RU" sz="1200" dirty="0" err="1" smtClean="0">
                <a:latin typeface="e-Ukraine Light" pitchFamily="50" charset="-52"/>
              </a:rPr>
              <a:t>звірку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200" dirty="0" err="1" smtClean="0">
                <a:latin typeface="e-Ukraine Light" pitchFamily="50" charset="-52"/>
              </a:rPr>
              <a:t>Така</a:t>
            </a:r>
            <a:r>
              <a:rPr lang="ru-RU" sz="1200" dirty="0" smtClean="0">
                <a:latin typeface="e-Ukraine Light" pitchFamily="50" charset="-52"/>
              </a:rPr>
              <a:t> процедура </a:t>
            </a:r>
            <a:r>
              <a:rPr lang="ru-RU" sz="1200" dirty="0" err="1" smtClean="0">
                <a:latin typeface="e-Ukraine Light" pitchFamily="50" charset="-52"/>
              </a:rPr>
              <a:t>дасть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можливість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переконатися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відсутності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заборгованості</a:t>
            </a:r>
            <a:r>
              <a:rPr lang="ru-RU" sz="1200" dirty="0" smtClean="0">
                <a:latin typeface="e-Ukraine Light" pitchFamily="50" charset="-52"/>
              </a:rPr>
              <a:t> перед бюджетом, а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її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наявності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запобігти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подальшому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накопиченню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вчасно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сплативши</a:t>
            </a:r>
            <a:r>
              <a:rPr lang="ru-RU" sz="1200" dirty="0" smtClean="0">
                <a:latin typeface="e-Ukraine Light" pitchFamily="50" charset="-52"/>
              </a:rPr>
              <a:t> борг.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Перевірити</a:t>
            </a:r>
            <a:r>
              <a:rPr lang="ru-RU" sz="1200" dirty="0" smtClean="0">
                <a:latin typeface="e-Ukraine Light" pitchFamily="50" charset="-52"/>
              </a:rPr>
              <a:t> стан </a:t>
            </a:r>
            <a:r>
              <a:rPr lang="ru-RU" sz="1200" dirty="0" err="1" smtClean="0">
                <a:latin typeface="e-Ukraine Light" pitchFamily="50" charset="-52"/>
              </a:rPr>
              <a:t>розрахунків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бюджетом </a:t>
            </a:r>
            <a:r>
              <a:rPr lang="ru-RU" sz="1200" dirty="0" err="1" smtClean="0">
                <a:latin typeface="e-Ukraine Light" pitchFamily="50" charset="-52"/>
              </a:rPr>
              <a:t>громадяни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можуть</a:t>
            </a:r>
            <a:r>
              <a:rPr lang="ru-RU" sz="1200" dirty="0" smtClean="0">
                <a:latin typeface="e-Ukraine Light" pitchFamily="50" charset="-52"/>
              </a:rPr>
              <a:t> у Центрах </a:t>
            </a:r>
            <a:r>
              <a:rPr lang="ru-RU" sz="1200" dirty="0" err="1" smtClean="0">
                <a:latin typeface="e-Ukraine Light" pitchFamily="50" charset="-52"/>
              </a:rPr>
              <a:t>обслуговування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адреси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скориставшись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сервісами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служби</a:t>
            </a:r>
            <a:r>
              <a:rPr lang="ru-RU" sz="1200" dirty="0" smtClean="0">
                <a:latin typeface="e-Ukraine Light" pitchFamily="50" charset="-52"/>
              </a:rPr>
              <a:t>: у меню «Стан </a:t>
            </a:r>
            <a:r>
              <a:rPr lang="ru-RU" sz="1200" dirty="0" err="1" smtClean="0">
                <a:latin typeface="e-Ukraine Light" pitchFamily="50" charset="-52"/>
              </a:rPr>
              <a:t>розрахунків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бюджетом» </a:t>
            </a:r>
            <a:r>
              <a:rPr lang="ru-RU" sz="1200" dirty="0" err="1" smtClean="0">
                <a:latin typeface="e-Ukraine Light" pitchFamily="50" charset="-52"/>
              </a:rPr>
              <a:t>приватної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частини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кабінету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Також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звертаємо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увагу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фізична</a:t>
            </a:r>
            <a:r>
              <a:rPr lang="ru-RU" sz="1200" dirty="0" smtClean="0">
                <a:latin typeface="e-Ukraine Light" pitchFamily="50" charset="-52"/>
              </a:rPr>
              <a:t> особа –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змінив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особисті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реєстраційні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дані</a:t>
            </a:r>
            <a:r>
              <a:rPr lang="ru-RU" sz="1200" dirty="0" smtClean="0">
                <a:latin typeface="e-Ukraine Light" pitchFamily="50" charset="-52"/>
              </a:rPr>
              <a:t>, а </a:t>
            </a:r>
            <a:r>
              <a:rPr lang="ru-RU" sz="1200" dirty="0" err="1" smtClean="0">
                <a:latin typeface="e-Ukraine Light" pitchFamily="50" charset="-52"/>
              </a:rPr>
              <a:t>саме</a:t>
            </a:r>
            <a:r>
              <a:rPr lang="ru-RU" sz="1200" dirty="0" smtClean="0">
                <a:latin typeface="e-Ukraine Light" pitchFamily="50" charset="-52"/>
              </a:rPr>
              <a:t>: </a:t>
            </a:r>
            <a:r>
              <a:rPr lang="ru-RU" sz="1200" dirty="0" err="1" smtClean="0">
                <a:latin typeface="e-Ukraine Light" pitchFamily="50" charset="-52"/>
              </a:rPr>
              <a:t>прізвище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ім’я</a:t>
            </a:r>
            <a:r>
              <a:rPr lang="ru-RU" sz="1200" dirty="0" smtClean="0">
                <a:latin typeface="e-Ukraine Light" pitchFamily="50" charset="-52"/>
              </a:rPr>
              <a:t>, по </a:t>
            </a:r>
            <a:r>
              <a:rPr lang="ru-RU" sz="1200" dirty="0" err="1" smtClean="0">
                <a:latin typeface="e-Ukraine Light" pitchFamily="50" charset="-52"/>
              </a:rPr>
              <a:t>батькові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податкову</a:t>
            </a:r>
            <a:r>
              <a:rPr lang="ru-RU" sz="1200" dirty="0" smtClean="0">
                <a:latin typeface="e-Ukraine Light" pitchFamily="50" charset="-52"/>
              </a:rPr>
              <a:t> адресу), </a:t>
            </a:r>
            <a:r>
              <a:rPr lang="ru-RU" sz="1200" dirty="0" err="1" smtClean="0">
                <a:latin typeface="e-Ukraine Light" pitchFamily="50" charset="-52"/>
              </a:rPr>
              <a:t>тощо</a:t>
            </a:r>
            <a:r>
              <a:rPr lang="ru-RU" sz="1200" dirty="0" smtClean="0">
                <a:latin typeface="e-Ukraine Light" pitchFamily="50" charset="-52"/>
              </a:rPr>
              <a:t>, то </a:t>
            </a:r>
            <a:r>
              <a:rPr lang="ru-RU" sz="1200" dirty="0" err="1" smtClean="0">
                <a:latin typeface="e-Ukraine Light" pitchFamily="50" charset="-52"/>
              </a:rPr>
              <a:t>такий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повідомити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органи</a:t>
            </a:r>
            <a:r>
              <a:rPr lang="ru-RU" sz="1200" dirty="0" smtClean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зміну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місяця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дня </a:t>
            </a:r>
            <a:r>
              <a:rPr lang="ru-RU" sz="1200" dirty="0" err="1" smtClean="0">
                <a:latin typeface="e-Ukraine Light" pitchFamily="50" charset="-52"/>
              </a:rPr>
              <a:t>виникнення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змін</a:t>
            </a:r>
            <a:r>
              <a:rPr lang="ru-RU" sz="1200" dirty="0" smtClean="0">
                <a:latin typeface="e-Ukraine Light" pitchFamily="50" charset="-52"/>
              </a:rPr>
              <a:t> шляхом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контролюючих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органів</a:t>
            </a:r>
            <a:r>
              <a:rPr lang="ru-RU" sz="1200" dirty="0" smtClean="0">
                <a:latin typeface="e-Ukraine Light" pitchFamily="50" charset="-52"/>
              </a:rPr>
              <a:t> Заяви про </a:t>
            </a:r>
            <a:r>
              <a:rPr lang="ru-RU" sz="1200" dirty="0" err="1" smtClean="0">
                <a:latin typeface="e-Ukraine Light" pitchFamily="50" charset="-52"/>
              </a:rPr>
              <a:t>внесення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</a:t>
            </a:r>
            <a:r>
              <a:rPr lang="ru-RU" sz="1200" dirty="0" smtClean="0">
                <a:latin typeface="e-Ukraine Light" pitchFamily="50" charset="-52"/>
              </a:rPr>
              <a:t> до Державного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(Форма № 5 ДР) 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Заяви про </a:t>
            </a:r>
            <a:r>
              <a:rPr lang="ru-RU" sz="1200" dirty="0" err="1" smtClean="0">
                <a:latin typeface="e-Ukraine Light" pitchFamily="50" charset="-52"/>
              </a:rPr>
              <a:t>внесення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окремого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Державного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обліковуються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серією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номером паспорта (Форма № 5 ДРП).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	 На </a:t>
            </a:r>
            <a:r>
              <a:rPr lang="ru-RU" sz="1200" dirty="0" err="1" smtClean="0">
                <a:latin typeface="e-Ukraine Light" pitchFamily="50" charset="-52"/>
              </a:rPr>
              <a:t>сьогодні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існує</a:t>
            </a:r>
            <a:r>
              <a:rPr lang="ru-RU" sz="1200" dirty="0" smtClean="0">
                <a:latin typeface="e-Ukraine Light" pitchFamily="50" charset="-52"/>
              </a:rPr>
              <a:t> два шляхи </a:t>
            </a:r>
            <a:r>
              <a:rPr lang="ru-RU" sz="1200" dirty="0" err="1" smtClean="0">
                <a:latin typeface="e-Ukraine Light" pitchFamily="50" charset="-52"/>
              </a:rPr>
              <a:t>внесення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</a:t>
            </a:r>
            <a:r>
              <a:rPr lang="ru-RU" sz="1200" dirty="0" smtClean="0">
                <a:latin typeface="e-Ukraine Light" pitchFamily="50" charset="-52"/>
              </a:rPr>
              <a:t> до Державного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шляхом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Заяви за формою № 5 ДР:</a:t>
            </a:r>
          </a:p>
          <a:p>
            <a:pPr algn="just" fontAlgn="base"/>
            <a:r>
              <a:rPr lang="uk-UA" sz="1200" dirty="0" smtClean="0">
                <a:latin typeface="e-Ukraine Light" pitchFamily="50" charset="-52"/>
              </a:rPr>
              <a:t>	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086350" y="-181839"/>
            <a:ext cx="4591050" cy="62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ru-RU" sz="1400" dirty="0" smtClean="0">
                <a:latin typeface="e-Ukraine Head Light" pitchFamily="50" charset="-52"/>
              </a:rPr>
              <a:t>	</a:t>
            </a:r>
            <a:endParaRPr lang="ru-RU" sz="1200" dirty="0" smtClean="0">
              <a:latin typeface="e-Ukraine Light" pitchFamily="50" charset="-52"/>
            </a:endParaRP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- </a:t>
            </a:r>
            <a:r>
              <a:rPr lang="ru-RU" sz="1200" dirty="0" err="1" smtClean="0">
                <a:latin typeface="e-Ukraine Light" pitchFamily="50" charset="-52"/>
              </a:rPr>
              <a:t>особисто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через законного </a:t>
            </a:r>
            <a:r>
              <a:rPr lang="ru-RU" sz="1200" dirty="0" err="1" smtClean="0">
                <a:latin typeface="e-Ukraine Light" pitchFamily="50" charset="-52"/>
              </a:rPr>
              <a:t>представника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контролюючого</a:t>
            </a:r>
            <a:r>
              <a:rPr lang="ru-RU" sz="1200" dirty="0" smtClean="0">
                <a:latin typeface="e-Ukraine Light" pitchFamily="50" charset="-52"/>
              </a:rPr>
              <a:t> органу за </a:t>
            </a:r>
            <a:r>
              <a:rPr lang="ru-RU" sz="1200" dirty="0" err="1" smtClean="0">
                <a:latin typeface="e-Ukraine Light" pitchFamily="50" charset="-52"/>
              </a:rPr>
              <a:t>своєю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адресою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), а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 – до </a:t>
            </a:r>
            <a:r>
              <a:rPr lang="ru-RU" sz="1200" dirty="0" err="1" smtClean="0">
                <a:latin typeface="e-Ukraine Light" pitchFamily="50" charset="-52"/>
              </a:rPr>
              <a:t>контролюючого</a:t>
            </a:r>
            <a:r>
              <a:rPr lang="ru-RU" sz="1200" dirty="0" smtClean="0">
                <a:latin typeface="e-Ukraine Light" pitchFamily="50" charset="-52"/>
              </a:rPr>
              <a:t> органу за </a:t>
            </a:r>
            <a:r>
              <a:rPr lang="ru-RU" sz="1200" dirty="0" err="1" smtClean="0">
                <a:latin typeface="e-Ukraine Light" pitchFamily="50" charset="-52"/>
              </a:rPr>
              <a:t>новим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. </a:t>
            </a:r>
            <a:r>
              <a:rPr lang="ru-RU" sz="1200" dirty="0" err="1" smtClean="0">
                <a:latin typeface="e-Ukraine Light" pitchFamily="50" charset="-52"/>
              </a:rPr>
              <a:t>Фізичні</a:t>
            </a:r>
            <a:r>
              <a:rPr lang="ru-RU" sz="1200" dirty="0" smtClean="0">
                <a:latin typeface="e-Ukraine Light" pitchFamily="50" charset="-52"/>
              </a:rPr>
              <a:t> особи,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тимчасово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перебувають</a:t>
            </a:r>
            <a:r>
              <a:rPr lang="ru-RU" sz="1200" dirty="0" smtClean="0">
                <a:latin typeface="e-Ukraine Light" pitchFamily="50" charset="-52"/>
              </a:rPr>
              <a:t> за межами </a:t>
            </a:r>
            <a:r>
              <a:rPr lang="ru-RU" sz="1200" dirty="0" err="1" smtClean="0">
                <a:latin typeface="e-Ukraine Light" pitchFamily="50" charset="-52"/>
              </a:rPr>
              <a:t>населеного</a:t>
            </a:r>
            <a:r>
              <a:rPr lang="ru-RU" sz="1200" dirty="0" smtClean="0">
                <a:latin typeface="e-Ukraine Light" pitchFamily="50" charset="-52"/>
              </a:rPr>
              <a:t> пункту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подають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зазначені</a:t>
            </a:r>
            <a:r>
              <a:rPr lang="ru-RU" sz="1200" dirty="0" smtClean="0">
                <a:latin typeface="e-Ukraine Light" pitchFamily="50" charset="-52"/>
              </a:rPr>
              <a:t> заяви </a:t>
            </a:r>
            <a:r>
              <a:rPr lang="ru-RU" sz="1200" dirty="0" err="1" smtClean="0">
                <a:latin typeface="e-Ukraine Light" pitchFamily="50" charset="-52"/>
              </a:rPr>
              <a:t>особисто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через </a:t>
            </a:r>
            <a:r>
              <a:rPr lang="ru-RU" sz="1200" dirty="0" err="1" smtClean="0">
                <a:latin typeface="e-Ukraine Light" pitchFamily="50" charset="-52"/>
              </a:rPr>
              <a:t>представника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будь-якого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контролюючого</a:t>
            </a:r>
            <a:r>
              <a:rPr lang="ru-RU" sz="1200" dirty="0" smtClean="0">
                <a:latin typeface="e-Ukraine Light" pitchFamily="50" charset="-52"/>
              </a:rPr>
              <a:t> органу;  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- </a:t>
            </a:r>
            <a:r>
              <a:rPr lang="ru-RU" sz="1200" dirty="0" err="1" smtClean="0">
                <a:latin typeface="e-Ukraine Light" pitchFamily="50" charset="-52"/>
              </a:rPr>
              <a:t>засобами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сервісу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Електронний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кабінет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» на </a:t>
            </a:r>
            <a:r>
              <a:rPr lang="ru-RU" sz="1200" dirty="0" err="1" smtClean="0">
                <a:latin typeface="e-Ukraine Light" pitchFamily="50" charset="-52"/>
              </a:rPr>
              <a:t>офіційному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веб-порталі</a:t>
            </a:r>
            <a:r>
              <a:rPr lang="ru-RU" sz="1200" dirty="0" smtClean="0">
                <a:latin typeface="e-Ukraine Light" pitchFamily="50" charset="-52"/>
              </a:rPr>
              <a:t> ДПС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використанням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кваліфікованого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підпису</a:t>
            </a:r>
            <a:r>
              <a:rPr lang="ru-RU" sz="1200" dirty="0" smtClean="0">
                <a:latin typeface="e-Ukraine Light" pitchFamily="50" charset="-52"/>
              </a:rPr>
              <a:t> (адреса: </a:t>
            </a:r>
            <a:r>
              <a:rPr lang="ru-RU" sz="1200" u="sng" dirty="0" smtClean="0">
                <a:latin typeface="e-Ukraine Light" pitchFamily="50" charset="-52"/>
                <a:hlinkClick r:id="rId2"/>
              </a:rPr>
              <a:t>https://cabinet.tax.gov.ua</a:t>
            </a:r>
            <a:r>
              <a:rPr lang="ru-RU" sz="1200" dirty="0" smtClean="0">
                <a:latin typeface="e-Ukraine Light" pitchFamily="50" charset="-52"/>
              </a:rPr>
              <a:t>)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Заява</a:t>
            </a:r>
            <a:r>
              <a:rPr lang="ru-RU" sz="1200" dirty="0" smtClean="0">
                <a:latin typeface="e-Ukraine Light" pitchFamily="50" charset="-52"/>
              </a:rPr>
              <a:t> за  формою № 5 ДРП </a:t>
            </a:r>
            <a:r>
              <a:rPr lang="ru-RU" sz="1200" dirty="0" err="1" smtClean="0">
                <a:latin typeface="e-Ukraine Light" pitchFamily="50" charset="-52"/>
              </a:rPr>
              <a:t>подається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особисто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через законного </a:t>
            </a:r>
            <a:r>
              <a:rPr lang="ru-RU" sz="1200" dirty="0" err="1" smtClean="0">
                <a:latin typeface="e-Ukraine Light" pitchFamily="50" charset="-52"/>
              </a:rPr>
              <a:t>представника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контролюючого</a:t>
            </a:r>
            <a:r>
              <a:rPr lang="ru-RU" sz="1200" dirty="0" smtClean="0">
                <a:latin typeface="e-Ukraine Light" pitchFamily="50" charset="-52"/>
              </a:rPr>
              <a:t> органу за </a:t>
            </a:r>
            <a:r>
              <a:rPr lang="ru-RU" sz="1200" dirty="0" err="1" smtClean="0">
                <a:latin typeface="e-Ukraine Light" pitchFamily="50" charset="-52"/>
              </a:rPr>
              <a:t>своєю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адресою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), а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 – до </a:t>
            </a:r>
            <a:r>
              <a:rPr lang="ru-RU" sz="1200" dirty="0" err="1" smtClean="0">
                <a:latin typeface="e-Ukraine Light" pitchFamily="50" charset="-52"/>
              </a:rPr>
              <a:t>контролюючого</a:t>
            </a:r>
            <a:r>
              <a:rPr lang="ru-RU" sz="1200" dirty="0" smtClean="0">
                <a:latin typeface="e-Ukraine Light" pitchFamily="50" charset="-52"/>
              </a:rPr>
              <a:t> органу за </a:t>
            </a:r>
            <a:r>
              <a:rPr lang="ru-RU" sz="1200" dirty="0" err="1" smtClean="0">
                <a:latin typeface="e-Ukraine Light" pitchFamily="50" charset="-52"/>
              </a:rPr>
              <a:t>новим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Зауважимо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оновлюючи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особисті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дані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фізична</a:t>
            </a:r>
            <a:r>
              <a:rPr lang="ru-RU" sz="1200" dirty="0" smtClean="0">
                <a:latin typeface="e-Ukraine Light" pitchFamily="50" charset="-52"/>
              </a:rPr>
              <a:t> особа –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зіштовхнутися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неузгодженістю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поданні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звітності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позбавляє</a:t>
            </a:r>
            <a:r>
              <a:rPr lang="ru-RU" sz="1200" dirty="0" smtClean="0">
                <a:latin typeface="e-Ukraine Light" pitchFamily="50" charset="-52"/>
              </a:rPr>
              <a:t> себе </a:t>
            </a:r>
            <a:r>
              <a:rPr lang="ru-RU" sz="1200" dirty="0" err="1" smtClean="0">
                <a:latin typeface="e-Ukraine Light" pitchFamily="50" charset="-52"/>
              </a:rPr>
              <a:t>можливості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вчасно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отримувати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нагадування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зборів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платежів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наявності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боргу,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призведе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подальшого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штрафних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санкцій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 smtClean="0">
              <a:latin typeface="e-Ukraine Head Light" pitchFamily="50" charset="-52"/>
            </a:endParaRPr>
          </a:p>
          <a:p>
            <a:pPr algn="just"/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112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43</cp:revision>
  <dcterms:created xsi:type="dcterms:W3CDTF">2021-05-27T05:23:05Z</dcterms:created>
  <dcterms:modified xsi:type="dcterms:W3CDTF">2021-05-28T08:28:17Z</dcterms:modified>
</cp:coreProperties>
</file>