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82316" y="68581"/>
            <a:ext cx="4795438" cy="6781800"/>
            <a:chOff x="82316" y="68581"/>
            <a:chExt cx="4795438" cy="67818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83820" y="68581"/>
              <a:ext cx="4793934" cy="6781800"/>
              <a:chOff x="83820" y="68581"/>
              <a:chExt cx="4793934" cy="67818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83820" y="68581"/>
                <a:ext cx="4793934" cy="6629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зможе переглянути новини, актуальні роз'яснення податкових новацій, а також інфографіки та коментарі керівництва та фахівців 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Податковою службою дистанційно за допомогою сервісу  «</a:t>
              </a:r>
              <a:r>
                <a:rPr kumimoji="0" lang="uk-UA" altLang="ru-RU" sz="12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InfoTAX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сторінка на 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05425" y="780010"/>
            <a:ext cx="4105275" cy="9233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/>
            <a:r>
              <a:rPr lang="ru-RU" b="1" dirty="0" err="1" smtClean="0">
                <a:latin typeface="e-Ukraine Light" pitchFamily="50" charset="-52"/>
              </a:rPr>
              <a:t>Первинні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документи</a:t>
            </a:r>
            <a:r>
              <a:rPr lang="ru-RU" b="1" dirty="0" smtClean="0">
                <a:latin typeface="e-Ukraine Light" pitchFamily="50" charset="-52"/>
              </a:rPr>
              <a:t>, </a:t>
            </a:r>
            <a:r>
              <a:rPr lang="ru-RU" b="1" dirty="0" err="1" smtClean="0">
                <a:latin typeface="e-Ukraine Light" pitchFamily="50" charset="-52"/>
              </a:rPr>
              <a:t>які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має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зберігати</a:t>
            </a:r>
            <a:r>
              <a:rPr lang="ru-RU" b="1" dirty="0" smtClean="0">
                <a:latin typeface="e-Ukraine Light" pitchFamily="50" charset="-52"/>
              </a:rPr>
              <a:t> ФОП</a:t>
            </a:r>
          </a:p>
          <a:p>
            <a:pPr algn="ctr" fontAlgn="base"/>
            <a:endParaRPr lang="ru-RU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Травень 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038724" y="161924"/>
            <a:ext cx="486727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Головне управління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83820" y="68581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25570" y="68581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ru-RU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14324" y="280734"/>
            <a:ext cx="4505325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/>
            <a:r>
              <a:rPr lang="uk-UA" sz="1200" dirty="0" smtClean="0"/>
              <a:t>	</a:t>
            </a:r>
            <a:r>
              <a:rPr lang="ru-RU" sz="1200" dirty="0" smtClean="0">
                <a:latin typeface="e-Ukraine Light" pitchFamily="50" charset="-52"/>
              </a:rPr>
              <a:t>Головне управління ДПС у м. </a:t>
            </a:r>
            <a:r>
              <a:rPr lang="ru-RU" sz="1200" dirty="0" err="1" smtClean="0">
                <a:latin typeface="e-Ukraine Light" pitchFamily="50" charset="-52"/>
              </a:rPr>
              <a:t>Києві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звертає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увагу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фізичні</a:t>
            </a:r>
            <a:r>
              <a:rPr lang="ru-RU" sz="1200" dirty="0" smtClean="0">
                <a:latin typeface="e-Ukraine Light" pitchFamily="50" charset="-52"/>
              </a:rPr>
              <a:t> особи – </a:t>
            </a:r>
            <a:r>
              <a:rPr lang="ru-RU" sz="1200" dirty="0" err="1" smtClean="0">
                <a:latin typeface="e-Ukraine Light" pitchFamily="50" charset="-52"/>
              </a:rPr>
              <a:t>підприємці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зобов’язані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забезпечити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зберігання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первинних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документів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які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використовуються</a:t>
            </a:r>
            <a:r>
              <a:rPr lang="ru-RU" sz="1200" dirty="0" smtClean="0">
                <a:latin typeface="e-Ukraine Light" pitchFamily="50" charset="-52"/>
              </a:rPr>
              <a:t> для </a:t>
            </a:r>
            <a:r>
              <a:rPr lang="ru-RU" sz="1200" dirty="0" err="1" smtClean="0">
                <a:latin typeface="e-Ukraine Light" pitchFamily="50" charset="-52"/>
              </a:rPr>
              <a:t>обчислення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сплати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зборів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ведення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яких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передбачено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законодавством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200" dirty="0" err="1" smtClean="0">
                <a:latin typeface="e-Ukraine Light" pitchFamily="50" charset="-52"/>
              </a:rPr>
              <a:t>Вимоги</a:t>
            </a:r>
            <a:r>
              <a:rPr lang="ru-RU" sz="1200" dirty="0" smtClean="0">
                <a:latin typeface="e-Ukraine Light" pitchFamily="50" charset="-52"/>
              </a:rPr>
              <a:t>    </a:t>
            </a:r>
            <a:r>
              <a:rPr lang="ru-RU" sz="1200" dirty="0" err="1" smtClean="0">
                <a:latin typeface="e-Ukraine Light" pitchFamily="50" charset="-52"/>
              </a:rPr>
              <a:t>щодо</a:t>
            </a:r>
            <a:r>
              <a:rPr lang="ru-RU" sz="1200" dirty="0" smtClean="0">
                <a:latin typeface="e-Ukraine Light" pitchFamily="50" charset="-52"/>
              </a:rPr>
              <a:t>    </a:t>
            </a:r>
            <a:r>
              <a:rPr lang="ru-RU" sz="1200" dirty="0" err="1" smtClean="0">
                <a:latin typeface="e-Ukraine Light" pitchFamily="50" charset="-52"/>
              </a:rPr>
              <a:t>зберігання</a:t>
            </a:r>
            <a:r>
              <a:rPr lang="ru-RU" sz="1200" dirty="0" smtClean="0">
                <a:latin typeface="e-Ukraine Light" pitchFamily="50" charset="-52"/>
              </a:rPr>
              <a:t>     </a:t>
            </a:r>
            <a:r>
              <a:rPr lang="ru-RU" sz="1200" dirty="0" err="1" smtClean="0">
                <a:latin typeface="e-Ukraine Light" pitchFamily="50" charset="-52"/>
              </a:rPr>
              <a:t>первинних</a:t>
            </a:r>
            <a:r>
              <a:rPr lang="ru-RU" sz="1200" dirty="0" smtClean="0">
                <a:latin typeface="e-Ukraine Light" pitchFamily="50" charset="-52"/>
              </a:rPr>
              <a:t>    </a:t>
            </a:r>
            <a:r>
              <a:rPr lang="ru-RU" sz="1200" dirty="0" err="1" smtClean="0">
                <a:latin typeface="e-Ukraine Light" pitchFamily="50" charset="-52"/>
              </a:rPr>
              <a:t>документів</a:t>
            </a:r>
            <a:r>
              <a:rPr lang="ru-RU" sz="1200" dirty="0" smtClean="0">
                <a:latin typeface="e-Ukraine Light" pitchFamily="50" charset="-52"/>
              </a:rPr>
              <a:t>     </a:t>
            </a:r>
            <a:r>
              <a:rPr lang="ru-RU" sz="1200" dirty="0" err="1" smtClean="0">
                <a:latin typeface="e-Ukraine Light" pitchFamily="50" charset="-52"/>
              </a:rPr>
              <a:t>встановлені</a:t>
            </a:r>
            <a:r>
              <a:rPr lang="ru-RU" sz="1200" dirty="0" smtClean="0">
                <a:latin typeface="e-Ukraine Light" pitchFamily="50" charset="-52"/>
              </a:rPr>
              <a:t> п. 44.3 ст. 44 </a:t>
            </a:r>
            <a:r>
              <a:rPr lang="ru-RU" sz="1200" dirty="0" err="1" smtClean="0">
                <a:latin typeface="e-Ukraine Light" pitchFamily="50" charset="-52"/>
              </a:rPr>
              <a:t>Податкового</a:t>
            </a:r>
            <a:r>
              <a:rPr lang="ru-RU" sz="1200" dirty="0" smtClean="0">
                <a:latin typeface="e-Ukraine Light" pitchFamily="50" charset="-52"/>
              </a:rPr>
              <a:t> кодексу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далі</a:t>
            </a:r>
            <a:r>
              <a:rPr lang="ru-RU" sz="1200" dirty="0" smtClean="0">
                <a:latin typeface="e-Ukraine Light" pitchFamily="50" charset="-52"/>
              </a:rPr>
              <a:t> – ПКУ).</a:t>
            </a:r>
          </a:p>
          <a:p>
            <a:pPr algn="just" fontAlgn="base"/>
            <a:r>
              <a:rPr lang="ru-RU" sz="1200" dirty="0" err="1" smtClean="0">
                <a:latin typeface="e-Ukraine Light" pitchFamily="50" charset="-52"/>
              </a:rPr>
              <a:t>Такі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первинні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документи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зберігаються</a:t>
            </a:r>
            <a:r>
              <a:rPr lang="ru-RU" sz="1200" dirty="0" smtClean="0">
                <a:latin typeface="e-Ukraine Light" pitchFamily="50" charset="-52"/>
              </a:rPr>
              <a:t> не </a:t>
            </a:r>
            <a:r>
              <a:rPr lang="ru-RU" sz="1200" dirty="0" err="1" smtClean="0">
                <a:latin typeface="e-Ukraine Light" pitchFamily="50" charset="-52"/>
              </a:rPr>
              <a:t>менш</a:t>
            </a:r>
            <a:r>
              <a:rPr lang="ru-RU" sz="1200" dirty="0" smtClean="0">
                <a:latin typeface="e-Ukraine Light" pitchFamily="50" charset="-52"/>
              </a:rPr>
              <a:t> як 1095 </a:t>
            </a:r>
            <a:r>
              <a:rPr lang="ru-RU" sz="1200" dirty="0" err="1" smtClean="0">
                <a:latin typeface="e-Ukraine Light" pitchFamily="50" charset="-52"/>
              </a:rPr>
              <a:t>днів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дня </a:t>
            </a:r>
            <a:r>
              <a:rPr lang="ru-RU" sz="1200" dirty="0" err="1" smtClean="0">
                <a:latin typeface="e-Ukraine Light" pitchFamily="50" charset="-52"/>
              </a:rPr>
              <a:t>подання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звітності</a:t>
            </a:r>
            <a:r>
              <a:rPr lang="ru-RU" sz="1200" dirty="0" smtClean="0">
                <a:latin typeface="e-Ukraine Light" pitchFamily="50" charset="-52"/>
              </a:rPr>
              <a:t>, для </a:t>
            </a:r>
            <a:r>
              <a:rPr lang="ru-RU" sz="1200" dirty="0" err="1" smtClean="0">
                <a:latin typeface="e-Ukraine Light" pitchFamily="50" charset="-52"/>
              </a:rPr>
              <a:t>складення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якої</a:t>
            </a:r>
            <a:r>
              <a:rPr lang="ru-RU" sz="1200" dirty="0" smtClean="0">
                <a:latin typeface="e-Ukraine Light" pitchFamily="50" charset="-52"/>
              </a:rPr>
              <a:t> вони </a:t>
            </a:r>
            <a:r>
              <a:rPr lang="ru-RU" sz="1200" dirty="0" err="1" smtClean="0">
                <a:latin typeface="e-Ukraine Light" pitchFamily="50" charset="-52"/>
              </a:rPr>
              <a:t>використовуються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ліквідації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первинні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документи</a:t>
            </a:r>
            <a:r>
              <a:rPr lang="ru-RU" sz="1200" dirty="0" smtClean="0">
                <a:latin typeface="e-Ukraine Light" pitchFamily="50" charset="-52"/>
              </a:rPr>
              <a:t> за </a:t>
            </a:r>
            <a:r>
              <a:rPr lang="ru-RU" sz="1200" dirty="0" err="1" smtClean="0">
                <a:latin typeface="e-Ukraine Light" pitchFamily="50" charset="-52"/>
              </a:rPr>
              <a:t>період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діяльності</a:t>
            </a:r>
            <a:r>
              <a:rPr lang="ru-RU" sz="1200" dirty="0" smtClean="0">
                <a:latin typeface="e-Ukraine Light" pitchFamily="50" charset="-52"/>
              </a:rPr>
              <a:t> не </a:t>
            </a:r>
            <a:r>
              <a:rPr lang="ru-RU" sz="1200" dirty="0" err="1" smtClean="0">
                <a:latin typeface="e-Ukraine Light" pitchFamily="50" charset="-52"/>
              </a:rPr>
              <a:t>менш</a:t>
            </a:r>
            <a:r>
              <a:rPr lang="ru-RU" sz="1200" dirty="0" smtClean="0">
                <a:latin typeface="e-Ukraine Light" pitchFamily="50" charset="-52"/>
              </a:rPr>
              <a:t> як 1095 </a:t>
            </a:r>
            <a:r>
              <a:rPr lang="ru-RU" sz="1200" dirty="0" err="1" smtClean="0">
                <a:latin typeface="e-Ukraine Light" pitchFamily="50" charset="-52"/>
              </a:rPr>
              <a:t>днів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передували </a:t>
            </a:r>
            <a:r>
              <a:rPr lang="ru-RU" sz="1200" dirty="0" err="1" smtClean="0">
                <a:latin typeface="e-Ukraine Light" pitchFamily="50" charset="-52"/>
              </a:rPr>
              <a:t>даті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його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ліквідації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які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зберігалися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органі</a:t>
            </a:r>
            <a:r>
              <a:rPr lang="ru-RU" sz="1200" dirty="0" smtClean="0">
                <a:latin typeface="e-Ukraine Light" pitchFamily="50" charset="-52"/>
              </a:rPr>
              <a:t> ДПС), в </a:t>
            </a:r>
            <a:r>
              <a:rPr lang="ru-RU" sz="1200" dirty="0" err="1" smtClean="0">
                <a:latin typeface="e-Ukraine Light" pitchFamily="50" charset="-52"/>
              </a:rPr>
              <a:t>установленому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законодавством</a:t>
            </a:r>
            <a:r>
              <a:rPr lang="ru-RU" sz="1200" dirty="0" smtClean="0">
                <a:latin typeface="e-Ukraine Light" pitchFamily="50" charset="-52"/>
              </a:rPr>
              <a:t> порядку </a:t>
            </a:r>
            <a:r>
              <a:rPr lang="ru-RU" sz="1200" dirty="0" err="1" smtClean="0">
                <a:latin typeface="e-Ukraine Light" pitchFamily="50" charset="-52"/>
              </a:rPr>
              <a:t>передаються</a:t>
            </a:r>
            <a:r>
              <a:rPr lang="ru-RU" sz="1200" dirty="0" smtClean="0">
                <a:latin typeface="e-Ukraine Light" pitchFamily="50" charset="-52"/>
              </a:rPr>
              <a:t> органом ДПС до </a:t>
            </a:r>
            <a:r>
              <a:rPr lang="ru-RU" sz="1200" dirty="0" err="1" smtClean="0">
                <a:latin typeface="e-Ukraine Light" pitchFamily="50" charset="-52"/>
              </a:rPr>
              <a:t>архіву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200" dirty="0" err="1" smtClean="0">
                <a:latin typeface="e-Ukraine Light" pitchFamily="50" charset="-52"/>
              </a:rPr>
              <a:t>Зазначені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терміни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зберігання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первинних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документів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продовжуються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період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зупинення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відліку</a:t>
            </a:r>
            <a:r>
              <a:rPr lang="ru-RU" sz="1200" dirty="0" smtClean="0">
                <a:latin typeface="e-Ukraine Light" pitchFamily="50" charset="-52"/>
              </a:rPr>
              <a:t> строку </a:t>
            </a:r>
            <a:r>
              <a:rPr lang="ru-RU" sz="1200" dirty="0" err="1" smtClean="0">
                <a:latin typeface="e-Ukraine Light" pitchFamily="50" charset="-52"/>
              </a:rPr>
              <a:t>давності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випадках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передбачених</a:t>
            </a:r>
            <a:r>
              <a:rPr lang="ru-RU" sz="1200" dirty="0" smtClean="0">
                <a:latin typeface="e-Ukraine Light" pitchFamily="50" charset="-52"/>
              </a:rPr>
              <a:t> п. 102.3 ст. 102 ПКУ. 			</a:t>
            </a:r>
            <a:r>
              <a:rPr lang="ru-RU" sz="1200" dirty="0" err="1" smtClean="0">
                <a:latin typeface="e-Ukraine Light" pitchFamily="50" charset="-52"/>
              </a:rPr>
              <a:t>Звертаємо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увагу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при </a:t>
            </a:r>
            <a:r>
              <a:rPr lang="ru-RU" sz="1200" dirty="0" err="1" smtClean="0">
                <a:latin typeface="e-Ukraine Light" pitchFamily="50" charset="-52"/>
              </a:rPr>
              <a:t>заповненні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декларації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– </a:t>
            </a:r>
            <a:r>
              <a:rPr lang="ru-RU" sz="1200" dirty="0" err="1" smtClean="0">
                <a:latin typeface="e-Ukraine Light" pitchFamily="50" charset="-52"/>
              </a:rPr>
              <a:t>фізичної</a:t>
            </a:r>
            <a:r>
              <a:rPr lang="ru-RU" sz="1200" dirty="0" smtClean="0">
                <a:latin typeface="e-Ukraine Light" pitchFamily="50" charset="-52"/>
              </a:rPr>
              <a:t> особи – </a:t>
            </a:r>
            <a:r>
              <a:rPr lang="ru-RU" sz="1200" dirty="0" err="1" smtClean="0">
                <a:latin typeface="e-Ukraine Light" pitchFamily="50" charset="-52"/>
              </a:rPr>
              <a:t>підприємця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використовуються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дані</a:t>
            </a:r>
            <a:r>
              <a:rPr lang="ru-RU" sz="1200" dirty="0" smtClean="0">
                <a:latin typeface="e-Ukraine Light" pitchFamily="50" charset="-52"/>
              </a:rPr>
              <a:t> Книги </a:t>
            </a:r>
            <a:r>
              <a:rPr lang="ru-RU" sz="1200" dirty="0" err="1" smtClean="0">
                <a:latin typeface="e-Ukraine Light" pitchFamily="50" charset="-52"/>
              </a:rPr>
              <a:t>обліку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доходів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Книги </a:t>
            </a:r>
            <a:r>
              <a:rPr lang="ru-RU" sz="1200" dirty="0" err="1" smtClean="0">
                <a:latin typeface="e-Ukraine Light" pitchFamily="50" charset="-52"/>
              </a:rPr>
              <a:t>обліку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доходів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витрат</a:t>
            </a:r>
            <a:r>
              <a:rPr lang="ru-RU" sz="1200" dirty="0" smtClean="0">
                <a:latin typeface="e-Ukraine Light" pitchFamily="50" charset="-52"/>
              </a:rPr>
              <a:t>, тому </a:t>
            </a:r>
            <a:r>
              <a:rPr lang="ru-RU" sz="1200" dirty="0" err="1" smtClean="0">
                <a:latin typeface="e-Ukraine Light" pitchFamily="50" charset="-52"/>
              </a:rPr>
              <a:t>їх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показники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повинні</a:t>
            </a:r>
            <a:r>
              <a:rPr lang="ru-RU" sz="1200" dirty="0" smtClean="0">
                <a:latin typeface="e-Ukraine Light" pitchFamily="50" charset="-52"/>
              </a:rPr>
              <a:t> бути </a:t>
            </a:r>
            <a:r>
              <a:rPr lang="ru-RU" sz="1200" dirty="0" err="1" smtClean="0">
                <a:latin typeface="e-Ukraine Light" pitchFamily="50" charset="-52"/>
              </a:rPr>
              <a:t>підтверджені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первинними</a:t>
            </a:r>
            <a:r>
              <a:rPr lang="ru-RU" sz="1200" dirty="0" smtClean="0">
                <a:latin typeface="e-Ukraine Light" pitchFamily="50" charset="-52"/>
              </a:rPr>
              <a:t> документами, </a:t>
            </a:r>
            <a:r>
              <a:rPr lang="ru-RU" sz="1200" dirty="0" err="1" smtClean="0">
                <a:latin typeface="e-Ukraine Light" pitchFamily="50" charset="-52"/>
              </a:rPr>
              <a:t>які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мають</a:t>
            </a:r>
            <a:r>
              <a:rPr lang="ru-RU" sz="1200" dirty="0" smtClean="0">
                <a:latin typeface="e-Ukraine Light" pitchFamily="50" charset="-52"/>
              </a:rPr>
              <a:t> право </a:t>
            </a:r>
            <a:r>
              <a:rPr lang="ru-RU" sz="1200" dirty="0" err="1" smtClean="0">
                <a:latin typeface="e-Ukraine Light" pitchFamily="50" charset="-52"/>
              </a:rPr>
              <a:t>вивчати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перевіряти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органи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під</a:t>
            </a:r>
            <a:r>
              <a:rPr lang="ru-RU" sz="1200" dirty="0" smtClean="0">
                <a:latin typeface="e-Ukraine Light" pitchFamily="50" charset="-52"/>
              </a:rPr>
              <a:t> час </a:t>
            </a:r>
            <a:r>
              <a:rPr lang="ru-RU" sz="1200" dirty="0" err="1" smtClean="0">
                <a:latin typeface="e-Ukraine Light" pitchFamily="50" charset="-52"/>
              </a:rPr>
              <a:t>проведення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перевірок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пп</a:t>
            </a:r>
            <a:r>
              <a:rPr lang="ru-RU" sz="1200" dirty="0" smtClean="0">
                <a:latin typeface="e-Ukraine Light" pitchFamily="50" charset="-52"/>
              </a:rPr>
              <a:t>. 20.1.6 п. 20.1 ст. 20 ПКУ.</a:t>
            </a:r>
          </a:p>
          <a:p>
            <a:pPr algn="just" fontAlgn="base"/>
            <a:endParaRPr lang="ru-RU" sz="1200" dirty="0">
              <a:latin typeface="e-Ukraine Light" pitchFamily="50" charset="-52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 flipH="1">
            <a:off x="5086350" y="11350"/>
            <a:ext cx="4591050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/>
            <a:r>
              <a:rPr lang="ru-RU" sz="1400" dirty="0" smtClean="0">
                <a:latin typeface="e-Ukraine Head Light" pitchFamily="50" charset="-52"/>
              </a:rPr>
              <a:t>	</a:t>
            </a:r>
            <a:endParaRPr lang="ru-RU" sz="1200" dirty="0" smtClean="0">
              <a:latin typeface="e-Ukraine Light" pitchFamily="50" charset="-52"/>
            </a:endParaRPr>
          </a:p>
          <a:p>
            <a:pPr algn="just" fontAlgn="base"/>
            <a:r>
              <a:rPr lang="ru-RU" sz="1200" dirty="0" err="1" smtClean="0">
                <a:latin typeface="e-Ukraine Light" pitchFamily="50" charset="-52"/>
              </a:rPr>
              <a:t>Водночас</a:t>
            </a:r>
            <a:r>
              <a:rPr lang="ru-RU" sz="1200" dirty="0" smtClean="0">
                <a:latin typeface="e-Ukraine Light" pitchFamily="50" charset="-52"/>
              </a:rPr>
              <a:t>, за </a:t>
            </a:r>
            <a:r>
              <a:rPr lang="ru-RU" sz="1200" dirty="0" err="1" smtClean="0">
                <a:latin typeface="e-Ukraine Light" pitchFamily="50" charset="-52"/>
              </a:rPr>
              <a:t>незабезпечення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зберігання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первинних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документів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платників</a:t>
            </a:r>
            <a:r>
              <a:rPr lang="ru-RU" sz="1200" dirty="0" smtClean="0">
                <a:latin typeface="e-Ukraine Light" pitchFamily="50" charset="-52"/>
              </a:rPr>
              <a:t>    </a:t>
            </a:r>
            <a:r>
              <a:rPr lang="ru-RU" sz="1200" dirty="0" err="1" smtClean="0">
                <a:latin typeface="e-Ukraine Light" pitchFamily="50" charset="-52"/>
              </a:rPr>
              <a:t>можуть</a:t>
            </a:r>
            <a:r>
              <a:rPr lang="ru-RU" sz="1200" dirty="0" smtClean="0">
                <a:latin typeface="e-Ukraine Light" pitchFamily="50" charset="-52"/>
              </a:rPr>
              <a:t> бути </a:t>
            </a:r>
            <a:r>
              <a:rPr lang="ru-RU" sz="1200" dirty="0" err="1" smtClean="0">
                <a:latin typeface="e-Ukraine Light" pitchFamily="50" charset="-52"/>
              </a:rPr>
              <a:t>застосовані</a:t>
            </a:r>
            <a:r>
              <a:rPr lang="ru-RU" sz="1200" dirty="0" smtClean="0">
                <a:latin typeface="e-Ukraine Light" pitchFamily="50" charset="-52"/>
              </a:rPr>
              <a:t>  </a:t>
            </a:r>
            <a:r>
              <a:rPr lang="ru-RU" sz="1200" dirty="0" err="1" smtClean="0">
                <a:latin typeface="e-Ukraine Light" pitchFamily="50" charset="-52"/>
              </a:rPr>
              <a:t>штрафи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відповідно</a:t>
            </a:r>
            <a:r>
              <a:rPr lang="ru-RU" sz="1200" dirty="0" smtClean="0">
                <a:latin typeface="e-Ukraine Light" pitchFamily="50" charset="-52"/>
              </a:rPr>
              <a:t> до п. 121.1 ст. 121 ПКУ.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Так, </a:t>
            </a:r>
            <a:r>
              <a:rPr lang="ru-RU" sz="1200" dirty="0" err="1" smtClean="0">
                <a:latin typeface="e-Ukraine Light" pitchFamily="50" charset="-52"/>
              </a:rPr>
              <a:t>незабезпечення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зберігання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первинних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документів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облікових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інших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регістрів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бухгалтерської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статистичної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звітності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інших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документів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питань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обчислення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сплати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зборів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протягом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установлених</a:t>
            </a:r>
            <a:r>
              <a:rPr lang="ru-RU" sz="1200" dirty="0" smtClean="0">
                <a:latin typeface="e-Ukraine Light" pitchFamily="50" charset="-52"/>
              </a:rPr>
              <a:t> ст. 44 ПКУ </a:t>
            </a:r>
            <a:r>
              <a:rPr lang="ru-RU" sz="1200" dirty="0" err="1" smtClean="0">
                <a:latin typeface="e-Ukraine Light" pitchFamily="50" charset="-52"/>
              </a:rPr>
              <a:t>строків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їх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зберігання</a:t>
            </a:r>
            <a:r>
              <a:rPr lang="ru-RU" sz="1200" dirty="0" smtClean="0">
                <a:latin typeface="e-Ukraine Light" pitchFamily="50" charset="-52"/>
              </a:rPr>
              <a:t> та/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ненадання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контролюючим</a:t>
            </a:r>
            <a:r>
              <a:rPr lang="ru-RU" sz="1200" dirty="0" smtClean="0">
                <a:latin typeface="e-Ukraine Light" pitchFamily="50" charset="-52"/>
              </a:rPr>
              <a:t> органам </a:t>
            </a:r>
            <a:r>
              <a:rPr lang="ru-RU" sz="1200" dirty="0" err="1" smtClean="0">
                <a:latin typeface="e-Ukraine Light" pitchFamily="50" charset="-52"/>
              </a:rPr>
              <a:t>оригіналів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документів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крім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документів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отриманих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Єдиного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реєстру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накладних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чи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їх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копій</a:t>
            </a:r>
            <a:r>
              <a:rPr lang="ru-RU" sz="1200" dirty="0" smtClean="0">
                <a:latin typeface="e-Ukraine Light" pitchFamily="50" charset="-52"/>
              </a:rPr>
              <a:t> при </a:t>
            </a:r>
            <a:r>
              <a:rPr lang="ru-RU" sz="1200" dirty="0" err="1" smtClean="0">
                <a:latin typeface="e-Ukraine Light" pitchFamily="50" charset="-52"/>
              </a:rPr>
              <a:t>здійсненні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податкового</a:t>
            </a:r>
            <a:r>
              <a:rPr lang="ru-RU" sz="1200" dirty="0" smtClean="0">
                <a:latin typeface="e-Ukraine Light" pitchFamily="50" charset="-52"/>
              </a:rPr>
              <a:t> контролю, – </a:t>
            </a:r>
            <a:r>
              <a:rPr lang="ru-RU" sz="1200" dirty="0" err="1" smtClean="0">
                <a:latin typeface="e-Ukraine Light" pitchFamily="50" charset="-52"/>
              </a:rPr>
              <a:t>тягнуть</a:t>
            </a:r>
            <a:r>
              <a:rPr lang="ru-RU" sz="1200" dirty="0" smtClean="0">
                <a:latin typeface="e-Ukraine Light" pitchFamily="50" charset="-52"/>
              </a:rPr>
              <a:t> за собою </a:t>
            </a:r>
            <a:r>
              <a:rPr lang="ru-RU" sz="1200" dirty="0" err="1" smtClean="0">
                <a:latin typeface="e-Ukraine Light" pitchFamily="50" charset="-52"/>
              </a:rPr>
              <a:t>накладення</a:t>
            </a:r>
            <a:r>
              <a:rPr lang="ru-RU" sz="1200" dirty="0" smtClean="0">
                <a:latin typeface="e-Ukraine Light" pitchFamily="50" charset="-52"/>
              </a:rPr>
              <a:t> штрафу в </a:t>
            </a:r>
            <a:r>
              <a:rPr lang="ru-RU" sz="1200" dirty="0" err="1" smtClean="0">
                <a:latin typeface="e-Ukraine Light" pitchFamily="50" charset="-52"/>
              </a:rPr>
              <a:t>розмірі</a:t>
            </a:r>
            <a:r>
              <a:rPr lang="ru-RU" sz="1200" dirty="0" smtClean="0">
                <a:latin typeface="e-Ukraine Light" pitchFamily="50" charset="-52"/>
              </a:rPr>
              <a:t> 1020 </a:t>
            </a:r>
            <a:r>
              <a:rPr lang="ru-RU" sz="1200" dirty="0" err="1" smtClean="0">
                <a:latin typeface="e-Ukraine Light" pitchFamily="50" charset="-52"/>
              </a:rPr>
              <a:t>гривень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200" dirty="0" err="1" smtClean="0">
                <a:latin typeface="e-Ukraine Light" pitchFamily="50" charset="-52"/>
              </a:rPr>
              <a:t>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самі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дії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вчинені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податків</a:t>
            </a:r>
            <a:r>
              <a:rPr lang="ru-RU" sz="1200" dirty="0" smtClean="0">
                <a:latin typeface="e-Ukraine Light" pitchFamily="50" charset="-52"/>
              </a:rPr>
              <a:t>, до </a:t>
            </a:r>
            <a:r>
              <a:rPr lang="ru-RU" sz="1200" dirty="0" err="1" smtClean="0">
                <a:latin typeface="e-Ukraine Light" pitchFamily="50" charset="-52"/>
              </a:rPr>
              <a:t>якого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протягом</a:t>
            </a:r>
            <a:r>
              <a:rPr lang="ru-RU" sz="1200" dirty="0" smtClean="0">
                <a:latin typeface="e-Ukraine Light" pitchFamily="50" charset="-52"/>
              </a:rPr>
              <a:t> року </a:t>
            </a:r>
            <a:r>
              <a:rPr lang="ru-RU" sz="1200" dirty="0" err="1" smtClean="0">
                <a:latin typeface="e-Ukraine Light" pitchFamily="50" charset="-52"/>
              </a:rPr>
              <a:t>було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застосовано</a:t>
            </a:r>
            <a:r>
              <a:rPr lang="ru-RU" sz="1200" dirty="0" smtClean="0">
                <a:latin typeface="e-Ukraine Light" pitchFamily="50" charset="-52"/>
              </a:rPr>
              <a:t> штраф за </a:t>
            </a:r>
            <a:r>
              <a:rPr lang="ru-RU" sz="1200" dirty="0" err="1" smtClean="0">
                <a:latin typeface="e-Ukraine Light" pitchFamily="50" charset="-52"/>
              </a:rPr>
              <a:t>таке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саме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порушення</a:t>
            </a:r>
            <a:r>
              <a:rPr lang="ru-RU" sz="1200" dirty="0" smtClean="0">
                <a:latin typeface="e-Ukraine Light" pitchFamily="50" charset="-52"/>
              </a:rPr>
              <a:t>, – </a:t>
            </a:r>
            <a:r>
              <a:rPr lang="ru-RU" sz="1200" dirty="0" err="1" smtClean="0">
                <a:latin typeface="e-Ukraine Light" pitchFamily="50" charset="-52"/>
              </a:rPr>
              <a:t>тягнуть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</a:t>
            </a:r>
            <a:r>
              <a:rPr lang="ru-RU" sz="1200" dirty="0" smtClean="0">
                <a:latin typeface="e-Ukraine Light" pitchFamily="50" charset="-52"/>
              </a:rPr>
              <a:t> собою </a:t>
            </a:r>
            <a:r>
              <a:rPr lang="ru-RU" sz="1200" dirty="0" err="1" smtClean="0">
                <a:latin typeface="e-Ukraine Light" pitchFamily="50" charset="-52"/>
              </a:rPr>
              <a:t>накладення</a:t>
            </a:r>
            <a:r>
              <a:rPr lang="ru-RU" sz="1200" dirty="0" smtClean="0">
                <a:latin typeface="e-Ukraine Light" pitchFamily="50" charset="-52"/>
              </a:rPr>
              <a:t> штрафу в </a:t>
            </a:r>
            <a:r>
              <a:rPr lang="ru-RU" sz="1200" dirty="0" err="1" smtClean="0">
                <a:latin typeface="e-Ukraine Light" pitchFamily="50" charset="-52"/>
              </a:rPr>
              <a:t>розмірі</a:t>
            </a:r>
            <a:r>
              <a:rPr lang="ru-RU" sz="1200" dirty="0" smtClean="0">
                <a:latin typeface="e-Ukraine Light" pitchFamily="50" charset="-52"/>
              </a:rPr>
              <a:t> 2040 </a:t>
            </a:r>
            <a:r>
              <a:rPr lang="ru-RU" sz="1200" dirty="0" err="1" smtClean="0">
                <a:latin typeface="e-Ukraine Light" pitchFamily="50" charset="-52"/>
              </a:rPr>
              <a:t>гривень</a:t>
            </a:r>
            <a:r>
              <a:rPr lang="ru-RU" sz="1200" dirty="0" smtClean="0">
                <a:latin typeface="e-Ukraine Light" pitchFamily="50" charset="-52"/>
              </a:rPr>
              <a:t>.</a:t>
            </a:r>
            <a:endParaRPr lang="ru-RU" sz="1200" dirty="0">
              <a:latin typeface="e-Ukraine Light" pitchFamily="50" charset="-52"/>
            </a:endParaRPr>
          </a:p>
        </p:txBody>
      </p:sp>
      <p:sp>
        <p:nvSpPr>
          <p:cNvPr id="12" name="Блок-схема: узел 11"/>
          <p:cNvSpPr/>
          <p:nvPr/>
        </p:nvSpPr>
        <p:spPr>
          <a:xfrm>
            <a:off x="5029200" y="4924425"/>
            <a:ext cx="1571626" cy="175260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6105524" y="4914900"/>
            <a:ext cx="1724026" cy="1781175"/>
          </a:xfrm>
          <a:prstGeom prst="flowChartConnector">
            <a:avLst/>
          </a:prstGeom>
          <a:solidFill>
            <a:srgbClr val="25A8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109</Words>
  <Application>Microsoft Office PowerPoint</Application>
  <PresentationFormat>Лист A4 (210x297 мм)</PresentationFormat>
  <Paragraphs>23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45</cp:revision>
  <dcterms:created xsi:type="dcterms:W3CDTF">2021-05-27T05:23:05Z</dcterms:created>
  <dcterms:modified xsi:type="dcterms:W3CDTF">2021-05-28T08:29:43Z</dcterms:modified>
</cp:coreProperties>
</file>