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00" d="100"/>
          <a:sy n="100" d="100"/>
        </p:scale>
        <p:origin x="-2088" y="-45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28247" y="0"/>
            <a:ext cx="4877753" cy="68580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xmlns="" id="{5B1F3CBD-8D08-499F-BE54-1DF3C9FE8E21}"/>
              </a:ext>
            </a:extLst>
          </p:cNvPr>
          <p:cNvGrpSpPr/>
          <p:nvPr/>
        </p:nvGrpSpPr>
        <p:grpSpPr>
          <a:xfrm>
            <a:off x="82316" y="68581"/>
            <a:ext cx="4795438" cy="6781800"/>
            <a:chOff x="82316" y="68581"/>
            <a:chExt cx="4795438" cy="6781800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xmlns="" id="{4A6F6DA5-6ACE-429E-B52A-AC44102F0184}"/>
                </a:ext>
              </a:extLst>
            </p:cNvPr>
            <p:cNvGrpSpPr/>
            <p:nvPr/>
          </p:nvGrpSpPr>
          <p:grpSpPr>
            <a:xfrm>
              <a:off x="83820" y="68581"/>
              <a:ext cx="4793934" cy="6781800"/>
              <a:chOff x="83820" y="68581"/>
              <a:chExt cx="4793934" cy="67818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xmlns="" id="{09A0A77F-376C-47B9-BB79-353299E74E74}"/>
                  </a:ext>
                </a:extLst>
              </p:cNvPr>
              <p:cNvSpPr/>
              <p:nvPr/>
            </p:nvSpPr>
            <p:spPr>
              <a:xfrm>
                <a:off x="83820" y="68581"/>
                <a:ext cx="4793934" cy="6629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:a16="http://schemas.microsoft.com/office/drawing/2014/main" xmlns="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:a16="http://schemas.microsoft.com/office/drawing/2014/main" xmlns="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:a16="http://schemas.microsoft.com/office/drawing/2014/main" xmlns="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:a16="http://schemas.microsoft.com/office/drawing/2014/main" xmlns="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:a16="http://schemas.microsoft.com/office/drawing/2014/main" xmlns="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xmlns="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зможе переглянути новини, актуальні роз'яснення податкових новацій, а також інфографіки та коментарі керівництва та фахівців 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Податковою службою дистанційно за допомогою сервісу  «</a:t>
              </a:r>
              <a:r>
                <a:rPr kumimoji="0" lang="uk-UA" altLang="ru-RU" sz="1200" b="0" i="0" u="none" strike="noStrike" cap="none" normalizeH="0" baseline="0" dirty="0" err="1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InfoTAX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xmlns="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xmlns="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 err="1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xmlns="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сторінка на 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xmlns="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305425" y="780010"/>
            <a:ext cx="4105275" cy="92333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/>
            <a:r>
              <a:rPr lang="ru-RU" b="1" dirty="0" err="1" smtClean="0">
                <a:latin typeface="e-Ukraine Light" pitchFamily="50" charset="-52"/>
              </a:rPr>
              <a:t>Первинні</a:t>
            </a:r>
            <a:r>
              <a:rPr lang="ru-RU" b="1" dirty="0" smtClean="0">
                <a:latin typeface="e-Ukraine Light" pitchFamily="50" charset="-52"/>
              </a:rPr>
              <a:t> </a:t>
            </a:r>
            <a:r>
              <a:rPr lang="ru-RU" b="1" dirty="0" err="1" smtClean="0">
                <a:latin typeface="e-Ukraine Light" pitchFamily="50" charset="-52"/>
              </a:rPr>
              <a:t>документи</a:t>
            </a:r>
            <a:r>
              <a:rPr lang="ru-RU" b="1" dirty="0" smtClean="0">
                <a:latin typeface="e-Ukraine Light" pitchFamily="50" charset="-52"/>
              </a:rPr>
              <a:t>, </a:t>
            </a:r>
            <a:r>
              <a:rPr lang="ru-RU" b="1" dirty="0" err="1" smtClean="0">
                <a:latin typeface="e-Ukraine Light" pitchFamily="50" charset="-52"/>
              </a:rPr>
              <a:t>які</a:t>
            </a:r>
            <a:r>
              <a:rPr lang="ru-RU" b="1" dirty="0" smtClean="0">
                <a:latin typeface="e-Ukraine Light" pitchFamily="50" charset="-52"/>
              </a:rPr>
              <a:t> </a:t>
            </a:r>
            <a:r>
              <a:rPr lang="ru-RU" b="1" dirty="0" err="1" smtClean="0">
                <a:latin typeface="e-Ukraine Light" pitchFamily="50" charset="-52"/>
              </a:rPr>
              <a:t>має</a:t>
            </a:r>
            <a:r>
              <a:rPr lang="ru-RU" b="1" dirty="0" smtClean="0">
                <a:latin typeface="e-Ukraine Light" pitchFamily="50" charset="-52"/>
              </a:rPr>
              <a:t> </a:t>
            </a:r>
            <a:r>
              <a:rPr lang="ru-RU" b="1" dirty="0" err="1" smtClean="0">
                <a:latin typeface="e-Ukraine Light" pitchFamily="50" charset="-52"/>
              </a:rPr>
              <a:t>зберігати</a:t>
            </a:r>
            <a:r>
              <a:rPr lang="ru-RU" b="1" dirty="0" smtClean="0">
                <a:latin typeface="e-Ukraine Light" pitchFamily="50" charset="-52"/>
              </a:rPr>
              <a:t> ФОП</a:t>
            </a:r>
          </a:p>
          <a:p>
            <a:pPr algn="ctr" fontAlgn="base"/>
            <a:endParaRPr lang="ru-RU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1" y="6461285"/>
            <a:ext cx="962024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80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e-Ukraine Light" pitchFamily="50" charset="-52"/>
                <a:ea typeface="Times New Roman" pitchFamily="18" charset="0"/>
                <a:cs typeface="Times New Roman" pitchFamily="18" charset="0"/>
              </a:rPr>
              <a:t>Травень 2021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038724" y="161924"/>
            <a:ext cx="4867275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Головне управління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xmlns="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83820" y="68581"/>
            <a:ext cx="4793934" cy="6781800"/>
            <a:chOff x="83820" y="68581"/>
            <a:chExt cx="4793934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5025570" y="68581"/>
            <a:ext cx="4793934" cy="6781800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ru-RU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4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B020ADF-A26B-4DB1-A8F3-01CE965CB04E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14324" y="280734"/>
            <a:ext cx="4505325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/>
            <a:r>
              <a:rPr lang="uk-UA" sz="1200" dirty="0" smtClean="0"/>
              <a:t>	</a:t>
            </a:r>
            <a:r>
              <a:rPr lang="ru-RU" sz="1200" dirty="0" smtClean="0">
                <a:latin typeface="e-Ukraine Light" pitchFamily="50" charset="-52"/>
              </a:rPr>
              <a:t>Головне управління ДПС у м. </a:t>
            </a:r>
            <a:r>
              <a:rPr lang="ru-RU" sz="1200" dirty="0" err="1" smtClean="0">
                <a:latin typeface="e-Ukraine Light" pitchFamily="50" charset="-52"/>
              </a:rPr>
              <a:t>Києві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звертає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увагу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що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фізичні</a:t>
            </a:r>
            <a:r>
              <a:rPr lang="ru-RU" sz="1200" dirty="0" smtClean="0">
                <a:latin typeface="e-Ukraine Light" pitchFamily="50" charset="-52"/>
              </a:rPr>
              <a:t> особи – </a:t>
            </a:r>
            <a:r>
              <a:rPr lang="ru-RU" sz="1200" dirty="0" err="1" smtClean="0">
                <a:latin typeface="e-Ukraine Light" pitchFamily="50" charset="-52"/>
              </a:rPr>
              <a:t>підприємці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зобов’язані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забезпечити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зберігання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первинних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документів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які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використовуються</a:t>
            </a:r>
            <a:r>
              <a:rPr lang="ru-RU" sz="1200" dirty="0" smtClean="0">
                <a:latin typeface="e-Ukraine Light" pitchFamily="50" charset="-52"/>
              </a:rPr>
              <a:t> для </a:t>
            </a:r>
            <a:r>
              <a:rPr lang="ru-RU" sz="1200" dirty="0" err="1" smtClean="0">
                <a:latin typeface="e-Ukraine Light" pitchFamily="50" charset="-52"/>
              </a:rPr>
              <a:t>обчислення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сплати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податків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зборів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ведення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яких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передбачено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законодавством</a:t>
            </a:r>
            <a:r>
              <a:rPr lang="ru-RU" sz="1200" dirty="0" smtClean="0">
                <a:latin typeface="e-Ukraine Light" pitchFamily="50" charset="-52"/>
              </a:rPr>
              <a:t>.</a:t>
            </a:r>
          </a:p>
          <a:p>
            <a:pPr algn="just" fontAlgn="base"/>
            <a:r>
              <a:rPr lang="ru-RU" sz="1200" dirty="0" err="1" smtClean="0">
                <a:latin typeface="e-Ukraine Light" pitchFamily="50" charset="-52"/>
              </a:rPr>
              <a:t>Вимоги</a:t>
            </a:r>
            <a:r>
              <a:rPr lang="ru-RU" sz="1200" dirty="0" smtClean="0">
                <a:latin typeface="e-Ukraine Light" pitchFamily="50" charset="-52"/>
              </a:rPr>
              <a:t>    </a:t>
            </a:r>
            <a:r>
              <a:rPr lang="ru-RU" sz="1200" dirty="0" err="1" smtClean="0">
                <a:latin typeface="e-Ukraine Light" pitchFamily="50" charset="-52"/>
              </a:rPr>
              <a:t>щодо</a:t>
            </a:r>
            <a:r>
              <a:rPr lang="ru-RU" sz="1200" dirty="0" smtClean="0">
                <a:latin typeface="e-Ukraine Light" pitchFamily="50" charset="-52"/>
              </a:rPr>
              <a:t>    </a:t>
            </a:r>
            <a:r>
              <a:rPr lang="ru-RU" sz="1200" dirty="0" err="1" smtClean="0">
                <a:latin typeface="e-Ukraine Light" pitchFamily="50" charset="-52"/>
              </a:rPr>
              <a:t>зберігання</a:t>
            </a:r>
            <a:r>
              <a:rPr lang="ru-RU" sz="1200" dirty="0" smtClean="0">
                <a:latin typeface="e-Ukraine Light" pitchFamily="50" charset="-52"/>
              </a:rPr>
              <a:t>     </a:t>
            </a:r>
            <a:r>
              <a:rPr lang="ru-RU" sz="1200" dirty="0" err="1" smtClean="0">
                <a:latin typeface="e-Ukraine Light" pitchFamily="50" charset="-52"/>
              </a:rPr>
              <a:t>первинних</a:t>
            </a:r>
            <a:r>
              <a:rPr lang="ru-RU" sz="1200" dirty="0" smtClean="0">
                <a:latin typeface="e-Ukraine Light" pitchFamily="50" charset="-52"/>
              </a:rPr>
              <a:t>    </a:t>
            </a:r>
            <a:r>
              <a:rPr lang="ru-RU" sz="1200" dirty="0" err="1" smtClean="0">
                <a:latin typeface="e-Ukraine Light" pitchFamily="50" charset="-52"/>
              </a:rPr>
              <a:t>документів</a:t>
            </a:r>
            <a:r>
              <a:rPr lang="ru-RU" sz="1200" dirty="0" smtClean="0">
                <a:latin typeface="e-Ukraine Light" pitchFamily="50" charset="-52"/>
              </a:rPr>
              <a:t>     </a:t>
            </a:r>
            <a:r>
              <a:rPr lang="ru-RU" sz="1200" dirty="0" err="1" smtClean="0">
                <a:latin typeface="e-Ukraine Light" pitchFamily="50" charset="-52"/>
              </a:rPr>
              <a:t>встановлені</a:t>
            </a:r>
            <a:r>
              <a:rPr lang="ru-RU" sz="1200" dirty="0" smtClean="0">
                <a:latin typeface="e-Ukraine Light" pitchFamily="50" charset="-52"/>
              </a:rPr>
              <a:t> п. 44.3 ст. 44 </a:t>
            </a:r>
            <a:r>
              <a:rPr lang="ru-RU" sz="1200" dirty="0" err="1" smtClean="0">
                <a:latin typeface="e-Ukraine Light" pitchFamily="50" charset="-52"/>
              </a:rPr>
              <a:t>Податкового</a:t>
            </a:r>
            <a:r>
              <a:rPr lang="ru-RU" sz="1200" dirty="0" smtClean="0">
                <a:latin typeface="e-Ukraine Light" pitchFamily="50" charset="-52"/>
              </a:rPr>
              <a:t> кодексу </a:t>
            </a:r>
            <a:r>
              <a:rPr lang="ru-RU" sz="1200" dirty="0" err="1" smtClean="0">
                <a:latin typeface="e-Ukraine Light" pitchFamily="50" charset="-52"/>
              </a:rPr>
              <a:t>України</a:t>
            </a:r>
            <a:r>
              <a:rPr lang="ru-RU" sz="1200" dirty="0" smtClean="0">
                <a:latin typeface="e-Ukraine Light" pitchFamily="50" charset="-52"/>
              </a:rPr>
              <a:t> (</a:t>
            </a:r>
            <a:r>
              <a:rPr lang="ru-RU" sz="1200" dirty="0" err="1" smtClean="0">
                <a:latin typeface="e-Ukraine Light" pitchFamily="50" charset="-52"/>
              </a:rPr>
              <a:t>далі</a:t>
            </a:r>
            <a:r>
              <a:rPr lang="ru-RU" sz="1200" dirty="0" smtClean="0">
                <a:latin typeface="e-Ukraine Light" pitchFamily="50" charset="-52"/>
              </a:rPr>
              <a:t> – ПКУ).</a:t>
            </a:r>
          </a:p>
          <a:p>
            <a:pPr algn="just" fontAlgn="base"/>
            <a:r>
              <a:rPr lang="ru-RU" sz="1200" dirty="0" err="1" smtClean="0">
                <a:latin typeface="e-Ukraine Light" pitchFamily="50" charset="-52"/>
              </a:rPr>
              <a:t>Такі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первинні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документи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зберігаються</a:t>
            </a:r>
            <a:r>
              <a:rPr lang="ru-RU" sz="1200" dirty="0" smtClean="0">
                <a:latin typeface="e-Ukraine Light" pitchFamily="50" charset="-52"/>
              </a:rPr>
              <a:t> не </a:t>
            </a:r>
            <a:r>
              <a:rPr lang="ru-RU" sz="1200" dirty="0" err="1" smtClean="0">
                <a:latin typeface="e-Ukraine Light" pitchFamily="50" charset="-52"/>
              </a:rPr>
              <a:t>менш</a:t>
            </a:r>
            <a:r>
              <a:rPr lang="ru-RU" sz="1200" dirty="0" smtClean="0">
                <a:latin typeface="e-Ukraine Light" pitchFamily="50" charset="-52"/>
              </a:rPr>
              <a:t> як 1095 </a:t>
            </a:r>
            <a:r>
              <a:rPr lang="ru-RU" sz="1200" dirty="0" err="1" smtClean="0">
                <a:latin typeface="e-Ukraine Light" pitchFamily="50" charset="-52"/>
              </a:rPr>
              <a:t>днів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</a:t>
            </a:r>
            <a:r>
              <a:rPr lang="ru-RU" sz="1200" dirty="0" smtClean="0">
                <a:latin typeface="e-Ukraine Light" pitchFamily="50" charset="-52"/>
              </a:rPr>
              <a:t> дня </a:t>
            </a:r>
            <a:r>
              <a:rPr lang="ru-RU" sz="1200" dirty="0" err="1" smtClean="0">
                <a:latin typeface="e-Ukraine Light" pitchFamily="50" charset="-52"/>
              </a:rPr>
              <a:t>подання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податкової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звітності</a:t>
            </a:r>
            <a:r>
              <a:rPr lang="ru-RU" sz="1200" dirty="0" smtClean="0">
                <a:latin typeface="e-Ukraine Light" pitchFamily="50" charset="-52"/>
              </a:rPr>
              <a:t>, для </a:t>
            </a:r>
            <a:r>
              <a:rPr lang="ru-RU" sz="1200" dirty="0" err="1" smtClean="0">
                <a:latin typeface="e-Ukraine Light" pitchFamily="50" charset="-52"/>
              </a:rPr>
              <a:t>складення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якої</a:t>
            </a:r>
            <a:r>
              <a:rPr lang="ru-RU" sz="1200" dirty="0" smtClean="0">
                <a:latin typeface="e-Ukraine Light" pitchFamily="50" charset="-52"/>
              </a:rPr>
              <a:t> вони </a:t>
            </a:r>
            <a:r>
              <a:rPr lang="ru-RU" sz="1200" dirty="0" err="1" smtClean="0">
                <a:latin typeface="e-Ukraine Light" pitchFamily="50" charset="-52"/>
              </a:rPr>
              <a:t>використовуються</a:t>
            </a:r>
            <a:r>
              <a:rPr lang="ru-RU" sz="1200" dirty="0" smtClean="0">
                <a:latin typeface="e-Ukraine Light" pitchFamily="50" charset="-52"/>
              </a:rPr>
              <a:t>.</a:t>
            </a:r>
          </a:p>
          <a:p>
            <a:pPr algn="just" fontAlgn="base"/>
            <a:r>
              <a:rPr lang="ru-RU" sz="1200" dirty="0" smtClean="0">
                <a:latin typeface="e-Ukraine Light" pitchFamily="50" charset="-52"/>
              </a:rPr>
              <a:t>У </a:t>
            </a:r>
            <a:r>
              <a:rPr lang="ru-RU" sz="1200" dirty="0" err="1" smtClean="0">
                <a:latin typeface="e-Ukraine Light" pitchFamily="50" charset="-52"/>
              </a:rPr>
              <a:t>разі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ліквідації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платника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податків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первинні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документи</a:t>
            </a:r>
            <a:r>
              <a:rPr lang="ru-RU" sz="1200" dirty="0" smtClean="0">
                <a:latin typeface="e-Ukraine Light" pitchFamily="50" charset="-52"/>
              </a:rPr>
              <a:t> за </a:t>
            </a:r>
            <a:r>
              <a:rPr lang="ru-RU" sz="1200" dirty="0" err="1" smtClean="0">
                <a:latin typeface="e-Ukraine Light" pitchFamily="50" charset="-52"/>
              </a:rPr>
              <a:t>період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діяльності</a:t>
            </a:r>
            <a:r>
              <a:rPr lang="ru-RU" sz="1200" dirty="0" smtClean="0">
                <a:latin typeface="e-Ukraine Light" pitchFamily="50" charset="-52"/>
              </a:rPr>
              <a:t> не </a:t>
            </a:r>
            <a:r>
              <a:rPr lang="ru-RU" sz="1200" dirty="0" err="1" smtClean="0">
                <a:latin typeface="e-Ukraine Light" pitchFamily="50" charset="-52"/>
              </a:rPr>
              <a:t>менш</a:t>
            </a:r>
            <a:r>
              <a:rPr lang="ru-RU" sz="1200" dirty="0" smtClean="0">
                <a:latin typeface="e-Ukraine Light" pitchFamily="50" charset="-52"/>
              </a:rPr>
              <a:t> як 1095 </a:t>
            </a:r>
            <a:r>
              <a:rPr lang="ru-RU" sz="1200" dirty="0" err="1" smtClean="0">
                <a:latin typeface="e-Ukraine Light" pitchFamily="50" charset="-52"/>
              </a:rPr>
              <a:t>днів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що</a:t>
            </a:r>
            <a:r>
              <a:rPr lang="ru-RU" sz="1200" dirty="0" smtClean="0">
                <a:latin typeface="e-Ukraine Light" pitchFamily="50" charset="-52"/>
              </a:rPr>
              <a:t> передували </a:t>
            </a:r>
            <a:r>
              <a:rPr lang="ru-RU" sz="1200" dirty="0" err="1" smtClean="0">
                <a:latin typeface="e-Ukraine Light" pitchFamily="50" charset="-52"/>
              </a:rPr>
              <a:t>даті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його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ліквідації</a:t>
            </a:r>
            <a:r>
              <a:rPr lang="ru-RU" sz="1200" dirty="0" smtClean="0">
                <a:latin typeface="e-Ukraine Light" pitchFamily="50" charset="-52"/>
              </a:rPr>
              <a:t> (</a:t>
            </a:r>
            <a:r>
              <a:rPr lang="ru-RU" sz="1200" dirty="0" err="1" smtClean="0">
                <a:latin typeface="e-Ukraine Light" pitchFamily="50" charset="-52"/>
              </a:rPr>
              <a:t>які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зберігалися</a:t>
            </a:r>
            <a:r>
              <a:rPr lang="ru-RU" sz="1200" dirty="0" smtClean="0">
                <a:latin typeface="e-Ukraine Light" pitchFamily="50" charset="-52"/>
              </a:rPr>
              <a:t> в </a:t>
            </a:r>
            <a:r>
              <a:rPr lang="ru-RU" sz="1200" dirty="0" err="1" smtClean="0">
                <a:latin typeface="e-Ukraine Light" pitchFamily="50" charset="-52"/>
              </a:rPr>
              <a:t>органі</a:t>
            </a:r>
            <a:r>
              <a:rPr lang="ru-RU" sz="1200" dirty="0" smtClean="0">
                <a:latin typeface="e-Ukraine Light" pitchFamily="50" charset="-52"/>
              </a:rPr>
              <a:t> ДПС), в </a:t>
            </a:r>
            <a:r>
              <a:rPr lang="ru-RU" sz="1200" dirty="0" err="1" smtClean="0">
                <a:latin typeface="e-Ukraine Light" pitchFamily="50" charset="-52"/>
              </a:rPr>
              <a:t>установленому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законодавством</a:t>
            </a:r>
            <a:r>
              <a:rPr lang="ru-RU" sz="1200" dirty="0" smtClean="0">
                <a:latin typeface="e-Ukraine Light" pitchFamily="50" charset="-52"/>
              </a:rPr>
              <a:t> порядку </a:t>
            </a:r>
            <a:r>
              <a:rPr lang="ru-RU" sz="1200" dirty="0" err="1" smtClean="0">
                <a:latin typeface="e-Ukraine Light" pitchFamily="50" charset="-52"/>
              </a:rPr>
              <a:t>передаються</a:t>
            </a:r>
            <a:r>
              <a:rPr lang="ru-RU" sz="1200" dirty="0" smtClean="0">
                <a:latin typeface="e-Ukraine Light" pitchFamily="50" charset="-52"/>
              </a:rPr>
              <a:t> органом ДПС до </a:t>
            </a:r>
            <a:r>
              <a:rPr lang="ru-RU" sz="1200" dirty="0" err="1" smtClean="0">
                <a:latin typeface="e-Ukraine Light" pitchFamily="50" charset="-52"/>
              </a:rPr>
              <a:t>архіву</a:t>
            </a:r>
            <a:r>
              <a:rPr lang="ru-RU" sz="1200" dirty="0" smtClean="0">
                <a:latin typeface="e-Ukraine Light" pitchFamily="50" charset="-52"/>
              </a:rPr>
              <a:t>.</a:t>
            </a:r>
          </a:p>
          <a:p>
            <a:pPr algn="just" fontAlgn="base"/>
            <a:r>
              <a:rPr lang="ru-RU" sz="1200" dirty="0" err="1" smtClean="0">
                <a:latin typeface="e-Ukraine Light" pitchFamily="50" charset="-52"/>
              </a:rPr>
              <a:t>Зазначені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терміни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зберігання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первинних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документів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продовжуються</a:t>
            </a:r>
            <a:r>
              <a:rPr lang="ru-RU" sz="1200" dirty="0" smtClean="0">
                <a:latin typeface="e-Ukraine Light" pitchFamily="50" charset="-52"/>
              </a:rPr>
              <a:t> на </a:t>
            </a:r>
            <a:r>
              <a:rPr lang="ru-RU" sz="1200" dirty="0" err="1" smtClean="0">
                <a:latin typeface="e-Ukraine Light" pitchFamily="50" charset="-52"/>
              </a:rPr>
              <a:t>період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зупинення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відліку</a:t>
            </a:r>
            <a:r>
              <a:rPr lang="ru-RU" sz="1200" dirty="0" smtClean="0">
                <a:latin typeface="e-Ukraine Light" pitchFamily="50" charset="-52"/>
              </a:rPr>
              <a:t> строку </a:t>
            </a:r>
            <a:r>
              <a:rPr lang="ru-RU" sz="1200" dirty="0" err="1" smtClean="0">
                <a:latin typeface="e-Ukraine Light" pitchFamily="50" charset="-52"/>
              </a:rPr>
              <a:t>давності</a:t>
            </a:r>
            <a:r>
              <a:rPr lang="ru-RU" sz="1200" dirty="0" smtClean="0">
                <a:latin typeface="e-Ukraine Light" pitchFamily="50" charset="-52"/>
              </a:rPr>
              <a:t> у </a:t>
            </a:r>
            <a:r>
              <a:rPr lang="ru-RU" sz="1200" dirty="0" err="1" smtClean="0">
                <a:latin typeface="e-Ukraine Light" pitchFamily="50" charset="-52"/>
              </a:rPr>
              <a:t>випадках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передбачених</a:t>
            </a:r>
            <a:r>
              <a:rPr lang="ru-RU" sz="1200" dirty="0" smtClean="0">
                <a:latin typeface="e-Ukraine Light" pitchFamily="50" charset="-52"/>
              </a:rPr>
              <a:t> п. 102.3 ст. 102 ПКУ. 			</a:t>
            </a:r>
            <a:r>
              <a:rPr lang="ru-RU" sz="1200" dirty="0" err="1" smtClean="0">
                <a:latin typeface="e-Ukraine Light" pitchFamily="50" charset="-52"/>
              </a:rPr>
              <a:t>Звертаємо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увагу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що</a:t>
            </a:r>
            <a:r>
              <a:rPr lang="ru-RU" sz="1200" dirty="0" smtClean="0">
                <a:latin typeface="e-Ukraine Light" pitchFamily="50" charset="-52"/>
              </a:rPr>
              <a:t> при </a:t>
            </a:r>
            <a:r>
              <a:rPr lang="ru-RU" sz="1200" dirty="0" err="1" smtClean="0">
                <a:latin typeface="e-Ukraine Light" pitchFamily="50" charset="-52"/>
              </a:rPr>
              <a:t>заповненні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податкової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декларації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платника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єдиного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податку</a:t>
            </a:r>
            <a:r>
              <a:rPr lang="ru-RU" sz="1200" dirty="0" smtClean="0">
                <a:latin typeface="e-Ukraine Light" pitchFamily="50" charset="-52"/>
              </a:rPr>
              <a:t> – </a:t>
            </a:r>
            <a:r>
              <a:rPr lang="ru-RU" sz="1200" dirty="0" err="1" smtClean="0">
                <a:latin typeface="e-Ukraine Light" pitchFamily="50" charset="-52"/>
              </a:rPr>
              <a:t>фізичної</a:t>
            </a:r>
            <a:r>
              <a:rPr lang="ru-RU" sz="1200" dirty="0" smtClean="0">
                <a:latin typeface="e-Ukraine Light" pitchFamily="50" charset="-52"/>
              </a:rPr>
              <a:t> особи – </a:t>
            </a:r>
            <a:r>
              <a:rPr lang="ru-RU" sz="1200" dirty="0" err="1" smtClean="0">
                <a:latin typeface="e-Ukraine Light" pitchFamily="50" charset="-52"/>
              </a:rPr>
              <a:t>підприємця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використовуються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дані</a:t>
            </a:r>
            <a:r>
              <a:rPr lang="ru-RU" sz="1200" dirty="0" smtClean="0">
                <a:latin typeface="e-Ukraine Light" pitchFamily="50" charset="-52"/>
              </a:rPr>
              <a:t> Книги </a:t>
            </a:r>
            <a:r>
              <a:rPr lang="ru-RU" sz="1200" dirty="0" err="1" smtClean="0">
                <a:latin typeface="e-Ukraine Light" pitchFamily="50" charset="-52"/>
              </a:rPr>
              <a:t>обліку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доходів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або</a:t>
            </a:r>
            <a:r>
              <a:rPr lang="ru-RU" sz="1200" dirty="0" smtClean="0">
                <a:latin typeface="e-Ukraine Light" pitchFamily="50" charset="-52"/>
              </a:rPr>
              <a:t> Книги </a:t>
            </a:r>
            <a:r>
              <a:rPr lang="ru-RU" sz="1200" dirty="0" err="1" smtClean="0">
                <a:latin typeface="e-Ukraine Light" pitchFamily="50" charset="-52"/>
              </a:rPr>
              <a:t>обліку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доходів</a:t>
            </a:r>
            <a:r>
              <a:rPr lang="ru-RU" sz="1200" dirty="0" smtClean="0">
                <a:latin typeface="e-Ukraine Light" pitchFamily="50" charset="-52"/>
              </a:rPr>
              <a:t> та </a:t>
            </a:r>
            <a:r>
              <a:rPr lang="ru-RU" sz="1200" dirty="0" err="1" smtClean="0">
                <a:latin typeface="e-Ukraine Light" pitchFamily="50" charset="-52"/>
              </a:rPr>
              <a:t>витрат</a:t>
            </a:r>
            <a:r>
              <a:rPr lang="ru-RU" sz="1200" dirty="0" smtClean="0">
                <a:latin typeface="e-Ukraine Light" pitchFamily="50" charset="-52"/>
              </a:rPr>
              <a:t>, тому </a:t>
            </a:r>
            <a:r>
              <a:rPr lang="ru-RU" sz="1200" dirty="0" err="1" smtClean="0">
                <a:latin typeface="e-Ukraine Light" pitchFamily="50" charset="-52"/>
              </a:rPr>
              <a:t>їх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показники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повинні</a:t>
            </a:r>
            <a:r>
              <a:rPr lang="ru-RU" sz="1200" dirty="0" smtClean="0">
                <a:latin typeface="e-Ukraine Light" pitchFamily="50" charset="-52"/>
              </a:rPr>
              <a:t> бути </a:t>
            </a:r>
            <a:r>
              <a:rPr lang="ru-RU" sz="1200" dirty="0" err="1" smtClean="0">
                <a:latin typeface="e-Ukraine Light" pitchFamily="50" charset="-52"/>
              </a:rPr>
              <a:t>підтверджені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первинними</a:t>
            </a:r>
            <a:r>
              <a:rPr lang="ru-RU" sz="1200" dirty="0" smtClean="0">
                <a:latin typeface="e-Ukraine Light" pitchFamily="50" charset="-52"/>
              </a:rPr>
              <a:t> документами, </a:t>
            </a:r>
            <a:r>
              <a:rPr lang="ru-RU" sz="1200" dirty="0" err="1" smtClean="0">
                <a:latin typeface="e-Ukraine Light" pitchFamily="50" charset="-52"/>
              </a:rPr>
              <a:t>які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мають</a:t>
            </a:r>
            <a:r>
              <a:rPr lang="ru-RU" sz="1200" dirty="0" smtClean="0">
                <a:latin typeface="e-Ukraine Light" pitchFamily="50" charset="-52"/>
              </a:rPr>
              <a:t> право </a:t>
            </a:r>
            <a:r>
              <a:rPr lang="ru-RU" sz="1200" dirty="0" err="1" smtClean="0">
                <a:latin typeface="e-Ukraine Light" pitchFamily="50" charset="-52"/>
              </a:rPr>
              <a:t>вивчати</a:t>
            </a:r>
            <a:r>
              <a:rPr lang="ru-RU" sz="1200" dirty="0" smtClean="0">
                <a:latin typeface="e-Ukraine Light" pitchFamily="50" charset="-52"/>
              </a:rPr>
              <a:t> та </a:t>
            </a:r>
            <a:r>
              <a:rPr lang="ru-RU" sz="1200" dirty="0" err="1" smtClean="0">
                <a:latin typeface="e-Ukraine Light" pitchFamily="50" charset="-52"/>
              </a:rPr>
              <a:t>перевіряти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контролюючі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органи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під</a:t>
            </a:r>
            <a:r>
              <a:rPr lang="ru-RU" sz="1200" dirty="0" smtClean="0">
                <a:latin typeface="e-Ukraine Light" pitchFamily="50" charset="-52"/>
              </a:rPr>
              <a:t> час </a:t>
            </a:r>
            <a:r>
              <a:rPr lang="ru-RU" sz="1200" dirty="0" err="1" smtClean="0">
                <a:latin typeface="e-Ukraine Light" pitchFamily="50" charset="-52"/>
              </a:rPr>
              <a:t>проведення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перевірок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згідно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із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пп</a:t>
            </a:r>
            <a:r>
              <a:rPr lang="ru-RU" sz="1200" dirty="0" smtClean="0">
                <a:latin typeface="e-Ukraine Light" pitchFamily="50" charset="-52"/>
              </a:rPr>
              <a:t>. 20.1.6 п. 20.1 ст. 20 ПКУ.</a:t>
            </a:r>
          </a:p>
          <a:p>
            <a:pPr algn="just" fontAlgn="base"/>
            <a:endParaRPr lang="ru-RU" sz="1200" dirty="0">
              <a:latin typeface="e-Ukraine Light" pitchFamily="50" charset="-52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 flipH="1">
            <a:off x="5086350" y="11350"/>
            <a:ext cx="4591050" cy="400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/>
            <a:r>
              <a:rPr lang="ru-RU" sz="1400" dirty="0" smtClean="0">
                <a:latin typeface="e-Ukraine Head Light" pitchFamily="50" charset="-52"/>
              </a:rPr>
              <a:t>	</a:t>
            </a:r>
            <a:endParaRPr lang="ru-RU" sz="1200" dirty="0" smtClean="0">
              <a:latin typeface="e-Ukraine Light" pitchFamily="50" charset="-52"/>
            </a:endParaRPr>
          </a:p>
          <a:p>
            <a:pPr algn="just" fontAlgn="base"/>
            <a:r>
              <a:rPr lang="ru-RU" sz="1200" dirty="0" err="1" smtClean="0">
                <a:latin typeface="e-Ukraine Light" pitchFamily="50" charset="-52"/>
              </a:rPr>
              <a:t>Водночас</a:t>
            </a:r>
            <a:r>
              <a:rPr lang="ru-RU" sz="1200" dirty="0" smtClean="0">
                <a:latin typeface="e-Ukraine Light" pitchFamily="50" charset="-52"/>
              </a:rPr>
              <a:t>, за </a:t>
            </a:r>
            <a:r>
              <a:rPr lang="ru-RU" sz="1200" dirty="0" err="1" smtClean="0">
                <a:latin typeface="e-Ukraine Light" pitchFamily="50" charset="-52"/>
              </a:rPr>
              <a:t>незабезпечення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зберігання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первинних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документів</a:t>
            </a:r>
            <a:r>
              <a:rPr lang="ru-RU" sz="1200" dirty="0" smtClean="0">
                <a:latin typeface="e-Ukraine Light" pitchFamily="50" charset="-52"/>
              </a:rPr>
              <a:t> до </a:t>
            </a:r>
            <a:r>
              <a:rPr lang="ru-RU" sz="1200" dirty="0" err="1" smtClean="0">
                <a:latin typeface="e-Ukraine Light" pitchFamily="50" charset="-52"/>
              </a:rPr>
              <a:t>платників</a:t>
            </a:r>
            <a:r>
              <a:rPr lang="ru-RU" sz="1200" dirty="0" smtClean="0">
                <a:latin typeface="e-Ukraine Light" pitchFamily="50" charset="-52"/>
              </a:rPr>
              <a:t>    </a:t>
            </a:r>
            <a:r>
              <a:rPr lang="ru-RU" sz="1200" dirty="0" err="1" smtClean="0">
                <a:latin typeface="e-Ukraine Light" pitchFamily="50" charset="-52"/>
              </a:rPr>
              <a:t>можуть</a:t>
            </a:r>
            <a:r>
              <a:rPr lang="ru-RU" sz="1200" dirty="0" smtClean="0">
                <a:latin typeface="e-Ukraine Light" pitchFamily="50" charset="-52"/>
              </a:rPr>
              <a:t> бути </a:t>
            </a:r>
            <a:r>
              <a:rPr lang="ru-RU" sz="1200" dirty="0" err="1" smtClean="0">
                <a:latin typeface="e-Ukraine Light" pitchFamily="50" charset="-52"/>
              </a:rPr>
              <a:t>застосовані</a:t>
            </a:r>
            <a:r>
              <a:rPr lang="ru-RU" sz="1200" dirty="0" smtClean="0">
                <a:latin typeface="e-Ukraine Light" pitchFamily="50" charset="-52"/>
              </a:rPr>
              <a:t>  </a:t>
            </a:r>
            <a:r>
              <a:rPr lang="ru-RU" sz="1200" dirty="0" err="1" smtClean="0">
                <a:latin typeface="e-Ukraine Light" pitchFamily="50" charset="-52"/>
              </a:rPr>
              <a:t>штрафи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відповідно</a:t>
            </a:r>
            <a:r>
              <a:rPr lang="ru-RU" sz="1200" dirty="0" smtClean="0">
                <a:latin typeface="e-Ukraine Light" pitchFamily="50" charset="-52"/>
              </a:rPr>
              <a:t> до п. 121.1 ст. 121 ПКУ.</a:t>
            </a:r>
          </a:p>
          <a:p>
            <a:pPr algn="just" fontAlgn="base"/>
            <a:r>
              <a:rPr lang="ru-RU" sz="1200" dirty="0" smtClean="0">
                <a:latin typeface="e-Ukraine Light" pitchFamily="50" charset="-52"/>
              </a:rPr>
              <a:t>Так, </a:t>
            </a:r>
            <a:r>
              <a:rPr lang="ru-RU" sz="1200" dirty="0" err="1" smtClean="0">
                <a:latin typeface="e-Ukraine Light" pitchFamily="50" charset="-52"/>
              </a:rPr>
              <a:t>незабезпечення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платником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податків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зберігання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первинних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документів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облікових</a:t>
            </a:r>
            <a:r>
              <a:rPr lang="ru-RU" sz="1200" dirty="0" smtClean="0">
                <a:latin typeface="e-Ukraine Light" pitchFamily="50" charset="-52"/>
              </a:rPr>
              <a:t> та </a:t>
            </a:r>
            <a:r>
              <a:rPr lang="ru-RU" sz="1200" dirty="0" err="1" smtClean="0">
                <a:latin typeface="e-Ukraine Light" pitchFamily="50" charset="-52"/>
              </a:rPr>
              <a:t>інших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регістрів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бухгалтерської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та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статистичної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звітності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інших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документів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питань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обчислення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сплати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податків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та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зборів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протягом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установлених</a:t>
            </a:r>
            <a:r>
              <a:rPr lang="ru-RU" sz="1200" dirty="0" smtClean="0">
                <a:latin typeface="e-Ukraine Light" pitchFamily="50" charset="-52"/>
              </a:rPr>
              <a:t> ст. 44 ПКУ </a:t>
            </a:r>
            <a:r>
              <a:rPr lang="ru-RU" sz="1200" dirty="0" err="1" smtClean="0">
                <a:latin typeface="e-Ukraine Light" pitchFamily="50" charset="-52"/>
              </a:rPr>
              <a:t>строків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їх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зберігання</a:t>
            </a:r>
            <a:r>
              <a:rPr lang="ru-RU" sz="1200" dirty="0" smtClean="0">
                <a:latin typeface="e-Ukraine Light" pitchFamily="50" charset="-52"/>
              </a:rPr>
              <a:t> та/</a:t>
            </a:r>
            <a:r>
              <a:rPr lang="ru-RU" sz="1200" dirty="0" err="1" smtClean="0">
                <a:latin typeface="e-Ukraine Light" pitchFamily="50" charset="-52"/>
              </a:rPr>
              <a:t>або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ненадання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платником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податків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контролюючим</a:t>
            </a:r>
            <a:r>
              <a:rPr lang="ru-RU" sz="1200" dirty="0" smtClean="0">
                <a:latin typeface="e-Ukraine Light" pitchFamily="50" charset="-52"/>
              </a:rPr>
              <a:t> органам </a:t>
            </a:r>
            <a:r>
              <a:rPr lang="ru-RU" sz="1200" dirty="0" err="1" smtClean="0">
                <a:latin typeface="e-Ukraine Light" pitchFamily="50" charset="-52"/>
              </a:rPr>
              <a:t>оригіналів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документів</a:t>
            </a:r>
            <a:r>
              <a:rPr lang="ru-RU" sz="1200" dirty="0" smtClean="0">
                <a:latin typeface="e-Ukraine Light" pitchFamily="50" charset="-52"/>
              </a:rPr>
              <a:t> (</a:t>
            </a:r>
            <a:r>
              <a:rPr lang="ru-RU" sz="1200" dirty="0" err="1" smtClean="0">
                <a:latin typeface="e-Ukraine Light" pitchFamily="50" charset="-52"/>
              </a:rPr>
              <a:t>крім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документів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отриманих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Єдиного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реєстру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податкових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накладних</a:t>
            </a:r>
            <a:r>
              <a:rPr lang="ru-RU" sz="1200" dirty="0" smtClean="0">
                <a:latin typeface="e-Ukraine Light" pitchFamily="50" charset="-52"/>
              </a:rPr>
              <a:t>) </a:t>
            </a:r>
            <a:r>
              <a:rPr lang="ru-RU" sz="1200" dirty="0" err="1" smtClean="0">
                <a:latin typeface="e-Ukraine Light" pitchFamily="50" charset="-52"/>
              </a:rPr>
              <a:t>чи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їх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копій</a:t>
            </a:r>
            <a:r>
              <a:rPr lang="ru-RU" sz="1200" dirty="0" smtClean="0">
                <a:latin typeface="e-Ukraine Light" pitchFamily="50" charset="-52"/>
              </a:rPr>
              <a:t> при </a:t>
            </a:r>
            <a:r>
              <a:rPr lang="ru-RU" sz="1200" dirty="0" err="1" smtClean="0">
                <a:latin typeface="e-Ukraine Light" pitchFamily="50" charset="-52"/>
              </a:rPr>
              <a:t>здійсненні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податкового</a:t>
            </a:r>
            <a:r>
              <a:rPr lang="ru-RU" sz="1200" dirty="0" smtClean="0">
                <a:latin typeface="e-Ukraine Light" pitchFamily="50" charset="-52"/>
              </a:rPr>
              <a:t> контролю, – </a:t>
            </a:r>
            <a:r>
              <a:rPr lang="ru-RU" sz="1200" dirty="0" err="1" smtClean="0">
                <a:latin typeface="e-Ukraine Light" pitchFamily="50" charset="-52"/>
              </a:rPr>
              <a:t>тягнуть</a:t>
            </a:r>
            <a:r>
              <a:rPr lang="ru-RU" sz="1200" dirty="0" smtClean="0">
                <a:latin typeface="e-Ukraine Light" pitchFamily="50" charset="-52"/>
              </a:rPr>
              <a:t> за собою </a:t>
            </a:r>
            <a:r>
              <a:rPr lang="ru-RU" sz="1200" dirty="0" err="1" smtClean="0">
                <a:latin typeface="e-Ukraine Light" pitchFamily="50" charset="-52"/>
              </a:rPr>
              <a:t>накладення</a:t>
            </a:r>
            <a:r>
              <a:rPr lang="ru-RU" sz="1200" dirty="0" smtClean="0">
                <a:latin typeface="e-Ukraine Light" pitchFamily="50" charset="-52"/>
              </a:rPr>
              <a:t> штрафу в </a:t>
            </a:r>
            <a:r>
              <a:rPr lang="ru-RU" sz="1200" dirty="0" err="1" smtClean="0">
                <a:latin typeface="e-Ukraine Light" pitchFamily="50" charset="-52"/>
              </a:rPr>
              <a:t>розмірі</a:t>
            </a:r>
            <a:r>
              <a:rPr lang="ru-RU" sz="1200" dirty="0" smtClean="0">
                <a:latin typeface="e-Ukraine Light" pitchFamily="50" charset="-52"/>
              </a:rPr>
              <a:t> 1020 </a:t>
            </a:r>
            <a:r>
              <a:rPr lang="ru-RU" sz="1200" dirty="0" err="1" smtClean="0">
                <a:latin typeface="e-Ukraine Light" pitchFamily="50" charset="-52"/>
              </a:rPr>
              <a:t>гривень</a:t>
            </a:r>
            <a:r>
              <a:rPr lang="ru-RU" sz="1200" dirty="0" smtClean="0">
                <a:latin typeface="e-Ukraine Light" pitchFamily="50" charset="-52"/>
              </a:rPr>
              <a:t>.</a:t>
            </a:r>
          </a:p>
          <a:p>
            <a:pPr algn="just" fontAlgn="base"/>
            <a:r>
              <a:rPr lang="ru-RU" sz="1200" dirty="0" err="1" smtClean="0">
                <a:latin typeface="e-Ukraine Light" pitchFamily="50" charset="-52"/>
              </a:rPr>
              <a:t>Ті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самі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дії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вчинені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платником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податків</a:t>
            </a:r>
            <a:r>
              <a:rPr lang="ru-RU" sz="1200" dirty="0" smtClean="0">
                <a:latin typeface="e-Ukraine Light" pitchFamily="50" charset="-52"/>
              </a:rPr>
              <a:t>, до </a:t>
            </a:r>
            <a:r>
              <a:rPr lang="ru-RU" sz="1200" dirty="0" err="1" smtClean="0">
                <a:latin typeface="e-Ukraine Light" pitchFamily="50" charset="-52"/>
              </a:rPr>
              <a:t>якого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протягом</a:t>
            </a:r>
            <a:r>
              <a:rPr lang="ru-RU" sz="1200" dirty="0" smtClean="0">
                <a:latin typeface="e-Ukraine Light" pitchFamily="50" charset="-52"/>
              </a:rPr>
              <a:t> року </a:t>
            </a:r>
            <a:r>
              <a:rPr lang="ru-RU" sz="1200" dirty="0" err="1" smtClean="0">
                <a:latin typeface="e-Ukraine Light" pitchFamily="50" charset="-52"/>
              </a:rPr>
              <a:t>було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застосовано</a:t>
            </a:r>
            <a:r>
              <a:rPr lang="ru-RU" sz="1200" dirty="0" smtClean="0">
                <a:latin typeface="e-Ukraine Light" pitchFamily="50" charset="-52"/>
              </a:rPr>
              <a:t> штраф за </a:t>
            </a:r>
            <a:r>
              <a:rPr lang="ru-RU" sz="1200" dirty="0" err="1" smtClean="0">
                <a:latin typeface="e-Ukraine Light" pitchFamily="50" charset="-52"/>
              </a:rPr>
              <a:t>таке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саме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порушення</a:t>
            </a:r>
            <a:r>
              <a:rPr lang="ru-RU" sz="1200" dirty="0" smtClean="0">
                <a:latin typeface="e-Ukraine Light" pitchFamily="50" charset="-52"/>
              </a:rPr>
              <a:t>, – </a:t>
            </a:r>
            <a:r>
              <a:rPr lang="ru-RU" sz="1200" dirty="0" err="1" smtClean="0">
                <a:latin typeface="e-Ukraine Light" pitchFamily="50" charset="-52"/>
              </a:rPr>
              <a:t>тягнуть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за</a:t>
            </a:r>
            <a:r>
              <a:rPr lang="ru-RU" sz="1200" dirty="0" smtClean="0">
                <a:latin typeface="e-Ukraine Light" pitchFamily="50" charset="-52"/>
              </a:rPr>
              <a:t> собою </a:t>
            </a:r>
            <a:r>
              <a:rPr lang="ru-RU" sz="1200" dirty="0" err="1" smtClean="0">
                <a:latin typeface="e-Ukraine Light" pitchFamily="50" charset="-52"/>
              </a:rPr>
              <a:t>накладення</a:t>
            </a:r>
            <a:r>
              <a:rPr lang="ru-RU" sz="1200" dirty="0" smtClean="0">
                <a:latin typeface="e-Ukraine Light" pitchFamily="50" charset="-52"/>
              </a:rPr>
              <a:t> штрафу в </a:t>
            </a:r>
            <a:r>
              <a:rPr lang="ru-RU" sz="1200" dirty="0" err="1" smtClean="0">
                <a:latin typeface="e-Ukraine Light" pitchFamily="50" charset="-52"/>
              </a:rPr>
              <a:t>розмірі</a:t>
            </a:r>
            <a:r>
              <a:rPr lang="ru-RU" sz="1200" dirty="0" smtClean="0">
                <a:latin typeface="e-Ukraine Light" pitchFamily="50" charset="-52"/>
              </a:rPr>
              <a:t> 2040 </a:t>
            </a:r>
            <a:r>
              <a:rPr lang="ru-RU" sz="1200" dirty="0" err="1" smtClean="0">
                <a:latin typeface="e-Ukraine Light" pitchFamily="50" charset="-52"/>
              </a:rPr>
              <a:t>гривень</a:t>
            </a:r>
            <a:r>
              <a:rPr lang="ru-RU" sz="1200" dirty="0" smtClean="0">
                <a:latin typeface="e-Ukraine Light" pitchFamily="50" charset="-52"/>
              </a:rPr>
              <a:t>.</a:t>
            </a:r>
            <a:endParaRPr lang="ru-RU" sz="1200" dirty="0">
              <a:latin typeface="e-Ukraine Light" pitchFamily="50" charset="-52"/>
            </a:endParaRPr>
          </a:p>
        </p:txBody>
      </p:sp>
      <p:sp>
        <p:nvSpPr>
          <p:cNvPr id="12" name="Блок-схема: узел 11"/>
          <p:cNvSpPr/>
          <p:nvPr/>
        </p:nvSpPr>
        <p:spPr>
          <a:xfrm>
            <a:off x="5029200" y="4924425"/>
            <a:ext cx="1571626" cy="175260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6105524" y="4914900"/>
            <a:ext cx="1724026" cy="1781175"/>
          </a:xfrm>
          <a:prstGeom prst="flowChartConnector">
            <a:avLst/>
          </a:prstGeom>
          <a:solidFill>
            <a:srgbClr val="25A87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302</TotalTime>
  <Words>109</Words>
  <Application>Microsoft Office PowerPoint</Application>
  <PresentationFormat>Лист A4 (210x297 мм)</PresentationFormat>
  <Paragraphs>23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adm</cp:lastModifiedBy>
  <cp:revision>45</cp:revision>
  <dcterms:created xsi:type="dcterms:W3CDTF">2021-05-27T05:23:05Z</dcterms:created>
  <dcterms:modified xsi:type="dcterms:W3CDTF">2021-05-28T08:29:43Z</dcterms:modified>
</cp:coreProperties>
</file>