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906000" cy="6858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A87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60"/>
  </p:normalViewPr>
  <p:slideViewPr>
    <p:cSldViewPr snapToGrid="0">
      <p:cViewPr>
        <p:scale>
          <a:sx n="100" d="100"/>
          <a:sy n="100" d="100"/>
        </p:scale>
        <p:origin x="-2088" y="-450"/>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7008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9194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7224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348780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21026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3280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1593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52848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414784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7951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6108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A87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29.06.2021</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407823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B2AE1F56-FA4C-456D-AD17-F597535BE98C}"/>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028247" y="0"/>
            <a:ext cx="4877753" cy="6858000"/>
          </a:xfrm>
          <a:prstGeom prst="rect">
            <a:avLst/>
          </a:prstGeom>
        </p:spPr>
      </p:pic>
      <p:sp>
        <p:nvSpPr>
          <p:cNvPr id="11" name="Rectangle 6">
            <a:extLst>
              <a:ext uri="{FF2B5EF4-FFF2-40B4-BE49-F238E27FC236}">
                <a16:creationId xmlns="" xmlns:a16="http://schemas.microsoft.com/office/drawing/2014/main"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pSp>
        <p:nvGrpSpPr>
          <p:cNvPr id="18" name="Группа 17">
            <a:extLst>
              <a:ext uri="{FF2B5EF4-FFF2-40B4-BE49-F238E27FC236}">
                <a16:creationId xmlns="" xmlns:a16="http://schemas.microsoft.com/office/drawing/2014/main" id="{5B1F3CBD-8D08-499F-BE54-1DF3C9FE8E21}"/>
              </a:ext>
            </a:extLst>
          </p:cNvPr>
          <p:cNvGrpSpPr/>
          <p:nvPr/>
        </p:nvGrpSpPr>
        <p:grpSpPr>
          <a:xfrm>
            <a:off x="82316" y="68581"/>
            <a:ext cx="4795438" cy="6781800"/>
            <a:chOff x="82316" y="68581"/>
            <a:chExt cx="4795438" cy="6781800"/>
          </a:xfrm>
        </p:grpSpPr>
        <p:grpSp>
          <p:nvGrpSpPr>
            <p:cNvPr id="9" name="Группа 8">
              <a:extLst>
                <a:ext uri="{FF2B5EF4-FFF2-40B4-BE49-F238E27FC236}">
                  <a16:creationId xmlns="" xmlns:a16="http://schemas.microsoft.com/office/drawing/2014/main" id="{4A6F6DA5-6ACE-429E-B52A-AC44102F0184}"/>
                </a:ext>
              </a:extLst>
            </p:cNvPr>
            <p:cNvGrpSpPr/>
            <p:nvPr/>
          </p:nvGrpSpPr>
          <p:grpSpPr>
            <a:xfrm>
              <a:off x="83820" y="68581"/>
              <a:ext cx="4793934" cy="6781800"/>
              <a:chOff x="83820" y="68581"/>
              <a:chExt cx="4793934" cy="6781800"/>
            </a:xfrm>
          </p:grpSpPr>
          <p:sp>
            <p:nvSpPr>
              <p:cNvPr id="7" name="Прямоугольник 6">
                <a:extLst>
                  <a:ext uri="{FF2B5EF4-FFF2-40B4-BE49-F238E27FC236}">
                    <a16:creationId xmlns="" xmlns:a16="http://schemas.microsoft.com/office/drawing/2014/main" id="{09A0A77F-376C-47B9-BB79-353299E74E74}"/>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a:extLst>
                  <a:ext uri="{FF2B5EF4-FFF2-40B4-BE49-F238E27FC236}">
                    <a16:creationId xmlns="" xmlns:a16="http://schemas.microsoft.com/office/drawing/2014/main" id="{DCA030F4-92F2-48AB-8BB4-77C584043B72}"/>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3</a:t>
                </a:r>
                <a:endParaRPr lang="ru-RU" sz="1400" dirty="0">
                  <a:solidFill>
                    <a:srgbClr val="25A872"/>
                  </a:solidFill>
                  <a:latin typeface="e-Ukraine" panose="00000500000000000000" pitchFamily="50" charset="-52"/>
                </a:endParaRPr>
              </a:p>
            </p:txBody>
          </p:sp>
        </p:grpSp>
        <p:pic>
          <p:nvPicPr>
            <p:cNvPr id="4100" name="Рисунок 10" descr="https://chart.googleapis.com/chart?cht=qr&amp;chl=https%3A%2F%2Ft.me%2FinfoTAXbot&amp;chld=L|0&amp;chs=150">
              <a:extLst>
                <a:ext uri="{FF2B5EF4-FFF2-40B4-BE49-F238E27FC236}">
                  <a16:creationId xmlns="" xmlns:a16="http://schemas.microsoft.com/office/drawing/2014/main" id="{C10BBAFE-2D79-49E5-868B-A0FDCC9F8BD8}"/>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889161" y="1990344"/>
              <a:ext cx="1304925" cy="13049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9" name="Рисунок 1" descr="https://chart.googleapis.com/chart?cht=qr&amp;chl=https%3A%2F%2Ft.me%2Ftax_gov_ua&amp;chld=L|0&amp;chs=150">
              <a:extLst>
                <a:ext uri="{FF2B5EF4-FFF2-40B4-BE49-F238E27FC236}">
                  <a16:creationId xmlns="" xmlns:a16="http://schemas.microsoft.com/office/drawing/2014/main" id="{AB68234D-4D6E-4D60-B461-52334D70C220}"/>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81092" y="3465338"/>
              <a:ext cx="771525" cy="7715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8" name="Рисунок 7" descr="https://chart.googleapis.com/chart?cht=qr&amp;chl=https%3A%2F%2Fwww.youtube.com%2FTaxUkraine&amp;chld=L|0&amp;chs=150">
              <a:extLst>
                <a:ext uri="{FF2B5EF4-FFF2-40B4-BE49-F238E27FC236}">
                  <a16:creationId xmlns="" xmlns:a16="http://schemas.microsoft.com/office/drawing/2014/main" id="{B988640C-7F4D-43BB-8D2B-B0AB4B4AD405}"/>
                </a:ext>
              </a:extLst>
            </p:cNvPr>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481092" y="4329384"/>
              <a:ext cx="771525" cy="7715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7" name="Рисунок 13" descr="https://chart.googleapis.com/chart?cht=qr&amp;chl=https%3A%2F%2Fwww.facebook.com%2FTaxUkraine%2F&amp;chld=L|0&amp;chs=150">
              <a:extLst>
                <a:ext uri="{FF2B5EF4-FFF2-40B4-BE49-F238E27FC236}">
                  <a16:creationId xmlns="" xmlns:a16="http://schemas.microsoft.com/office/drawing/2014/main" id="{48F62E71-1AA9-48BD-99B8-0430C4FAB90B}"/>
                </a:ext>
              </a:extLst>
            </p:cNvP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481092" y="5193430"/>
              <a:ext cx="771525" cy="7715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Rectangle 5">
              <a:extLst>
                <a:ext uri="{FF2B5EF4-FFF2-40B4-BE49-F238E27FC236}">
                  <a16:creationId xmlns="" xmlns:a16="http://schemas.microsoft.com/office/drawing/2014/main" id="{5E53E4E3-62F3-4903-B665-45BF57FD779F}"/>
                </a:ext>
              </a:extLst>
            </p:cNvPr>
            <p:cNvSpPr>
              <a:spLocks noChangeArrowheads="1"/>
            </p:cNvSpPr>
            <p:nvPr/>
          </p:nvSpPr>
          <p:spPr bwMode="auto">
            <a:xfrm>
              <a:off x="82316" y="203687"/>
              <a:ext cx="4793934" cy="1754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Друзі, підписуйтеся на офіційні сторінки Державної податкової служби України у соціальних мережах, де ви зможе переглянути новини, актуальні роз'яснення податкових новацій, а також інфографіки та коментарі керівництва та фахівців служби! Буде корисно та цікаво!</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Спілкуйтеся з Податковою службою дистанційно за допомогою сервісу  «</a:t>
              </a:r>
              <a:r>
                <a:rPr kumimoji="0" lang="uk-UA" altLang="ru-RU" sz="1200" b="0" i="0" u="none" strike="noStrike" cap="none" normalizeH="0" baseline="0" dirty="0" err="1">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InfoTAX</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e-Ukraine Light" panose="00000400000000000000" pitchFamily="50" charset="-52"/>
              </a:endParaRPr>
            </a:p>
          </p:txBody>
        </p:sp>
        <p:sp>
          <p:nvSpPr>
            <p:cNvPr id="12" name="Rectangle 7">
              <a:extLst>
                <a:ext uri="{FF2B5EF4-FFF2-40B4-BE49-F238E27FC236}">
                  <a16:creationId xmlns="" xmlns:a16="http://schemas.microsoft.com/office/drawing/2014/main" id="{7BCFA5DF-C4AC-4DCE-AA03-DBDC47E12D5E}"/>
                </a:ext>
              </a:extLst>
            </p:cNvPr>
            <p:cNvSpPr>
              <a:spLocks noChangeArrowheads="1"/>
            </p:cNvSpPr>
            <p:nvPr/>
          </p:nvSpPr>
          <p:spPr bwMode="auto">
            <a:xfrm>
              <a:off x="1440440" y="3500673"/>
              <a:ext cx="2077686" cy="8002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 ДПС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Telegram</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endParaRPr kumimoji="0" lang="ru-RU" altLang="ru-RU" sz="600" b="0" i="0" u="none" strike="noStrike" cap="none" normalizeH="0" baseline="0" dirty="0">
                <a:ln>
                  <a:noFill/>
                </a:ln>
                <a:solidFill>
                  <a:schemeClr val="tx1"/>
                </a:solidFill>
                <a:effectLst/>
                <a:latin typeface="e-Ukraine Light" panose="00000400000000000000" pitchFamily="50" charset="-5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3" name="Rectangle 8">
              <a:extLst>
                <a:ext uri="{FF2B5EF4-FFF2-40B4-BE49-F238E27FC236}">
                  <a16:creationId xmlns="" xmlns:a16="http://schemas.microsoft.com/office/drawing/2014/main" id="{911FB1A9-ED1C-4532-A3E7-013A57BBC16A}"/>
                </a:ext>
              </a:extLst>
            </p:cNvPr>
            <p:cNvSpPr>
              <a:spLocks noChangeArrowheads="1"/>
            </p:cNvSpPr>
            <p:nvPr/>
          </p:nvSpPr>
          <p:spPr bwMode="auto">
            <a:xfrm>
              <a:off x="1440440" y="4465058"/>
              <a:ext cx="2710593"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на «</a:t>
              </a:r>
              <a:r>
                <a:rPr kumimoji="0" lang="en-US" altLang="ru-RU" sz="1400" b="0" i="0" u="none" strike="noStrike" cap="none" normalizeH="0" baseline="0" dirty="0" err="1">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Youtube</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каналі ДПС </a:t>
              </a: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4" name="Rectangle 9">
              <a:extLst>
                <a:ext uri="{FF2B5EF4-FFF2-40B4-BE49-F238E27FC236}">
                  <a16:creationId xmlns="" xmlns:a16="http://schemas.microsoft.com/office/drawing/2014/main" id="{D4E2B7F5-5D62-456B-A005-E3F8F8A4BC07}"/>
                </a:ext>
              </a:extLst>
            </p:cNvPr>
            <p:cNvSpPr>
              <a:spLocks noChangeArrowheads="1"/>
            </p:cNvSpPr>
            <p:nvPr/>
          </p:nvSpPr>
          <p:spPr bwMode="auto">
            <a:xfrm>
              <a:off x="1440440" y="5273743"/>
              <a:ext cx="2710593"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сторінка на ДПС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Fac</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е</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book</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uk-UA"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5" name="Прямоугольник 14">
              <a:extLst>
                <a:ext uri="{FF2B5EF4-FFF2-40B4-BE49-F238E27FC236}">
                  <a16:creationId xmlns="" xmlns:a16="http://schemas.microsoft.com/office/drawing/2014/main" id="{14F01F8F-7640-48D6-B1C7-915AD6E76DDF}"/>
                </a:ext>
              </a:extLst>
            </p:cNvPr>
            <p:cNvSpPr/>
            <p:nvPr/>
          </p:nvSpPr>
          <p:spPr>
            <a:xfrm>
              <a:off x="82316" y="6057476"/>
              <a:ext cx="4793934" cy="338554"/>
            </a:xfrm>
            <a:prstGeom prst="rect">
              <a:avLst/>
            </a:prstGeom>
          </p:spPr>
          <p:txBody>
            <a:bodyPr wrap="square">
              <a:spAutoFit/>
            </a:bodyPr>
            <a:lstStyle/>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Офіційний веб-портал  Державної </a:t>
              </a:r>
              <a:r>
                <a:rPr lang="uk-UA" sz="800" b="1" spc="-20" dirty="0" err="1">
                  <a:latin typeface="e-Ukraine" panose="00000500000000000000" pitchFamily="50" charset="-52"/>
                  <a:ea typeface="Times New Roman" panose="02020603050405020304" pitchFamily="18" charset="0"/>
                  <a:cs typeface="Calibri" panose="020F0502020204030204" pitchFamily="34" charset="0"/>
                </a:rPr>
                <a:t>податков</a:t>
              </a:r>
              <a:r>
                <a:rPr lang="en-US" sz="800" b="1" spc="-20" dirty="0" err="1">
                  <a:latin typeface="e-Ukraine" panose="00000500000000000000" pitchFamily="50" charset="-52"/>
                  <a:ea typeface="Times New Roman" panose="02020603050405020304" pitchFamily="18" charset="0"/>
                  <a:cs typeface="Calibri" panose="020F0502020204030204" pitchFamily="34" charset="0"/>
                </a:rPr>
                <a:t>ої</a:t>
              </a:r>
              <a:r>
                <a:rPr lang="uk-UA" sz="800" b="1" spc="-20" dirty="0">
                  <a:latin typeface="e-Ukraine" panose="00000500000000000000" pitchFamily="50" charset="-52"/>
                  <a:ea typeface="Times New Roman" panose="02020603050405020304" pitchFamily="18" charset="0"/>
                  <a:cs typeface="Calibri" panose="020F0502020204030204" pitchFamily="34" charset="0"/>
                </a:rPr>
                <a:t>  служби України: </a:t>
              </a:r>
              <a:r>
                <a:rPr lang="en-US" sz="800" b="1" spc="-20" dirty="0">
                  <a:latin typeface="e-Ukraine" panose="00000500000000000000" pitchFamily="50" charset="-52"/>
                  <a:ea typeface="Times New Roman" panose="02020603050405020304" pitchFamily="18" charset="0"/>
                  <a:cs typeface="Calibri" panose="020F0502020204030204" pitchFamily="34" charset="0"/>
                </a:rPr>
                <a:t>tax</a:t>
              </a:r>
              <a:r>
                <a:rPr lang="uk-UA" sz="800" u="sng" spc="-20" dirty="0">
                  <a:latin typeface="e-Ukraine" panose="00000500000000000000" pitchFamily="50" charset="-52"/>
                  <a:ea typeface="Times New Roman" panose="02020603050405020304" pitchFamily="18" charset="0"/>
                  <a:cs typeface="Calibri" panose="020F0502020204030204" pitchFamily="34" charset="0"/>
                </a:rPr>
                <a:t>.</a:t>
              </a:r>
              <a:r>
                <a:rPr lang="uk-UA" sz="800" b="1" u="sng" spc="-20" dirty="0">
                  <a:latin typeface="e-Ukraine" panose="00000500000000000000" pitchFamily="50" charset="-52"/>
                  <a:ea typeface="Times New Roman" panose="02020603050405020304" pitchFamily="18" charset="0"/>
                  <a:cs typeface="Calibri" panose="020F0502020204030204" pitchFamily="34" charset="0"/>
                </a:rPr>
                <a:t>gov.ua</a:t>
              </a:r>
              <a:endParaRPr lang="ru-RU" sz="3600" b="1" dirty="0">
                <a:latin typeface="e-Ukraine" panose="00000500000000000000" pitchFamily="50" charset="-52"/>
                <a:ea typeface="Times New Roman" panose="02020603050405020304" pitchFamily="18" charset="0"/>
              </a:endParaRPr>
            </a:p>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Інформаційно-довідковий департамент ДПС: </a:t>
              </a:r>
              <a:r>
                <a:rPr lang="uk-UA" sz="800" spc="-20" dirty="0">
                  <a:latin typeface="e-Ukraine" panose="00000500000000000000" pitchFamily="50" charset="-52"/>
                  <a:ea typeface="Times New Roman" panose="02020603050405020304" pitchFamily="18" charset="0"/>
                  <a:cs typeface="Calibri" panose="020F0502020204030204" pitchFamily="34" charset="0"/>
                </a:rPr>
                <a:t>0-800-501-007</a:t>
              </a:r>
              <a:endParaRPr lang="ru-RU" sz="3200" dirty="0">
                <a:effectLst/>
                <a:latin typeface="e-Ukraine" panose="00000500000000000000" pitchFamily="50" charset="-52"/>
                <a:ea typeface="Times New Roman" panose="02020603050405020304" pitchFamily="18" charset="0"/>
                <a:cs typeface="Times New Roman" panose="02020603050405020304" pitchFamily="18" charset="0"/>
              </a:endParaRPr>
            </a:p>
          </p:txBody>
        </p:sp>
        <p:cxnSp>
          <p:nvCxnSpPr>
            <p:cNvPr id="17" name="Прямая соединительная линия 16">
              <a:extLst>
                <a:ext uri="{FF2B5EF4-FFF2-40B4-BE49-F238E27FC236}">
                  <a16:creationId xmlns="" xmlns:a16="http://schemas.microsoft.com/office/drawing/2014/main" id="{BC9780A8-D912-46DD-A0E0-2400220A2B6E}"/>
                </a:ext>
              </a:extLst>
            </p:cNvPr>
            <p:cNvCxnSpPr/>
            <p:nvPr/>
          </p:nvCxnSpPr>
          <p:spPr>
            <a:xfrm>
              <a:off x="228600" y="6010275"/>
              <a:ext cx="4557713" cy="0"/>
            </a:xfrm>
            <a:prstGeom prst="line">
              <a:avLst/>
            </a:prstGeom>
            <a:ln w="28575">
              <a:solidFill>
                <a:srgbClr val="25A872"/>
              </a:solidFill>
            </a:ln>
          </p:spPr>
          <p:style>
            <a:lnRef idx="1">
              <a:schemeClr val="accent1"/>
            </a:lnRef>
            <a:fillRef idx="0">
              <a:schemeClr val="accent1"/>
            </a:fillRef>
            <a:effectRef idx="0">
              <a:schemeClr val="accent1"/>
            </a:effectRef>
            <a:fontRef idx="minor">
              <a:schemeClr val="tx1"/>
            </a:fontRef>
          </p:style>
        </p:cxnSp>
      </p:grpSp>
      <p:sp>
        <p:nvSpPr>
          <p:cNvPr id="2" name="Rectangle 1"/>
          <p:cNvSpPr>
            <a:spLocks noChangeArrowheads="1"/>
          </p:cNvSpPr>
          <p:nvPr/>
        </p:nvSpPr>
        <p:spPr bwMode="auto">
          <a:xfrm>
            <a:off x="5391150" y="794507"/>
            <a:ext cx="4105275" cy="73866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400" b="1" dirty="0" err="1" smtClean="0">
                <a:latin typeface="Times New Roman" pitchFamily="18" charset="0"/>
                <a:cs typeface="Times New Roman" pitchFamily="18" charset="0"/>
              </a:rPr>
              <a:t>Платники</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єдиного</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податку</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четвертої</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групи</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можуть</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відмовитися</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від</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застосування</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спрощеної</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системи</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оподаткування</a:t>
            </a:r>
            <a:endParaRPr lang="ru-RU" sz="1400" b="1" dirty="0">
              <a:latin typeface="Times New Roman" pitchFamily="18" charset="0"/>
              <a:cs typeface="Times New Roman" pitchFamily="18" charset="0"/>
            </a:endParaRPr>
          </a:p>
        </p:txBody>
      </p:sp>
      <p:sp>
        <p:nvSpPr>
          <p:cNvPr id="20" name="Rectangle 1"/>
          <p:cNvSpPr>
            <a:spLocks noChangeArrowheads="1"/>
          </p:cNvSpPr>
          <p:nvPr/>
        </p:nvSpPr>
        <p:spPr bwMode="auto">
          <a:xfrm>
            <a:off x="5048251" y="6461285"/>
            <a:ext cx="962024" cy="2154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800" i="0" u="none" strike="noStrike" cap="none" normalizeH="0" baseline="0" smtClean="0">
                <a:ln>
                  <a:noFill/>
                </a:ln>
                <a:solidFill>
                  <a:srgbClr val="333333"/>
                </a:solidFill>
                <a:effectLst/>
                <a:latin typeface="e-Ukraine Light" pitchFamily="50" charset="-52"/>
                <a:ea typeface="Times New Roman" pitchFamily="18" charset="0"/>
                <a:cs typeface="Times New Roman" pitchFamily="18" charset="0"/>
              </a:rPr>
              <a:t>Червень 2021</a:t>
            </a:r>
            <a:endParaRPr kumimoji="0" lang="uk-UA" sz="80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1" name="Прямоугольник 20"/>
          <p:cNvSpPr/>
          <p:nvPr/>
        </p:nvSpPr>
        <p:spPr>
          <a:xfrm>
            <a:off x="6029325" y="180977"/>
            <a:ext cx="3124200" cy="253916"/>
          </a:xfrm>
          <a:prstGeom prst="rect">
            <a:avLst/>
          </a:prstGeom>
        </p:spPr>
        <p:txBody>
          <a:bodyPr wrap="square">
            <a:spAutoFit/>
          </a:bodyPr>
          <a:lstStyle/>
          <a:p>
            <a:pPr lvl="0" algn="ctr" defTabSz="914400" fontAlgn="base">
              <a:spcBef>
                <a:spcPct val="0"/>
              </a:spcBef>
              <a:spcAft>
                <a:spcPct val="0"/>
              </a:spcAft>
            </a:pPr>
            <a:r>
              <a:rPr lang="uk-UA" sz="1000" dirty="0" smtClean="0">
                <a:latin typeface="e-Ukraine Light" pitchFamily="50" charset="-52"/>
                <a:cs typeface="Arial" pitchFamily="34" charset="0"/>
              </a:rPr>
              <a:t>Головне </a:t>
            </a:r>
            <a:r>
              <a:rPr lang="uk-UA" sz="1050" dirty="0" smtClean="0">
                <a:latin typeface="e-Ukraine Light" pitchFamily="50" charset="-52"/>
                <a:cs typeface="Arial" pitchFamily="34" charset="0"/>
              </a:rPr>
              <a:t>управління</a:t>
            </a:r>
            <a:r>
              <a:rPr lang="uk-UA" sz="1000" dirty="0" smtClean="0">
                <a:latin typeface="e-Ukraine Light" pitchFamily="50" charset="-52"/>
                <a:cs typeface="Arial" pitchFamily="34" charset="0"/>
              </a:rPr>
              <a:t> ДПС у м. Києві </a:t>
            </a:r>
          </a:p>
        </p:txBody>
      </p:sp>
    </p:spTree>
    <p:extLst>
      <p:ext uri="{BB962C8B-B14F-4D97-AF65-F5344CB8AC3E}">
        <p14:creationId xmlns="" xmlns:p14="http://schemas.microsoft.com/office/powerpoint/2010/main" val="338214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 xmlns:a16="http://schemas.microsoft.com/office/drawing/2014/main" id="{77BE1E3B-BB62-4FEA-84E6-53708639754F}"/>
              </a:ext>
            </a:extLst>
          </p:cNvPr>
          <p:cNvGrpSpPr/>
          <p:nvPr/>
        </p:nvGrpSpPr>
        <p:grpSpPr>
          <a:xfrm>
            <a:off x="83820" y="68581"/>
            <a:ext cx="4793934" cy="6781800"/>
            <a:chOff x="83820" y="68581"/>
            <a:chExt cx="4793934" cy="6781800"/>
          </a:xfrm>
        </p:grpSpPr>
        <p:sp>
          <p:nvSpPr>
            <p:cNvPr id="4" name="Прямоугольник 3">
              <a:extLst>
                <a:ext uri="{FF2B5EF4-FFF2-40B4-BE49-F238E27FC236}">
                  <a16:creationId xmlns="" xmlns:a16="http://schemas.microsoft.com/office/drawing/2014/main" id="{63EC6337-995B-4F4C-BFBF-1A1915547AE5}"/>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extLst>
                <a:ext uri="{FF2B5EF4-FFF2-40B4-BE49-F238E27FC236}">
                  <a16:creationId xmlns="" xmlns:a16="http://schemas.microsoft.com/office/drawing/2014/main"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1</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 xmlns:a16="http://schemas.microsoft.com/office/drawing/2014/main" id="{192DF1A1-DE05-4849-B565-0A68A4DD5458}"/>
              </a:ext>
            </a:extLst>
          </p:cNvPr>
          <p:cNvGrpSpPr/>
          <p:nvPr/>
        </p:nvGrpSpPr>
        <p:grpSpPr>
          <a:xfrm>
            <a:off x="5025570" y="68581"/>
            <a:ext cx="4793934" cy="6781800"/>
            <a:chOff x="83820" y="68581"/>
            <a:chExt cx="4793934" cy="6781800"/>
          </a:xfrm>
        </p:grpSpPr>
        <p:sp>
          <p:nvSpPr>
            <p:cNvPr id="8" name="Прямоугольник 7">
              <a:extLst>
                <a:ext uri="{FF2B5EF4-FFF2-40B4-BE49-F238E27FC236}">
                  <a16:creationId xmlns="" xmlns:a16="http://schemas.microsoft.com/office/drawing/2014/main"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smtClean="0"/>
                <a:t>тРАВ</a:t>
              </a:r>
              <a:endParaRPr lang="ru-RU" dirty="0"/>
            </a:p>
          </p:txBody>
        </p:sp>
        <p:sp>
          <p:nvSpPr>
            <p:cNvPr id="9" name="Овал 8">
              <a:extLst>
                <a:ext uri="{FF2B5EF4-FFF2-40B4-BE49-F238E27FC236}">
                  <a16:creationId xmlns="" xmlns:a16="http://schemas.microsoft.com/office/drawing/2014/main"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smtClean="0">
                  <a:solidFill>
                    <a:srgbClr val="25A872"/>
                  </a:solidFill>
                  <a:latin typeface="e-Ukraine" panose="00000500000000000000" pitchFamily="50" charset="-52"/>
                </a:rPr>
                <a:t>2</a:t>
              </a:r>
              <a:endParaRPr lang="ru-RU" sz="14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 xmlns:a16="http://schemas.microsoft.com/office/drawing/2014/main" id="{AB020ADF-A26B-4DB1-A8F3-01CE965CB04E}"/>
              </a:ext>
            </a:extLst>
          </p:cNvPr>
          <p:cNvSpPr/>
          <p:nvPr/>
        </p:nvSpPr>
        <p:spPr>
          <a:xfrm>
            <a:off x="200024"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 xmlns:a16="http://schemas.microsoft.com/office/drawing/2014/main" id="{A93320C9-B67C-4431-A6A6-D9A5DA9531D3}"/>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3073" name="Rectangle 1"/>
          <p:cNvSpPr>
            <a:spLocks noChangeArrowheads="1"/>
          </p:cNvSpPr>
          <p:nvPr/>
        </p:nvSpPr>
        <p:spPr bwMode="auto">
          <a:xfrm>
            <a:off x="171450" y="32059"/>
            <a:ext cx="4648199" cy="63800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pPr>
            <a:r>
              <a:rPr lang="ru-RU" sz="1400" dirty="0" smtClean="0">
                <a:latin typeface="Times New Roman" pitchFamily="18" charset="0"/>
                <a:cs typeface="Times New Roman" pitchFamily="18" charset="0"/>
              </a:rPr>
              <a:t>  </a:t>
            </a:r>
            <a:r>
              <a:rPr lang="uk-UA" sz="1300" dirty="0" smtClean="0">
                <a:latin typeface="e-Ukraine Light"/>
                <a:cs typeface="Times New Roman" pitchFamily="18" charset="0"/>
              </a:rPr>
              <a:t>Головне   управління   ДПС   у  м. Києві  нагадує,  що платники єдиного податку четвертої групи можуть самостійно відмовитися від спрощеної системи оподаткування або перейти на застосування ставки єдиного податку, визначеної для платників єдиного податку іншої групи, з першого числа місяця, наступного за податковим (звітним) кварталом, у якому подано відповідну заяву у порядку згідно з п. 298.2 ст. 298 ПКУ Податкового кодексу України (далі – ПКУ), за умови сплати податку за поточний рік у розмірі, що розраховується виходячи з 25 відсотків річної суми податку за кожний квартал, протягом якого платник перебував на четвертій групі платників єдиного податку. Така можливість передбачена пп. 298.8.7 п. 298.8 ст. 298 ПКУ. </a:t>
            </a:r>
          </a:p>
          <a:p>
            <a:pPr algn="just">
              <a:lnSpc>
                <a:spcPct val="150000"/>
              </a:lnSpc>
            </a:pPr>
            <a:r>
              <a:rPr lang="uk-UA" sz="1300" dirty="0" smtClean="0">
                <a:latin typeface="e-Ukraine Light"/>
                <a:cs typeface="Times New Roman" pitchFamily="18" charset="0"/>
              </a:rPr>
              <a:t>   Заява про відмову від спрощеної системи оподаткування подається суб’єктом   господарювання   до   контролюючого   органу  не пізніше  ніж  за  10  календарних  днів до початку нового календарного кварталу (року) (пп. 298.2.1 п. 298.2 ст. 298 ПКУ). </a:t>
            </a:r>
            <a:endParaRPr lang="ru-RU" sz="1300" dirty="0" smtClean="0">
              <a:latin typeface="e-Ukraine Light"/>
              <a:cs typeface="Times New Roman" pitchFamily="18" charset="0"/>
            </a:endParaRPr>
          </a:p>
        </p:txBody>
      </p:sp>
      <p:sp>
        <p:nvSpPr>
          <p:cNvPr id="3074" name="Rectangle 2"/>
          <p:cNvSpPr>
            <a:spLocks noChangeArrowheads="1"/>
          </p:cNvSpPr>
          <p:nvPr/>
        </p:nvSpPr>
        <p:spPr bwMode="auto">
          <a:xfrm flipH="1">
            <a:off x="5200650" y="194407"/>
            <a:ext cx="4476750" cy="43088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pPr>
            <a:r>
              <a:rPr lang="ru-RU" sz="1400" dirty="0" smtClean="0">
                <a:latin typeface="Times New Roman" pitchFamily="18" charset="0"/>
                <a:cs typeface="Times New Roman" pitchFamily="18" charset="0"/>
              </a:rPr>
              <a:t>   </a:t>
            </a:r>
            <a:r>
              <a:rPr lang="uk-UA" sz="1300" dirty="0" smtClean="0">
                <a:latin typeface="e-Ukraine Light"/>
                <a:cs typeface="Times New Roman" pitchFamily="18" charset="0"/>
              </a:rPr>
              <a:t>Водночас, слід пам’ятати, що повторно сільськогосподарський товаровиробник може бути включений до четвертої групи платників єдиного податку не раніше ніж через два календарні роки після його переходу на застосування ставки єдиного податку, визначеної для платників єдиного податку іншої групи, або анулювання його попередньої реєстрації платником єдиного податку четвертої групи (пп. 298.8.7 п. 298.8 ст. 298 ПКУ). </a:t>
            </a:r>
          </a:p>
          <a:p>
            <a:pPr algn="just">
              <a:lnSpc>
                <a:spcPct val="150000"/>
              </a:lnSpc>
            </a:pPr>
            <a:r>
              <a:rPr lang="uk-UA" sz="1300" dirty="0" smtClean="0">
                <a:latin typeface="e-Ukraine Light"/>
                <a:cs typeface="Times New Roman" pitchFamily="18" charset="0"/>
              </a:rPr>
              <a:t>    Норми пп. 298.8.7 п. 298.8 ст. 298 ПКУ не застосовуються у разі анулювання реєстрації платником єдиного податку четвертої групи юридичної особи за ініціативою контролюючого органу. </a:t>
            </a:r>
          </a:p>
          <a:p>
            <a:pPr algn="just">
              <a:spcBef>
                <a:spcPts val="600"/>
              </a:spcBef>
            </a:pPr>
            <a:endParaRPr lang="uk-UA" sz="1400" dirty="0">
              <a:latin typeface="Times New Roman" pitchFamily="18" charset="0"/>
              <a:cs typeface="Times New Roman" pitchFamily="18" charset="0"/>
            </a:endParaRPr>
          </a:p>
        </p:txBody>
      </p:sp>
    </p:spTree>
    <p:extLst>
      <p:ext uri="{BB962C8B-B14F-4D97-AF65-F5344CB8AC3E}">
        <p14:creationId xmlns="" xmlns:p14="http://schemas.microsoft.com/office/powerpoint/2010/main" val="384221950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370</TotalTime>
  <Words>211</Words>
  <Application>Microsoft Office PowerPoint</Application>
  <PresentationFormat>Лист A4 (210x297 мм)</PresentationFormat>
  <Paragraphs>18</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adm</cp:lastModifiedBy>
  <cp:revision>50</cp:revision>
  <dcterms:created xsi:type="dcterms:W3CDTF">2021-05-27T05:23:05Z</dcterms:created>
  <dcterms:modified xsi:type="dcterms:W3CDTF">2021-06-29T13:57:40Z</dcterms:modified>
</cp:coreProperties>
</file>