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1150" y="981214"/>
            <a:ext cx="43815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/>
              <a:t>Про </a:t>
            </a:r>
            <a:r>
              <a:rPr lang="ru-RU" sz="1600" b="1" dirty="0" err="1" smtClean="0"/>
              <a:t>виявлені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несправності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роботі</a:t>
            </a:r>
            <a:r>
              <a:rPr lang="ru-RU" sz="1600" b="1" dirty="0" smtClean="0"/>
              <a:t> РРО/ПРРО </a:t>
            </a:r>
            <a:r>
              <a:rPr lang="ru-RU" sz="1600" b="1" dirty="0" err="1" smtClean="0"/>
              <a:t>слід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повідомляти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контролюючі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органи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Червень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05476" y="161925"/>
            <a:ext cx="38481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12066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161062"/>
            <a:ext cx="4505325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Head Light" pitchFamily="50" charset="-52"/>
              </a:rPr>
              <a:t>	</a:t>
            </a:r>
            <a:r>
              <a:rPr lang="uk-UA" sz="1300" dirty="0" smtClean="0">
                <a:latin typeface="e-Ukraine Light"/>
                <a:cs typeface="Times New Roman" pitchFamily="18" charset="0"/>
              </a:rPr>
              <a:t>Головне  управління  ДПС  у  м. Києві повідомляє, що суб’єкт господарювання, який здійснює розрахункові операції в готівковій та/або в безготівковій формі при продажу товарів (наданні послуг) у сфері торгівлі, громадського харчування та послуг, а також операції з приймання готівки для подальшого її переказу, зобов’язаний у разі виявлення несправностей реєстратора розрахункових  операцій  (далі – РРО)  чи  програмного РРО (далі – ПРРО) повідомити про це центр сервісного обслуговування та контролюючий орган, у якому такий суб’єкт господарювання зареєстрований платником податків.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	Терміни, протягом яких суб’єкт господарювання повідомляє контролюючий орган про несправність РРО та/або ПРРО, встановлені п. 16 ст. 3 Закону України від 06 липня 1995 року № 265/95-ВР «Про застосування реєстраторів розрахункових операцій у сфері торгівлі, громадського харчування та послуг» із змінами та доповненнями (далі – Закон № 265).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	Так, </a:t>
            </a:r>
            <a:r>
              <a:rPr lang="uk-UA" sz="1300" b="1" dirty="0" smtClean="0">
                <a:latin typeface="e-Ukraine Light"/>
                <a:cs typeface="Times New Roman" pitchFamily="18" charset="0"/>
              </a:rPr>
              <a:t>у разі виявлення несправностей РРО</a:t>
            </a:r>
            <a:r>
              <a:rPr lang="uk-UA" sz="1300" dirty="0" smtClean="0">
                <a:latin typeface="e-Ukraine Light"/>
                <a:cs typeface="Times New Roman" pitchFamily="18" charset="0"/>
              </a:rPr>
              <a:t>, а також пошкодження засобів контролю, повідомлення в довільній формі надсилається письмово або засобами </a:t>
            </a:r>
            <a:r>
              <a:rPr lang="uk-UA" sz="1300" dirty="0" err="1" smtClean="0">
                <a:latin typeface="e-Ukraine Light"/>
                <a:cs typeface="Times New Roman" pitchFamily="18" charset="0"/>
              </a:rPr>
              <a:t>телекомунікацій</a:t>
            </a:r>
            <a:r>
              <a:rPr lang="uk-UA" sz="1300" dirty="0" smtClean="0">
                <a:latin typeface="e-Ukraine Light"/>
                <a:cs typeface="Times New Roman" pitchFamily="18" charset="0"/>
              </a:rPr>
              <a:t> до: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 контролюючого органу, у якому суб’єкт господарювання зареєстрований платником податків – протягом двох робочих днів після дня виявлення несправностей чи пошкодження;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  центру сервісного обслуговування – протягом робочого дня, в якому виявлено несправності чи пошкодження. </a:t>
            </a:r>
          </a:p>
          <a:p>
            <a:pPr algn="just"/>
            <a:r>
              <a:rPr lang="uk-UA" sz="1300" dirty="0" smtClean="0">
                <a:latin typeface="e-Ukraine Light"/>
              </a:rPr>
              <a:t> </a:t>
            </a:r>
            <a:endParaRPr lang="uk-UA" sz="1300" dirty="0">
              <a:latin typeface="e-Ukraine Light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00650" y="245652"/>
            <a:ext cx="447675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200" dirty="0" smtClean="0">
                <a:latin typeface="e-Ukraine Head Light" pitchFamily="50" charset="-52"/>
              </a:rPr>
              <a:t>	</a:t>
            </a:r>
            <a:r>
              <a:rPr lang="uk-UA" sz="1300" dirty="0" smtClean="0">
                <a:latin typeface="e-Ukraine Light"/>
                <a:cs typeface="Times New Roman" pitchFamily="18" charset="0"/>
              </a:rPr>
              <a:t>У разі виявлення несправностей ПРРО суб’єкт господарювання зобов’язаний протягом дня, в якому виявлено несправність, засобами </a:t>
            </a:r>
            <a:r>
              <a:rPr lang="uk-UA" sz="1300" dirty="0" err="1" smtClean="0">
                <a:latin typeface="e-Ukraine Light"/>
                <a:cs typeface="Times New Roman" pitchFamily="18" charset="0"/>
              </a:rPr>
              <a:t>телекомунікацій</a:t>
            </a:r>
            <a:r>
              <a:rPr lang="uk-UA" sz="1300" dirty="0" smtClean="0">
                <a:latin typeface="e-Ukraine Light"/>
                <a:cs typeface="Times New Roman" pitchFamily="18" charset="0"/>
              </a:rPr>
              <a:t> повідомити про це контролюючий орган, виробника ПРРО та/або центр сервісного обслуговування (за наявності) за встановленою формою.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	Форму № 2-ПРРО «Повідомлення про виявлення несправностей програмного реєстратора розрахункових операцій» затверджено наказом Міністерства фінансів України від 23 червня 2020 року № 317  (додаток 2 до Порядку № 317).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            Нормами Закону № 265 не передбачено відповідальності до суб’єкта господарювання у разі не повідомлення контролюючого органу про виявлення несправностей РРО та/або ПРРО, а також пошкодження засобів контролю. </a:t>
            </a:r>
          </a:p>
          <a:p>
            <a:pPr algn="just">
              <a:spcAft>
                <a:spcPts val="600"/>
              </a:spcAft>
            </a:pPr>
            <a:r>
              <a:rPr lang="uk-UA" sz="1300" dirty="0" smtClean="0">
                <a:latin typeface="e-Ukraine Light"/>
                <a:cs typeface="Times New Roman" pitchFamily="18" charset="0"/>
              </a:rPr>
              <a:t>          Проте, звертаємо увагу, що за </a:t>
            </a:r>
            <a:r>
              <a:rPr lang="uk-UA" sz="1300" dirty="0" err="1" smtClean="0">
                <a:latin typeface="e-Ukraine Light"/>
                <a:cs typeface="Times New Roman" pitchFamily="18" charset="0"/>
              </a:rPr>
              <a:t>непроведення</a:t>
            </a:r>
            <a:r>
              <a:rPr lang="uk-UA" sz="1300" dirty="0" smtClean="0">
                <a:latin typeface="e-Ukraine Light"/>
                <a:cs typeface="Times New Roman" pitchFamily="18" charset="0"/>
              </a:rPr>
              <a:t> розрахункових операцій через РРО та/або ПРРО застосовуються фінансові санкції передбачені до п. 1 ст. 17 Закону № 265. </a:t>
            </a:r>
          </a:p>
          <a:p>
            <a:pPr algn="just"/>
            <a:r>
              <a:rPr lang="uk-UA" sz="1200" dirty="0" smtClean="0">
                <a:latin typeface="e-Ukraine Head Light" pitchFamily="50" charset="-52"/>
              </a:rPr>
              <a:t>. </a:t>
            </a:r>
            <a:endParaRPr lang="ru-RU" sz="1200" dirty="0">
              <a:latin typeface="e-Ukraine Head Light" pitchFamily="50" charset="-52"/>
            </a:endParaRPr>
          </a:p>
        </p:txBody>
      </p:sp>
      <p:pic>
        <p:nvPicPr>
          <p:cNvPr id="1026" name="Рисунок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5257800"/>
            <a:ext cx="4343399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112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48</cp:revision>
  <dcterms:created xsi:type="dcterms:W3CDTF">2021-05-27T05:23:05Z</dcterms:created>
  <dcterms:modified xsi:type="dcterms:W3CDTF">2021-06-29T13:56:34Z</dcterms:modified>
</cp:coreProperties>
</file>