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906000" cy="6858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A87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2" autoAdjust="0"/>
    <p:restoredTop sz="94660"/>
  </p:normalViewPr>
  <p:slideViewPr>
    <p:cSldViewPr snapToGrid="0">
      <p:cViewPr>
        <p:scale>
          <a:sx n="100" d="100"/>
          <a:sy n="100" d="100"/>
        </p:scale>
        <p:origin x="-2088" y="-450"/>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700837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919468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72244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3487806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210265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32800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2329" y="2505075"/>
            <a:ext cx="4190702"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14913" y="2505075"/>
            <a:ext cx="4211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159363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528486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4147845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79518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61086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A87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CE06E-CD33-4E8D-BB2D-3C537C4FAFB6}" type="datetimeFigureOut">
              <a:rPr lang="ru-RU" smtClean="0"/>
              <a:pPr/>
              <a:t>29.06.2021</a:t>
            </a:fld>
            <a:endParaRPr lang="ru-RU"/>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40782330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B2AE1F56-FA4C-456D-AD17-F597535BE98C}"/>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028247" y="0"/>
            <a:ext cx="4877753" cy="6858000"/>
          </a:xfrm>
          <a:prstGeom prst="rect">
            <a:avLst/>
          </a:prstGeom>
        </p:spPr>
      </p:pic>
      <p:sp>
        <p:nvSpPr>
          <p:cNvPr id="11" name="Rectangle 6">
            <a:extLst>
              <a:ext uri="{FF2B5EF4-FFF2-40B4-BE49-F238E27FC236}">
                <a16:creationId xmlns="" xmlns:a16="http://schemas.microsoft.com/office/drawing/2014/main" id="{AAE0BDE6-D7B9-4FD3-A01F-F489C68E00E5}"/>
              </a:ext>
            </a:extLst>
          </p:cNvPr>
          <p:cNvSpPr>
            <a:spLocks noChangeArrowheads="1"/>
          </p:cNvSpPr>
          <p:nvPr/>
        </p:nvSpPr>
        <p:spPr bwMode="auto">
          <a:xfrm>
            <a:off x="0" y="1762125"/>
            <a:ext cx="9906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pSp>
        <p:nvGrpSpPr>
          <p:cNvPr id="18" name="Группа 17">
            <a:extLst>
              <a:ext uri="{FF2B5EF4-FFF2-40B4-BE49-F238E27FC236}">
                <a16:creationId xmlns="" xmlns:a16="http://schemas.microsoft.com/office/drawing/2014/main" id="{5B1F3CBD-8D08-499F-BE54-1DF3C9FE8E21}"/>
              </a:ext>
            </a:extLst>
          </p:cNvPr>
          <p:cNvGrpSpPr/>
          <p:nvPr/>
        </p:nvGrpSpPr>
        <p:grpSpPr>
          <a:xfrm>
            <a:off x="82316" y="68581"/>
            <a:ext cx="4795438" cy="6781800"/>
            <a:chOff x="82316" y="68581"/>
            <a:chExt cx="4795438" cy="6781800"/>
          </a:xfrm>
        </p:grpSpPr>
        <p:grpSp>
          <p:nvGrpSpPr>
            <p:cNvPr id="9" name="Группа 8">
              <a:extLst>
                <a:ext uri="{FF2B5EF4-FFF2-40B4-BE49-F238E27FC236}">
                  <a16:creationId xmlns="" xmlns:a16="http://schemas.microsoft.com/office/drawing/2014/main" id="{4A6F6DA5-6ACE-429E-B52A-AC44102F0184}"/>
                </a:ext>
              </a:extLst>
            </p:cNvPr>
            <p:cNvGrpSpPr/>
            <p:nvPr/>
          </p:nvGrpSpPr>
          <p:grpSpPr>
            <a:xfrm>
              <a:off x="83820" y="68581"/>
              <a:ext cx="4793934" cy="6781800"/>
              <a:chOff x="83820" y="68581"/>
              <a:chExt cx="4793934" cy="6781800"/>
            </a:xfrm>
          </p:grpSpPr>
          <p:sp>
            <p:nvSpPr>
              <p:cNvPr id="7" name="Прямоугольник 6">
                <a:extLst>
                  <a:ext uri="{FF2B5EF4-FFF2-40B4-BE49-F238E27FC236}">
                    <a16:creationId xmlns="" xmlns:a16="http://schemas.microsoft.com/office/drawing/2014/main" id="{09A0A77F-376C-47B9-BB79-353299E74E74}"/>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a:extLst>
                  <a:ext uri="{FF2B5EF4-FFF2-40B4-BE49-F238E27FC236}">
                    <a16:creationId xmlns="" xmlns:a16="http://schemas.microsoft.com/office/drawing/2014/main" id="{DCA030F4-92F2-48AB-8BB4-77C584043B72}"/>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dirty="0" smtClean="0">
                    <a:solidFill>
                      <a:srgbClr val="25A872"/>
                    </a:solidFill>
                    <a:latin typeface="e-Ukraine" panose="00000500000000000000" pitchFamily="50" charset="-52"/>
                  </a:rPr>
                  <a:t>3</a:t>
                </a:r>
                <a:endParaRPr lang="ru-RU" sz="1400" dirty="0">
                  <a:solidFill>
                    <a:srgbClr val="25A872"/>
                  </a:solidFill>
                  <a:latin typeface="e-Ukraine" panose="00000500000000000000" pitchFamily="50" charset="-52"/>
                </a:endParaRPr>
              </a:p>
            </p:txBody>
          </p:sp>
        </p:grpSp>
        <p:pic>
          <p:nvPicPr>
            <p:cNvPr id="4100" name="Рисунок 10" descr="https://chart.googleapis.com/chart?cht=qr&amp;chl=https%3A%2F%2Ft.me%2FinfoTAXbot&amp;chld=L|0&amp;chs=150">
              <a:extLst>
                <a:ext uri="{FF2B5EF4-FFF2-40B4-BE49-F238E27FC236}">
                  <a16:creationId xmlns="" xmlns:a16="http://schemas.microsoft.com/office/drawing/2014/main" id="{C10BBAFE-2D79-49E5-868B-A0FDCC9F8BD8}"/>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889161" y="1990344"/>
              <a:ext cx="1304925" cy="13049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9" name="Рисунок 1" descr="https://chart.googleapis.com/chart?cht=qr&amp;chl=https%3A%2F%2Ft.me%2Ftax_gov_ua&amp;chld=L|0&amp;chs=150">
              <a:extLst>
                <a:ext uri="{FF2B5EF4-FFF2-40B4-BE49-F238E27FC236}">
                  <a16:creationId xmlns="" xmlns:a16="http://schemas.microsoft.com/office/drawing/2014/main" id="{AB68234D-4D6E-4D60-B461-52334D70C220}"/>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81092" y="3465338"/>
              <a:ext cx="771525" cy="7715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8" name="Рисунок 7" descr="https://chart.googleapis.com/chart?cht=qr&amp;chl=https%3A%2F%2Fwww.youtube.com%2FTaxUkraine&amp;chld=L|0&amp;chs=150">
              <a:extLst>
                <a:ext uri="{FF2B5EF4-FFF2-40B4-BE49-F238E27FC236}">
                  <a16:creationId xmlns="" xmlns:a16="http://schemas.microsoft.com/office/drawing/2014/main" id="{B988640C-7F4D-43BB-8D2B-B0AB4B4AD405}"/>
                </a:ext>
              </a:extLst>
            </p:cNvPr>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481092" y="4329384"/>
              <a:ext cx="771525" cy="7715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7" name="Рисунок 13" descr="https://chart.googleapis.com/chart?cht=qr&amp;chl=https%3A%2F%2Fwww.facebook.com%2FTaxUkraine%2F&amp;chld=L|0&amp;chs=150">
              <a:extLst>
                <a:ext uri="{FF2B5EF4-FFF2-40B4-BE49-F238E27FC236}">
                  <a16:creationId xmlns="" xmlns:a16="http://schemas.microsoft.com/office/drawing/2014/main" id="{48F62E71-1AA9-48BD-99B8-0430C4FAB90B}"/>
                </a:ext>
              </a:extLst>
            </p:cNvPr>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481092" y="5193430"/>
              <a:ext cx="771525" cy="7715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Rectangle 5">
              <a:extLst>
                <a:ext uri="{FF2B5EF4-FFF2-40B4-BE49-F238E27FC236}">
                  <a16:creationId xmlns="" xmlns:a16="http://schemas.microsoft.com/office/drawing/2014/main" id="{5E53E4E3-62F3-4903-B665-45BF57FD779F}"/>
                </a:ext>
              </a:extLst>
            </p:cNvPr>
            <p:cNvSpPr>
              <a:spLocks noChangeArrowheads="1"/>
            </p:cNvSpPr>
            <p:nvPr/>
          </p:nvSpPr>
          <p:spPr bwMode="auto">
            <a:xfrm>
              <a:off x="82316" y="203687"/>
              <a:ext cx="4793934" cy="1754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Друзі, підписуйтеся на офіційні сторінки Державної податкової служби України у соціальних мережах, де ви зможе переглянути новини, актуальні роз'яснення податкових новацій, а також інфографіки та коментарі керівництва та фахівців служби! Буде корисно та цікаво!</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Спілкуйтеся з Податковою службою дистанційно за допомогою сервісу  «</a:t>
              </a:r>
              <a:r>
                <a:rPr kumimoji="0" lang="uk-UA" altLang="ru-RU" sz="1200" b="0" i="0" u="none" strike="noStrike" cap="none" normalizeH="0" baseline="0" dirty="0" err="1">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InfoTAX</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ru-RU" altLang="ru-RU" sz="1200" b="0" i="0" u="none" strike="noStrike" cap="none" normalizeH="0" baseline="0" dirty="0">
                <a:ln>
                  <a:noFill/>
                </a:ln>
                <a:solidFill>
                  <a:schemeClr val="tx1"/>
                </a:solidFill>
                <a:effectLst/>
                <a:latin typeface="e-Ukraine Light" panose="00000400000000000000" pitchFamily="50" charset="-52"/>
              </a:endParaRPr>
            </a:p>
          </p:txBody>
        </p:sp>
        <p:sp>
          <p:nvSpPr>
            <p:cNvPr id="12" name="Rectangle 7">
              <a:extLst>
                <a:ext uri="{FF2B5EF4-FFF2-40B4-BE49-F238E27FC236}">
                  <a16:creationId xmlns="" xmlns:a16="http://schemas.microsoft.com/office/drawing/2014/main" id="{7BCFA5DF-C4AC-4DCE-AA03-DBDC47E12D5E}"/>
                </a:ext>
              </a:extLst>
            </p:cNvPr>
            <p:cNvSpPr>
              <a:spLocks noChangeArrowheads="1"/>
            </p:cNvSpPr>
            <p:nvPr/>
          </p:nvSpPr>
          <p:spPr bwMode="auto">
            <a:xfrm>
              <a:off x="1440440" y="3500673"/>
              <a:ext cx="2077686" cy="80021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 ДПС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Telegram</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endParaRPr kumimoji="0" lang="ru-RU" altLang="ru-RU" sz="600" b="0" i="0" u="none" strike="noStrike" cap="none" normalizeH="0" baseline="0" dirty="0">
                <a:ln>
                  <a:noFill/>
                </a:ln>
                <a:solidFill>
                  <a:schemeClr val="tx1"/>
                </a:solidFill>
                <a:effectLst/>
                <a:latin typeface="e-Ukraine Light" panose="00000400000000000000" pitchFamily="50" charset="-5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3" name="Rectangle 8">
              <a:extLst>
                <a:ext uri="{FF2B5EF4-FFF2-40B4-BE49-F238E27FC236}">
                  <a16:creationId xmlns="" xmlns:a16="http://schemas.microsoft.com/office/drawing/2014/main" id="{911FB1A9-ED1C-4532-A3E7-013A57BBC16A}"/>
                </a:ext>
              </a:extLst>
            </p:cNvPr>
            <p:cNvSpPr>
              <a:spLocks noChangeArrowheads="1"/>
            </p:cNvSpPr>
            <p:nvPr/>
          </p:nvSpPr>
          <p:spPr bwMode="auto">
            <a:xfrm>
              <a:off x="1440440" y="4465058"/>
              <a:ext cx="2710593"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сторінка на «</a:t>
              </a:r>
              <a:r>
                <a:rPr kumimoji="0" lang="en-US" altLang="ru-RU" sz="1400" b="0" i="0" u="none" strike="noStrike" cap="none" normalizeH="0" baseline="0" dirty="0" err="1">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Youtube</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каналі ДПС </a:t>
              </a: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4" name="Rectangle 9">
              <a:extLst>
                <a:ext uri="{FF2B5EF4-FFF2-40B4-BE49-F238E27FC236}">
                  <a16:creationId xmlns="" xmlns:a16="http://schemas.microsoft.com/office/drawing/2014/main" id="{D4E2B7F5-5D62-456B-A005-E3F8F8A4BC07}"/>
                </a:ext>
              </a:extLst>
            </p:cNvPr>
            <p:cNvSpPr>
              <a:spLocks noChangeArrowheads="1"/>
            </p:cNvSpPr>
            <p:nvPr/>
          </p:nvSpPr>
          <p:spPr bwMode="auto">
            <a:xfrm>
              <a:off x="1440440" y="5273743"/>
              <a:ext cx="2710593"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сторінка на ДПС 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Fac</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е</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book</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a:t>
              </a:r>
              <a:endParaRPr kumimoji="0" lang="uk-UA"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5" name="Прямоугольник 14">
              <a:extLst>
                <a:ext uri="{FF2B5EF4-FFF2-40B4-BE49-F238E27FC236}">
                  <a16:creationId xmlns="" xmlns:a16="http://schemas.microsoft.com/office/drawing/2014/main" id="{14F01F8F-7640-48D6-B1C7-915AD6E76DDF}"/>
                </a:ext>
              </a:extLst>
            </p:cNvPr>
            <p:cNvSpPr/>
            <p:nvPr/>
          </p:nvSpPr>
          <p:spPr>
            <a:xfrm>
              <a:off x="82316" y="6057476"/>
              <a:ext cx="4793934" cy="338554"/>
            </a:xfrm>
            <a:prstGeom prst="rect">
              <a:avLst/>
            </a:prstGeom>
          </p:spPr>
          <p:txBody>
            <a:bodyPr wrap="square">
              <a:spAutoFit/>
            </a:bodyPr>
            <a:lstStyle/>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Офіційний веб-портал  Державної </a:t>
              </a:r>
              <a:r>
                <a:rPr lang="uk-UA" sz="800" b="1" spc="-20" dirty="0" err="1">
                  <a:latin typeface="e-Ukraine" panose="00000500000000000000" pitchFamily="50" charset="-52"/>
                  <a:ea typeface="Times New Roman" panose="02020603050405020304" pitchFamily="18" charset="0"/>
                  <a:cs typeface="Calibri" panose="020F0502020204030204" pitchFamily="34" charset="0"/>
                </a:rPr>
                <a:t>податков</a:t>
              </a:r>
              <a:r>
                <a:rPr lang="en-US" sz="800" b="1" spc="-20" dirty="0" err="1">
                  <a:latin typeface="e-Ukraine" panose="00000500000000000000" pitchFamily="50" charset="-52"/>
                  <a:ea typeface="Times New Roman" panose="02020603050405020304" pitchFamily="18" charset="0"/>
                  <a:cs typeface="Calibri" panose="020F0502020204030204" pitchFamily="34" charset="0"/>
                </a:rPr>
                <a:t>ої</a:t>
              </a:r>
              <a:r>
                <a:rPr lang="uk-UA" sz="800" b="1" spc="-20" dirty="0">
                  <a:latin typeface="e-Ukraine" panose="00000500000000000000" pitchFamily="50" charset="-52"/>
                  <a:ea typeface="Times New Roman" panose="02020603050405020304" pitchFamily="18" charset="0"/>
                  <a:cs typeface="Calibri" panose="020F0502020204030204" pitchFamily="34" charset="0"/>
                </a:rPr>
                <a:t>  служби України: </a:t>
              </a:r>
              <a:r>
                <a:rPr lang="en-US" sz="800" b="1" spc="-20" dirty="0">
                  <a:latin typeface="e-Ukraine" panose="00000500000000000000" pitchFamily="50" charset="-52"/>
                  <a:ea typeface="Times New Roman" panose="02020603050405020304" pitchFamily="18" charset="0"/>
                  <a:cs typeface="Calibri" panose="020F0502020204030204" pitchFamily="34" charset="0"/>
                </a:rPr>
                <a:t>tax</a:t>
              </a:r>
              <a:r>
                <a:rPr lang="uk-UA" sz="800" u="sng" spc="-20" dirty="0">
                  <a:latin typeface="e-Ukraine" panose="00000500000000000000" pitchFamily="50" charset="-52"/>
                  <a:ea typeface="Times New Roman" panose="02020603050405020304" pitchFamily="18" charset="0"/>
                  <a:cs typeface="Calibri" panose="020F0502020204030204" pitchFamily="34" charset="0"/>
                </a:rPr>
                <a:t>.</a:t>
              </a:r>
              <a:r>
                <a:rPr lang="uk-UA" sz="800" b="1" u="sng" spc="-20" dirty="0">
                  <a:latin typeface="e-Ukraine" panose="00000500000000000000" pitchFamily="50" charset="-52"/>
                  <a:ea typeface="Times New Roman" panose="02020603050405020304" pitchFamily="18" charset="0"/>
                  <a:cs typeface="Calibri" panose="020F0502020204030204" pitchFamily="34" charset="0"/>
                </a:rPr>
                <a:t>gov.ua</a:t>
              </a:r>
              <a:endParaRPr lang="ru-RU" sz="3600" b="1" dirty="0">
                <a:latin typeface="e-Ukraine" panose="00000500000000000000" pitchFamily="50" charset="-52"/>
                <a:ea typeface="Times New Roman" panose="02020603050405020304" pitchFamily="18" charset="0"/>
              </a:endParaRPr>
            </a:p>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Інформаційно-довідковий департамент ДПС: </a:t>
              </a:r>
              <a:r>
                <a:rPr lang="uk-UA" sz="800" spc="-20" dirty="0">
                  <a:latin typeface="e-Ukraine" panose="00000500000000000000" pitchFamily="50" charset="-52"/>
                  <a:ea typeface="Times New Roman" panose="02020603050405020304" pitchFamily="18" charset="0"/>
                  <a:cs typeface="Calibri" panose="020F0502020204030204" pitchFamily="34" charset="0"/>
                </a:rPr>
                <a:t>0-800-501-007</a:t>
              </a:r>
              <a:endParaRPr lang="ru-RU" sz="3200" dirty="0">
                <a:effectLst/>
                <a:latin typeface="e-Ukraine" panose="00000500000000000000" pitchFamily="50" charset="-52"/>
                <a:ea typeface="Times New Roman" panose="02020603050405020304" pitchFamily="18" charset="0"/>
                <a:cs typeface="Times New Roman" panose="02020603050405020304" pitchFamily="18" charset="0"/>
              </a:endParaRPr>
            </a:p>
          </p:txBody>
        </p:sp>
        <p:cxnSp>
          <p:nvCxnSpPr>
            <p:cNvPr id="17" name="Прямая соединительная линия 16">
              <a:extLst>
                <a:ext uri="{FF2B5EF4-FFF2-40B4-BE49-F238E27FC236}">
                  <a16:creationId xmlns="" xmlns:a16="http://schemas.microsoft.com/office/drawing/2014/main" id="{BC9780A8-D912-46DD-A0E0-2400220A2B6E}"/>
                </a:ext>
              </a:extLst>
            </p:cNvPr>
            <p:cNvCxnSpPr/>
            <p:nvPr/>
          </p:nvCxnSpPr>
          <p:spPr>
            <a:xfrm>
              <a:off x="228600" y="6010275"/>
              <a:ext cx="4557713" cy="0"/>
            </a:xfrm>
            <a:prstGeom prst="line">
              <a:avLst/>
            </a:prstGeom>
            <a:ln w="28575">
              <a:solidFill>
                <a:srgbClr val="25A872"/>
              </a:solidFill>
            </a:ln>
          </p:spPr>
          <p:style>
            <a:lnRef idx="1">
              <a:schemeClr val="accent1"/>
            </a:lnRef>
            <a:fillRef idx="0">
              <a:schemeClr val="accent1"/>
            </a:fillRef>
            <a:effectRef idx="0">
              <a:schemeClr val="accent1"/>
            </a:effectRef>
            <a:fontRef idx="minor">
              <a:schemeClr val="tx1"/>
            </a:fontRef>
          </p:style>
        </p:cxnSp>
      </p:grpSp>
      <p:sp>
        <p:nvSpPr>
          <p:cNvPr id="2" name="Rectangle 1"/>
          <p:cNvSpPr>
            <a:spLocks noChangeArrowheads="1"/>
          </p:cNvSpPr>
          <p:nvPr/>
        </p:nvSpPr>
        <p:spPr bwMode="auto">
          <a:xfrm>
            <a:off x="5391150" y="979173"/>
            <a:ext cx="4105275" cy="36933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u-RU" b="1" dirty="0" err="1" smtClean="0"/>
              <a:t>Обов’язкове</a:t>
            </a:r>
            <a:r>
              <a:rPr lang="ru-RU" b="1" dirty="0" smtClean="0"/>
              <a:t> </a:t>
            </a:r>
            <a:r>
              <a:rPr lang="ru-RU" b="1" dirty="0" err="1" smtClean="0"/>
              <a:t>застосування</a:t>
            </a:r>
            <a:r>
              <a:rPr lang="ru-RU" b="1" dirty="0" smtClean="0"/>
              <a:t> РРО/ПРРО</a:t>
            </a:r>
            <a:endParaRPr lang="ru-RU" b="1" dirty="0"/>
          </a:p>
        </p:txBody>
      </p:sp>
      <p:sp>
        <p:nvSpPr>
          <p:cNvPr id="20" name="Rectangle 1"/>
          <p:cNvSpPr>
            <a:spLocks noChangeArrowheads="1"/>
          </p:cNvSpPr>
          <p:nvPr/>
        </p:nvSpPr>
        <p:spPr bwMode="auto">
          <a:xfrm>
            <a:off x="5048251" y="6461285"/>
            <a:ext cx="962024" cy="21544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800" i="0" u="none" strike="noStrike" cap="none" normalizeH="0" baseline="0" smtClean="0">
                <a:ln>
                  <a:noFill/>
                </a:ln>
                <a:solidFill>
                  <a:srgbClr val="333333"/>
                </a:solidFill>
                <a:effectLst/>
                <a:latin typeface="e-Ukraine Light" pitchFamily="50" charset="-52"/>
                <a:ea typeface="Times New Roman" pitchFamily="18" charset="0"/>
                <a:cs typeface="Times New Roman" pitchFamily="18" charset="0"/>
              </a:rPr>
              <a:t>Червень 2021</a:t>
            </a:r>
            <a:endParaRPr kumimoji="0" lang="uk-UA" sz="800" i="0" u="none" strike="noStrike" cap="none" normalizeH="0" baseline="0" dirty="0" smtClean="0">
              <a:ln>
                <a:noFill/>
              </a:ln>
              <a:solidFill>
                <a:schemeClr val="tx1"/>
              </a:solidFill>
              <a:effectLst/>
              <a:latin typeface="e-Ukraine Light" pitchFamily="50" charset="-52"/>
              <a:cs typeface="Arial" pitchFamily="34" charset="0"/>
            </a:endParaRPr>
          </a:p>
        </p:txBody>
      </p:sp>
      <p:sp>
        <p:nvSpPr>
          <p:cNvPr id="24" name="Прямоугольник 23"/>
          <p:cNvSpPr/>
          <p:nvPr/>
        </p:nvSpPr>
        <p:spPr>
          <a:xfrm>
            <a:off x="5581650" y="200025"/>
            <a:ext cx="3790950" cy="253916"/>
          </a:xfrm>
          <a:prstGeom prst="rect">
            <a:avLst/>
          </a:prstGeom>
        </p:spPr>
        <p:txBody>
          <a:bodyPr wrap="square" anchor="ctr">
            <a:spAutoFit/>
          </a:bodyPr>
          <a:lstStyle/>
          <a:p>
            <a:pPr lvl="0" algn="ctr" defTabSz="914400" fontAlgn="base">
              <a:spcBef>
                <a:spcPct val="0"/>
              </a:spcBef>
              <a:spcAft>
                <a:spcPct val="0"/>
              </a:spcAft>
            </a:pPr>
            <a:r>
              <a:rPr lang="uk-UA" sz="1050" dirty="0" smtClean="0">
                <a:latin typeface="e-Ukraine Light" pitchFamily="50" charset="-52"/>
                <a:cs typeface="Arial" pitchFamily="34" charset="0"/>
              </a:rPr>
              <a:t>Головне управління ДПС у м. Києві </a:t>
            </a:r>
          </a:p>
        </p:txBody>
      </p:sp>
    </p:spTree>
    <p:extLst>
      <p:ext uri="{BB962C8B-B14F-4D97-AF65-F5344CB8AC3E}">
        <p14:creationId xmlns="" xmlns:p14="http://schemas.microsoft.com/office/powerpoint/2010/main" val="338214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 xmlns:a16="http://schemas.microsoft.com/office/drawing/2014/main" id="{77BE1E3B-BB62-4FEA-84E6-53708639754F}"/>
              </a:ext>
            </a:extLst>
          </p:cNvPr>
          <p:cNvGrpSpPr/>
          <p:nvPr/>
        </p:nvGrpSpPr>
        <p:grpSpPr>
          <a:xfrm>
            <a:off x="83820" y="68581"/>
            <a:ext cx="4793934" cy="6781800"/>
            <a:chOff x="83820" y="68581"/>
            <a:chExt cx="4793934" cy="6781800"/>
          </a:xfrm>
        </p:grpSpPr>
        <p:sp>
          <p:nvSpPr>
            <p:cNvPr id="4" name="Прямоугольник 3">
              <a:extLst>
                <a:ext uri="{FF2B5EF4-FFF2-40B4-BE49-F238E27FC236}">
                  <a16:creationId xmlns="" xmlns:a16="http://schemas.microsoft.com/office/drawing/2014/main" id="{63EC6337-995B-4F4C-BFBF-1A1915547AE5}"/>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a:extLst>
                <a:ext uri="{FF2B5EF4-FFF2-40B4-BE49-F238E27FC236}">
                  <a16:creationId xmlns="" xmlns:a16="http://schemas.microsoft.com/office/drawing/2014/main" id="{BD827EDD-702C-4BE7-8040-21D8CC6FF8C0}"/>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1</a:t>
              </a:r>
              <a:endParaRPr lang="ru-RU" sz="1400" dirty="0">
                <a:solidFill>
                  <a:srgbClr val="25A872"/>
                </a:solidFill>
                <a:latin typeface="e-Ukraine" panose="00000500000000000000" pitchFamily="50" charset="-52"/>
              </a:endParaRPr>
            </a:p>
          </p:txBody>
        </p:sp>
      </p:grpSp>
      <p:grpSp>
        <p:nvGrpSpPr>
          <p:cNvPr id="7" name="Группа 6">
            <a:extLst>
              <a:ext uri="{FF2B5EF4-FFF2-40B4-BE49-F238E27FC236}">
                <a16:creationId xmlns="" xmlns:a16="http://schemas.microsoft.com/office/drawing/2014/main" id="{192DF1A1-DE05-4849-B565-0A68A4DD5458}"/>
              </a:ext>
            </a:extLst>
          </p:cNvPr>
          <p:cNvGrpSpPr/>
          <p:nvPr/>
        </p:nvGrpSpPr>
        <p:grpSpPr>
          <a:xfrm>
            <a:off x="5025570" y="68581"/>
            <a:ext cx="4793934" cy="6781800"/>
            <a:chOff x="83820" y="68581"/>
            <a:chExt cx="4793934" cy="6781800"/>
          </a:xfrm>
        </p:grpSpPr>
        <p:sp>
          <p:nvSpPr>
            <p:cNvPr id="8" name="Прямоугольник 7">
              <a:extLst>
                <a:ext uri="{FF2B5EF4-FFF2-40B4-BE49-F238E27FC236}">
                  <a16:creationId xmlns="" xmlns:a16="http://schemas.microsoft.com/office/drawing/2014/main" id="{98C4D4A9-1179-41C5-BA9A-90E6A97494E2}"/>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err="1" smtClean="0"/>
                <a:t>тРАВ</a:t>
              </a:r>
              <a:endParaRPr lang="ru-RU" dirty="0"/>
            </a:p>
          </p:txBody>
        </p:sp>
        <p:sp>
          <p:nvSpPr>
            <p:cNvPr id="9" name="Овал 8">
              <a:extLst>
                <a:ext uri="{FF2B5EF4-FFF2-40B4-BE49-F238E27FC236}">
                  <a16:creationId xmlns="" xmlns:a16="http://schemas.microsoft.com/office/drawing/2014/main" id="{72F46394-038E-4BE7-991A-5920F8DE961D}"/>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dirty="0" smtClean="0">
                  <a:solidFill>
                    <a:srgbClr val="25A872"/>
                  </a:solidFill>
                  <a:latin typeface="e-Ukraine" panose="00000500000000000000" pitchFamily="50" charset="-52"/>
                </a:rPr>
                <a:t>2</a:t>
              </a:r>
              <a:endParaRPr lang="ru-RU" sz="1400" dirty="0">
                <a:solidFill>
                  <a:srgbClr val="25A872"/>
                </a:solidFill>
                <a:latin typeface="e-Ukraine" panose="00000500000000000000" pitchFamily="50" charset="-52"/>
              </a:endParaRPr>
            </a:p>
          </p:txBody>
        </p:sp>
      </p:grpSp>
      <p:sp>
        <p:nvSpPr>
          <p:cNvPr id="10" name="Прямоугольник 9">
            <a:extLst>
              <a:ext uri="{FF2B5EF4-FFF2-40B4-BE49-F238E27FC236}">
                <a16:creationId xmlns="" xmlns:a16="http://schemas.microsoft.com/office/drawing/2014/main" id="{AB020ADF-A26B-4DB1-A8F3-01CE965CB04E}"/>
              </a:ext>
            </a:extLst>
          </p:cNvPr>
          <p:cNvSpPr/>
          <p:nvPr/>
        </p:nvSpPr>
        <p:spPr>
          <a:xfrm>
            <a:off x="200024"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 xmlns:a16="http://schemas.microsoft.com/office/drawing/2014/main" id="{A93320C9-B67C-4431-A6A6-D9A5DA9531D3}"/>
              </a:ext>
            </a:extLst>
          </p:cNvPr>
          <p:cNvSpPr/>
          <p:nvPr/>
        </p:nvSpPr>
        <p:spPr>
          <a:xfrm>
            <a:off x="5127011"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3073" name="Rectangle 1"/>
          <p:cNvSpPr>
            <a:spLocks noChangeArrowheads="1"/>
          </p:cNvSpPr>
          <p:nvPr/>
        </p:nvSpPr>
        <p:spPr bwMode="auto">
          <a:xfrm>
            <a:off x="219075" y="98006"/>
            <a:ext cx="4610099" cy="63401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Aft>
                <a:spcPts val="600"/>
              </a:spcAft>
            </a:pPr>
            <a:r>
              <a:rPr lang="uk-UA" sz="1300" dirty="0" smtClean="0">
                <a:latin typeface="e-Ukraine Light" pitchFamily="50" charset="-52"/>
              </a:rPr>
              <a:t>	</a:t>
            </a:r>
            <a:r>
              <a:rPr lang="uk-UA" sz="1500" dirty="0" smtClean="0">
                <a:latin typeface="e-Ukraine Light"/>
                <a:cs typeface="Times New Roman" pitchFamily="18" charset="0"/>
              </a:rPr>
              <a:t>Головне управління ДПС у м. Києві нагадує, що при здійсненні продажу (у тому числі через мережу Інтернет) технічно складних побутових товарів, що підлягають гарантійному ремонту, виробів медичного призначення, ювелірних виробів та дорогоцінного каміння, наданні платних медичних послуг усі суб’єкти господарювання повинні проводити такі операції із обов’язковим застосуванням РРО/ПРРО та видачею споживачу розрахункового документа встановленої форми.   </a:t>
            </a:r>
          </a:p>
          <a:p>
            <a:pPr algn="just">
              <a:spcAft>
                <a:spcPts val="600"/>
              </a:spcAft>
            </a:pPr>
            <a:r>
              <a:rPr lang="uk-UA" sz="1500" dirty="0" smtClean="0">
                <a:latin typeface="e-Ukraine Light"/>
                <a:cs typeface="Times New Roman" pitchFamily="18" charset="0"/>
              </a:rPr>
              <a:t>          Такі вимоги передбачені Законом України від 06 липня 1995 року №265/95-ВР «Про застосування реєстраторів розрахункових операцій у сфері торгівлі, громадського харчування та послуг».  </a:t>
            </a:r>
          </a:p>
          <a:p>
            <a:pPr algn="just">
              <a:spcAft>
                <a:spcPts val="600"/>
              </a:spcAft>
            </a:pPr>
            <a:r>
              <a:rPr lang="uk-UA" sz="1500" dirty="0" smtClean="0">
                <a:latin typeface="e-Ukraine Light"/>
                <a:cs typeface="Times New Roman" pitchFamily="18" charset="0"/>
              </a:rPr>
              <a:t>         Звертаємо увагу, що у разі не дотримання суб’єктами господарювання зазначених вимог законодавства до них  застосовуються штрафні санкції.            </a:t>
            </a:r>
          </a:p>
          <a:p>
            <a:pPr algn="just">
              <a:spcAft>
                <a:spcPts val="600"/>
              </a:spcAft>
            </a:pPr>
            <a:r>
              <a:rPr lang="uk-UA" sz="1500" dirty="0" smtClean="0">
                <a:latin typeface="e-Ukraine Light"/>
                <a:cs typeface="Times New Roman" pitchFamily="18" charset="0"/>
              </a:rPr>
              <a:t>           Нагадуємо, що Державною податковою службою України розроблено та розміщено на офіційному </a:t>
            </a:r>
            <a:r>
              <a:rPr lang="uk-UA" sz="1500" dirty="0" err="1" smtClean="0">
                <a:latin typeface="e-Ukraine Light"/>
                <a:cs typeface="Times New Roman" pitchFamily="18" charset="0"/>
              </a:rPr>
              <a:t>вебпорталі</a:t>
            </a:r>
            <a:r>
              <a:rPr lang="uk-UA" sz="1500" dirty="0" smtClean="0">
                <a:latin typeface="e-Ukraine Light"/>
                <a:cs typeface="Times New Roman" pitchFamily="18" charset="0"/>
              </a:rPr>
              <a:t> ДПС два безкоштовних програмних рішення «Програмний реєстратор розрахункових операцій» та «Фіскальний додаток </a:t>
            </a:r>
            <a:r>
              <a:rPr lang="uk-UA" sz="1500" dirty="0" err="1" smtClean="0">
                <a:latin typeface="e-Ukraine Light"/>
                <a:cs typeface="Times New Roman" pitchFamily="18" charset="0"/>
              </a:rPr>
              <a:t>пРРОсто</a:t>
            </a:r>
            <a:r>
              <a:rPr lang="uk-UA" sz="1500" dirty="0" smtClean="0">
                <a:latin typeface="e-Ukraine Light"/>
                <a:cs typeface="Times New Roman" pitchFamily="18" charset="0"/>
              </a:rPr>
              <a:t>».</a:t>
            </a:r>
            <a:r>
              <a:rPr lang="uk-UA" sz="1600" dirty="0" smtClean="0">
                <a:latin typeface="e-Ukraine Light"/>
                <a:cs typeface="Times New Roman" pitchFamily="18" charset="0"/>
              </a:rPr>
              <a:t>  </a:t>
            </a:r>
          </a:p>
        </p:txBody>
      </p:sp>
      <p:sp>
        <p:nvSpPr>
          <p:cNvPr id="3074" name="Rectangle 2"/>
          <p:cNvSpPr>
            <a:spLocks noChangeArrowheads="1"/>
          </p:cNvSpPr>
          <p:nvPr/>
        </p:nvSpPr>
        <p:spPr bwMode="auto">
          <a:xfrm flipH="1">
            <a:off x="5172073" y="97810"/>
            <a:ext cx="4505325"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Aft>
                <a:spcPts val="600"/>
              </a:spcAft>
            </a:pPr>
            <a:r>
              <a:rPr lang="uk-UA" sz="1300" dirty="0" smtClean="0">
                <a:latin typeface="e-Ukraine Light" pitchFamily="50" charset="-52"/>
              </a:rPr>
              <a:t>	</a:t>
            </a:r>
            <a:r>
              <a:rPr lang="uk-UA" sz="1600" dirty="0" smtClean="0">
                <a:latin typeface="e-Ukraine Light"/>
                <a:cs typeface="Times New Roman" pitchFamily="18" charset="0"/>
              </a:rPr>
              <a:t>Також  на офіційному </a:t>
            </a:r>
            <a:r>
              <a:rPr lang="uk-UA" sz="1600" dirty="0" err="1" smtClean="0">
                <a:latin typeface="e-Ukraine Light"/>
                <a:cs typeface="Times New Roman" pitchFamily="18" charset="0"/>
              </a:rPr>
              <a:t>вебпорталі</a:t>
            </a:r>
            <a:r>
              <a:rPr lang="uk-UA" sz="1600" dirty="0" smtClean="0">
                <a:latin typeface="e-Ukraine Light"/>
                <a:cs typeface="Times New Roman" pitchFamily="18" charset="0"/>
              </a:rPr>
              <a:t> Державної податкової служби України у відкритій частині Електронного кабінету в меню «Реєстри» у вкладці «Інформація про РРО» (https://cabinet.tax.gov.ua/registers/rro) – суб’єкт господарювання може отримати інформацію щодо всіх зареєстрованих реєстраторів розрахункових операцій та програмних реєстраторів розрахункових операцій.    </a:t>
            </a:r>
          </a:p>
          <a:p>
            <a:pPr algn="just">
              <a:spcAft>
                <a:spcPts val="600"/>
              </a:spcAft>
            </a:pPr>
            <a:r>
              <a:rPr lang="uk-UA" sz="1600" dirty="0" smtClean="0">
                <a:latin typeface="e-Ukraine Light"/>
                <a:cs typeface="Times New Roman" pitchFamily="18" charset="0"/>
              </a:rPr>
              <a:t>           Крім того, на </a:t>
            </a:r>
            <a:r>
              <a:rPr lang="uk-UA" sz="1600" dirty="0" err="1" smtClean="0">
                <a:latin typeface="e-Ukraine Light"/>
                <a:cs typeface="Times New Roman" pitchFamily="18" charset="0"/>
              </a:rPr>
              <a:t>субсайті</a:t>
            </a:r>
            <a:r>
              <a:rPr lang="uk-UA" sz="1600" dirty="0" smtClean="0">
                <a:latin typeface="e-Ukraine Light"/>
                <a:cs typeface="Times New Roman" pitchFamily="18" charset="0"/>
              </a:rPr>
              <a:t> Головного управління ДПС у м. Києві </a:t>
            </a:r>
            <a:r>
              <a:rPr lang="uk-UA" sz="1600" dirty="0" err="1" smtClean="0">
                <a:latin typeface="e-Ukraine Light"/>
                <a:cs typeface="Times New Roman" pitchFamily="18" charset="0"/>
              </a:rPr>
              <a:t>вебпорталу</a:t>
            </a:r>
            <a:r>
              <a:rPr lang="uk-UA" sz="1600" dirty="0" smtClean="0">
                <a:latin typeface="e-Ukraine Light"/>
                <a:cs typeface="Times New Roman" pitchFamily="18" charset="0"/>
              </a:rPr>
              <a:t> ДПС функціонує банер «Програмні РРО», в якому розміщена актуальна інформація щодо запровадження, реєстрації та застосування програмних РРО. Вона дозволить користувачам уникнути помилок при застосуванні РРО/ПРРО та невірного тлумачення законодавчих норм. </a:t>
            </a:r>
          </a:p>
          <a:p>
            <a:pPr marL="0" marR="0" lvl="0" indent="180975" algn="just" defTabSz="914400" rtl="0" eaLnBrk="0" fontAlgn="base" latinLnBrk="0" hangingPunct="0">
              <a:lnSpc>
                <a:spcPct val="100000"/>
              </a:lnSpc>
              <a:spcBef>
                <a:spcPct val="0"/>
              </a:spcBef>
              <a:spcAft>
                <a:spcPct val="0"/>
              </a:spcAft>
              <a:buClrTx/>
              <a:buSzTx/>
              <a:buFontTx/>
              <a:buNone/>
              <a:tabLst/>
            </a:pPr>
            <a:endParaRPr kumimoji="0" lang="uk-UA" sz="1600" b="0" i="0" u="none" strike="noStrike" cap="none" normalizeH="0" baseline="0" dirty="0" smtClean="0">
              <a:ln>
                <a:noFill/>
              </a:ln>
              <a:solidFill>
                <a:schemeClr val="tx1"/>
              </a:solidFill>
              <a:effectLst/>
              <a:latin typeface="e-Ukraine Light" pitchFamily="50" charset="-52"/>
              <a:cs typeface="Arial" pitchFamily="34" charset="0"/>
            </a:endParaRPr>
          </a:p>
        </p:txBody>
      </p:sp>
      <p:pic>
        <p:nvPicPr>
          <p:cNvPr id="12" name="Рисунок 2" descr="Image"/>
          <p:cNvPicPr>
            <a:picLocks noChangeAspect="1" noChangeArrowheads="1"/>
          </p:cNvPicPr>
          <p:nvPr/>
        </p:nvPicPr>
        <p:blipFill>
          <a:blip r:embed="rId2" cstate="print"/>
          <a:srcRect/>
          <a:stretch>
            <a:fillRect/>
          </a:stretch>
        </p:blipFill>
        <p:spPr bwMode="auto">
          <a:xfrm>
            <a:off x="5143500" y="5105400"/>
            <a:ext cx="4591049" cy="1085850"/>
          </a:xfrm>
          <a:prstGeom prst="rect">
            <a:avLst/>
          </a:prstGeom>
          <a:noFill/>
          <a:ln w="9525">
            <a:noFill/>
            <a:miter lim="800000"/>
            <a:headEnd/>
            <a:tailEnd/>
          </a:ln>
        </p:spPr>
      </p:pic>
    </p:spTree>
    <p:extLst>
      <p:ext uri="{BB962C8B-B14F-4D97-AF65-F5344CB8AC3E}">
        <p14:creationId xmlns="" xmlns:p14="http://schemas.microsoft.com/office/powerpoint/2010/main" val="3842219500"/>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309</TotalTime>
  <Words>105</Words>
  <Application>Microsoft Office PowerPoint</Application>
  <PresentationFormat>Лист A4 (210x297 мм)</PresentationFormat>
  <Paragraphs>20</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Слайд 1</vt:lpstr>
      <vt:lpstr>Слайд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adm</cp:lastModifiedBy>
  <cp:revision>45</cp:revision>
  <dcterms:created xsi:type="dcterms:W3CDTF">2021-05-27T05:23:05Z</dcterms:created>
  <dcterms:modified xsi:type="dcterms:W3CDTF">2021-06-29T13:49:11Z</dcterms:modified>
</cp:coreProperties>
</file>