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82316" y="68581"/>
            <a:ext cx="4795438" cy="6781800"/>
            <a:chOff x="82316" y="68581"/>
            <a:chExt cx="4795438" cy="67818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83820" y="68581"/>
              <a:ext cx="4793934" cy="6781800"/>
              <a:chOff x="83820" y="68581"/>
              <a:chExt cx="4793934" cy="67818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83820" y="68581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інфографіки та коментарі керівництва та фахівців 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Податковою службою дистанційно за допомогою сервісу  «</a:t>
              </a:r>
              <a:r>
                <a:rPr kumimoji="0" lang="uk-UA" altLang="ru-RU" sz="12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InfoTAX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на 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91150" y="500638"/>
            <a:ext cx="4381500" cy="14773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smtClean="0"/>
              <a:t>ФОП – </a:t>
            </a:r>
            <a:r>
              <a:rPr lang="ru-RU" b="1" dirty="0" err="1" smtClean="0"/>
              <a:t>платники</a:t>
            </a:r>
            <a:r>
              <a:rPr lang="ru-RU" b="1" dirty="0" smtClean="0"/>
              <a:t> </a:t>
            </a:r>
            <a:r>
              <a:rPr lang="ru-RU" b="1" dirty="0" err="1" smtClean="0"/>
              <a:t>єдиного</a:t>
            </a:r>
            <a:r>
              <a:rPr lang="ru-RU" b="1" dirty="0" smtClean="0"/>
              <a:t> </a:t>
            </a:r>
            <a:r>
              <a:rPr lang="ru-RU" b="1" dirty="0" err="1" smtClean="0"/>
              <a:t>податку</a:t>
            </a:r>
            <a:r>
              <a:rPr lang="ru-RU" b="1" dirty="0" smtClean="0"/>
              <a:t> у </a:t>
            </a:r>
            <a:r>
              <a:rPr lang="ru-RU" b="1" dirty="0" err="1" smtClean="0"/>
              <a:t>разі</a:t>
            </a:r>
            <a:r>
              <a:rPr lang="ru-RU" b="1" dirty="0" smtClean="0"/>
              <a:t> </a:t>
            </a:r>
            <a:r>
              <a:rPr lang="ru-RU" b="1" dirty="0" err="1" smtClean="0"/>
              <a:t>порушення</a:t>
            </a:r>
            <a:r>
              <a:rPr lang="ru-RU" b="1" dirty="0" smtClean="0"/>
              <a:t> умов </a:t>
            </a:r>
            <a:r>
              <a:rPr lang="ru-RU" b="1" dirty="0" err="1" smtClean="0"/>
              <a:t>перебування</a:t>
            </a:r>
            <a:r>
              <a:rPr lang="ru-RU" b="1" dirty="0" smtClean="0"/>
              <a:t> на </a:t>
            </a:r>
            <a:r>
              <a:rPr lang="ru-RU" b="1" dirty="0" err="1" smtClean="0"/>
              <a:t>спрощеній</a:t>
            </a:r>
            <a:r>
              <a:rPr lang="ru-RU" b="1" dirty="0" smtClean="0"/>
              <a:t> </a:t>
            </a:r>
            <a:r>
              <a:rPr lang="ru-RU" b="1" dirty="0" err="1" smtClean="0"/>
              <a:t>системі</a:t>
            </a:r>
            <a:r>
              <a:rPr lang="ru-RU" b="1" dirty="0" smtClean="0"/>
              <a:t> </a:t>
            </a:r>
            <a:r>
              <a:rPr lang="ru-RU" b="1" dirty="0" err="1" smtClean="0"/>
              <a:t>оподаткування</a:t>
            </a:r>
            <a:r>
              <a:rPr lang="ru-RU" b="1" dirty="0" smtClean="0"/>
              <a:t>, </a:t>
            </a:r>
            <a:r>
              <a:rPr lang="ru-RU" b="1" dirty="0" err="1" smtClean="0"/>
              <a:t>мають</a:t>
            </a:r>
            <a:r>
              <a:rPr lang="ru-RU" b="1" dirty="0" smtClean="0"/>
              <a:t> перейти на </a:t>
            </a:r>
            <a:r>
              <a:rPr lang="ru-RU" b="1" dirty="0" err="1" smtClean="0"/>
              <a:t>загальну</a:t>
            </a:r>
            <a:r>
              <a:rPr lang="ru-RU" b="1" dirty="0" smtClean="0"/>
              <a:t> систему </a:t>
            </a:r>
            <a:r>
              <a:rPr lang="ru-RU" b="1" dirty="0" err="1" smtClean="0"/>
              <a:t>оподаткування</a:t>
            </a:r>
            <a:endParaRPr lang="ru-RU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Червень 2021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24476" y="142875"/>
            <a:ext cx="4248150" cy="2539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0" y="76200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112066" y="76200"/>
            <a:ext cx="4793934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10852"/>
            <a:ext cx="4667249" cy="638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1200" dirty="0" smtClean="0">
                <a:latin typeface="e-Ukraine Head Light" pitchFamily="50" charset="-52"/>
              </a:rPr>
              <a:t>	</a:t>
            </a:r>
            <a:r>
              <a:rPr lang="uk-UA" sz="1400" dirty="0" smtClean="0">
                <a:latin typeface="e-Ukraine Light"/>
                <a:cs typeface="Times New Roman" pitchFamily="18" charset="0"/>
              </a:rPr>
              <a:t>Головне   управління   ДПС   у  м. Києві  звертає увагу,  що у випадку, якщо фізичні особи – підприємці (далі – </a:t>
            </a:r>
            <a:r>
              <a:rPr lang="uk-UA" sz="1400" dirty="0" err="1" smtClean="0">
                <a:latin typeface="e-Ukraine Light"/>
                <a:cs typeface="Times New Roman" pitchFamily="18" charset="0"/>
              </a:rPr>
              <a:t>ФОП</a:t>
            </a:r>
            <a:r>
              <a:rPr lang="uk-UA" sz="1400" dirty="0" smtClean="0">
                <a:latin typeface="e-Ukraine Light"/>
                <a:cs typeface="Times New Roman" pitchFamily="18" charset="0"/>
              </a:rPr>
              <a:t>) – платники єдиного податку порушують умови, визначені Податковим кодексом України (далі – ПКУ) для перебування на спрощеній системі оподаткування, то такі платники зобов’язані з першого числа місяця, наступного за податковим (звітним) періодом, у якому здійснене порушення, перейти на загальну систему оподаткування.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1400" dirty="0" smtClean="0">
                <a:latin typeface="e-Ukraine Light"/>
                <a:cs typeface="Times New Roman" pitchFamily="18" charset="0"/>
              </a:rPr>
              <a:t>         Окрім того, вказані </a:t>
            </a:r>
            <a:r>
              <a:rPr lang="uk-UA" sz="1400" dirty="0" err="1" smtClean="0">
                <a:latin typeface="e-Ukraine Light"/>
                <a:cs typeface="Times New Roman" pitchFamily="18" charset="0"/>
              </a:rPr>
              <a:t>ФОП</a:t>
            </a:r>
            <a:r>
              <a:rPr lang="uk-UA" sz="1400" dirty="0" smtClean="0">
                <a:latin typeface="e-Ukraine Light"/>
                <a:cs typeface="Times New Roman" pitchFamily="18" charset="0"/>
              </a:rPr>
              <a:t> в податковій декларації платника єдиного податку повинні додатково відобразити окремо доходи, отримані від здійснення операцій, які не дають права на застосовування спрощеної системи оподаткування, та застосувати до них ставку єдиного податку в розмірі 15 відсотків</a:t>
            </a:r>
            <a:r>
              <a:rPr lang="ru-RU" sz="1400" dirty="0" smtClean="0">
                <a:latin typeface="e-Ukraine Light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400" dirty="0" smtClean="0">
                <a:latin typeface="e-Ukraine Light"/>
                <a:cs typeface="Times New Roman" pitchFamily="18" charset="0"/>
              </a:rPr>
              <a:t> 	</a:t>
            </a:r>
            <a:r>
              <a:rPr lang="uk-UA" sz="1400" dirty="0" smtClean="0">
                <a:latin typeface="e-Ukraine Light"/>
                <a:cs typeface="Times New Roman" pitchFamily="18" charset="0"/>
              </a:rPr>
              <a:t>Відповідно до пп. 298.2.3 п. 298.2 ст. 298 ПКУ платники єдиного податку зобов’язані перейти на сплату інших податків і зборів, визначених ПКУ, зокрема, у таких випадках: </a:t>
            </a:r>
            <a:endParaRPr lang="ru-RU" sz="1200" dirty="0">
              <a:latin typeface="e-Ukraine Light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 flipH="1">
            <a:off x="5200650" y="257176"/>
            <a:ext cx="4476750" cy="627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1400" dirty="0" smtClean="0">
                <a:latin typeface="e-Ukraine Light"/>
                <a:cs typeface="Times New Roman" pitchFamily="18" charset="0"/>
              </a:rPr>
              <a:t>у разі перевищення протягом календарного року обсягу доходу, встановленого п. 291.4 ст. 291 ПКУ;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1400" dirty="0" smtClean="0">
                <a:latin typeface="e-Ukraine Light"/>
                <a:cs typeface="Times New Roman" pitchFamily="18" charset="0"/>
              </a:rPr>
              <a:t>     у разі застосування платником єдиного податку іншого способу розрахунків, ніж зазначені у п. 291.6 ст. 291 ПКУ (однією з умов перебування </a:t>
            </a:r>
            <a:r>
              <a:rPr lang="uk-UA" sz="1400" dirty="0" err="1" smtClean="0">
                <a:latin typeface="e-Ukraine Light"/>
                <a:cs typeface="Times New Roman" pitchFamily="18" charset="0"/>
              </a:rPr>
              <a:t>ФОП</a:t>
            </a:r>
            <a:r>
              <a:rPr lang="uk-UA" sz="1400" dirty="0" smtClean="0">
                <a:latin typeface="e-Ukraine Light"/>
                <a:cs typeface="Times New Roman" pitchFamily="18" charset="0"/>
              </a:rPr>
              <a:t> на спрощеній системі оподаткування є здійснення розрахунків за відвантажені товари (виконані роботи, послуги) виключно в грошовій формі (готівковій та/або безготівковій формі));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1400" dirty="0" smtClean="0">
                <a:latin typeface="e-Ukraine Light"/>
                <a:cs typeface="Times New Roman" pitchFamily="18" charset="0"/>
              </a:rPr>
              <a:t>   у разі здійснення видів діяльності, які не дають права застосовувати спрощену систему оподаткування, або невідповідності вимогам організаційно-правових форм господарювання;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1400" dirty="0" smtClean="0">
                <a:latin typeface="e-Ukraine Light"/>
                <a:cs typeface="Times New Roman" pitchFamily="18" charset="0"/>
              </a:rPr>
              <a:t>    у разі перевищення чисельності фізичних осіб, які перебувають у трудових відносинах з платником єдиного податку (для другої та третьої груп);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1400" dirty="0" smtClean="0">
                <a:latin typeface="e-Ukraine Light"/>
                <a:cs typeface="Times New Roman" pitchFamily="18" charset="0"/>
              </a:rPr>
              <a:t>    у разі здійснення видів діяльності, не зазначених у реєстрі платників єдиного податку</a:t>
            </a:r>
            <a:r>
              <a:rPr lang="ru-RU" sz="1400" dirty="0" smtClean="0">
                <a:latin typeface="e-Ukraine Light"/>
                <a:cs typeface="Times New Roman" pitchFamily="18" charset="0"/>
              </a:rPr>
              <a:t>. </a:t>
            </a:r>
            <a:endParaRPr lang="ru-RU" sz="1400" dirty="0">
              <a:latin typeface="e-Ukraine Ligh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257</Words>
  <Application>Microsoft Office PowerPoint</Application>
  <PresentationFormat>Лист A4 (210x297 мм)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49</cp:revision>
  <dcterms:created xsi:type="dcterms:W3CDTF">2021-05-27T05:23:05Z</dcterms:created>
  <dcterms:modified xsi:type="dcterms:W3CDTF">2021-06-29T13:46:10Z</dcterms:modified>
</cp:coreProperties>
</file>