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29.06.2021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8247" y="0"/>
            <a:ext cx="4877753" cy="68580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інфографіки та коментарі 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kumimoji="0" lang="uk-UA" altLang="ru-RU" sz="12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InfoTAX</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467350" y="1365471"/>
            <a:ext cx="4305300" cy="64633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b="1" dirty="0" err="1" smtClean="0"/>
              <a:t>Які</a:t>
            </a:r>
            <a:r>
              <a:rPr lang="ru-RU" b="1" dirty="0" smtClean="0"/>
              <a:t> </a:t>
            </a:r>
            <a:r>
              <a:rPr lang="ru-RU" b="1" dirty="0" err="1" smtClean="0"/>
              <a:t>умови</a:t>
            </a:r>
            <a:r>
              <a:rPr lang="ru-RU" b="1" dirty="0" smtClean="0"/>
              <a:t> </a:t>
            </a:r>
            <a:r>
              <a:rPr lang="ru-RU" b="1" dirty="0" err="1" smtClean="0"/>
              <a:t>визначають</a:t>
            </a:r>
            <a:r>
              <a:rPr lang="ru-RU" b="1" dirty="0" smtClean="0"/>
              <a:t> вину при </a:t>
            </a:r>
            <a:r>
              <a:rPr lang="ru-RU" b="1" dirty="0" err="1" smtClean="0"/>
              <a:t>податкових</a:t>
            </a:r>
            <a:r>
              <a:rPr lang="ru-RU" b="1" dirty="0" smtClean="0"/>
              <a:t> </a:t>
            </a:r>
            <a:r>
              <a:rPr lang="ru-RU" b="1" dirty="0" err="1" smtClean="0"/>
              <a:t>правопорушеннях</a:t>
            </a:r>
            <a:r>
              <a:rPr lang="ru-RU" b="1" dirty="0" smtClean="0"/>
              <a:t>?</a:t>
            </a:r>
            <a:endParaRPr lang="ru-RU" b="1" dirty="0"/>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Червень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5686426" y="158522"/>
            <a:ext cx="3543299" cy="253916"/>
          </a:xfrm>
          <a:prstGeom prst="rect">
            <a:avLst/>
          </a:prstGeom>
        </p:spPr>
        <p:txBody>
          <a:bodyPr wrap="square" anchor="ctr">
            <a:spAutoFit/>
          </a:bodyPr>
          <a:lstStyle/>
          <a:p>
            <a:pPr lvl="0" algn="ctr" defTabSz="914400" fontAlgn="base">
              <a:spcBef>
                <a:spcPct val="0"/>
              </a:spcBef>
              <a:spcAft>
                <a:spcPct val="0"/>
              </a:spcAft>
            </a:pPr>
            <a:r>
              <a:rPr lang="uk-UA" sz="1050" dirty="0" smtClean="0">
                <a:latin typeface="e-Ukraine Light" pitchFamily="50" charset="-52"/>
                <a:cs typeface="Arial" pitchFamily="34" charset="0"/>
              </a:rPr>
              <a:t>Головне управління ДПС у м. Києві </a:t>
            </a: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83820" y="68581"/>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112066" y="76200"/>
            <a:ext cx="4793934" cy="678180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61926" y="247925"/>
            <a:ext cx="4657724"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uk-UA" sz="1200" dirty="0" smtClean="0">
                <a:latin typeface="e-Ukraine Head Light" pitchFamily="50" charset="-52"/>
              </a:rPr>
              <a:t>	</a:t>
            </a:r>
            <a:r>
              <a:rPr lang="uk-UA" sz="1200" dirty="0" smtClean="0">
                <a:latin typeface="e-Ukraine Light"/>
                <a:cs typeface="Times New Roman" pitchFamily="18" charset="0"/>
              </a:rPr>
              <a:t>Головне управління ДПС у м. Києві звертає увагу, що у разі якщо платник податків не сплачує узгоджену суму грошового зобов’язання (крім штрафних (фінансових) санкцій застосованих до нього на підставі Податкового кодексу України (далі – ПКУ) чи іншого законодавства, контроль за яким покладено на контролюючі органи, то з 1 січня 2021 року, такий платник притягується до відповідальності у вигляді штрафу, встановленого п. 124.1 ст. 124 ПКУ: </a:t>
            </a:r>
          </a:p>
          <a:p>
            <a:pPr algn="just">
              <a:spcBef>
                <a:spcPts val="600"/>
              </a:spcBef>
              <a:spcAft>
                <a:spcPts val="600"/>
              </a:spcAft>
            </a:pPr>
            <a:r>
              <a:rPr lang="uk-UA" sz="1200" dirty="0" smtClean="0">
                <a:latin typeface="e-Ukraine Light"/>
                <a:cs typeface="Times New Roman" pitchFamily="18" charset="0"/>
              </a:rPr>
              <a:t>- при затримці до 30 календарних днів включно, наступних за останнім днем строку сплати суми грошового зобов’язання – у розмірі 5% погашеної суми податкового боргу; </a:t>
            </a:r>
          </a:p>
          <a:p>
            <a:pPr algn="just">
              <a:spcBef>
                <a:spcPts val="600"/>
              </a:spcBef>
              <a:spcAft>
                <a:spcPts val="600"/>
              </a:spcAft>
            </a:pPr>
            <a:r>
              <a:rPr lang="uk-UA" sz="1200" dirty="0" smtClean="0">
                <a:latin typeface="e-Ukraine Light"/>
                <a:cs typeface="Times New Roman" pitchFamily="18" charset="0"/>
              </a:rPr>
              <a:t>- при затримці більше 30 календарних днів включно, наступних за останнім днем строку сплати суми грошового зобов’язання – у розмірі 10% погашеної суми податкового боргу. </a:t>
            </a:r>
          </a:p>
          <a:p>
            <a:pPr algn="just">
              <a:spcBef>
                <a:spcPts val="600"/>
              </a:spcBef>
              <a:spcAft>
                <a:spcPts val="600"/>
              </a:spcAft>
            </a:pPr>
            <a:r>
              <a:rPr lang="uk-UA" sz="1200" dirty="0" smtClean="0">
                <a:latin typeface="e-Ukraine Light"/>
                <a:cs typeface="Times New Roman" pitchFamily="18" charset="0"/>
              </a:rPr>
              <a:t>    	Діяння,  передбачені п. 124.1  ст. 124 ПКУ вчиненні умисно, тягнуть за собою накладення штрафу в розмірі 25 відсотків від суми несплаченого (несвоєчасно сплаченого) грошового зобов’язання (п. 124.2 ст. 124 ПКУ). </a:t>
            </a:r>
          </a:p>
          <a:p>
            <a:pPr algn="just">
              <a:spcBef>
                <a:spcPts val="600"/>
              </a:spcBef>
              <a:spcAft>
                <a:spcPts val="600"/>
              </a:spcAft>
            </a:pPr>
            <a:r>
              <a:rPr lang="uk-UA" sz="1200" dirty="0" smtClean="0">
                <a:latin typeface="e-Ukraine Light"/>
                <a:cs typeface="Times New Roman" pitchFamily="18" charset="0"/>
              </a:rPr>
              <a:t>     При цьому, вина буде підтверджуватися тим, що платник мав можливість дотриматися норм чинного законодавства, зокрема: </a:t>
            </a:r>
          </a:p>
          <a:p>
            <a:pPr algn="just">
              <a:spcBef>
                <a:spcPts val="600"/>
              </a:spcBef>
              <a:spcAft>
                <a:spcPts val="600"/>
              </a:spcAft>
              <a:buFontTx/>
              <a:buChar char="-"/>
            </a:pPr>
            <a:r>
              <a:rPr lang="uk-UA" sz="1200" dirty="0" smtClean="0">
                <a:latin typeface="e-Ukraine Light"/>
                <a:cs typeface="Times New Roman" pitchFamily="18" charset="0"/>
              </a:rPr>
              <a:t>самостійно визначив та подав декларацію з ПДВ, в якій задекларував суму податкового зобов’язання з ПДВ. Вказана декларація складена і підписана відповідно до ст. 48 ПКУ, та подана у спосіб визначений діючим законодавством; </a:t>
            </a:r>
          </a:p>
          <a:p>
            <a:pPr algn="just">
              <a:spcBef>
                <a:spcPts val="600"/>
              </a:spcBef>
              <a:spcAft>
                <a:spcPts val="600"/>
              </a:spcAft>
              <a:buFontTx/>
              <a:buChar char="-"/>
            </a:pPr>
            <a:r>
              <a:rPr lang="uk-UA" sz="1200" dirty="0" smtClean="0">
                <a:latin typeface="e-Ukraine Light"/>
                <a:cs typeface="Times New Roman" pitchFamily="18" charset="0"/>
              </a:rPr>
              <a:t>у   попередніх   періодах   своєчасно    та    в    повному    обсязі    сплачував задекларовані суми ПДВ; </a:t>
            </a:r>
          </a:p>
          <a:p>
            <a:pPr algn="just">
              <a:spcBef>
                <a:spcPts val="600"/>
              </a:spcBef>
              <a:spcAft>
                <a:spcPts val="600"/>
              </a:spcAft>
              <a:buFontTx/>
              <a:buChar char="-"/>
            </a:pPr>
            <a:endParaRPr lang="ru-RU" sz="1200" dirty="0" smtClean="0">
              <a:latin typeface="Times New Roman" pitchFamily="18" charset="0"/>
              <a:cs typeface="Times New Roman" pitchFamily="18" charset="0"/>
            </a:endParaRPr>
          </a:p>
        </p:txBody>
      </p:sp>
      <p:sp>
        <p:nvSpPr>
          <p:cNvPr id="3074" name="Rectangle 2"/>
          <p:cNvSpPr>
            <a:spLocks noChangeArrowheads="1"/>
          </p:cNvSpPr>
          <p:nvPr/>
        </p:nvSpPr>
        <p:spPr bwMode="auto">
          <a:xfrm flipH="1">
            <a:off x="5238738" y="295275"/>
            <a:ext cx="4505333" cy="5932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uk-UA" sz="1200" dirty="0" smtClean="0">
                <a:latin typeface="e-Ukraine Light"/>
                <a:cs typeface="Times New Roman" pitchFamily="18" charset="0"/>
              </a:rPr>
              <a:t>електронному   кабінеті   платника    засобами    податкового   календаря контролюючий орган нагадує про терміни декларування та сплати податків; </a:t>
            </a:r>
          </a:p>
          <a:p>
            <a:pPr algn="just">
              <a:spcBef>
                <a:spcPts val="600"/>
              </a:spcBef>
              <a:spcAft>
                <a:spcPts val="600"/>
              </a:spcAft>
            </a:pPr>
            <a:r>
              <a:rPr lang="uk-UA" sz="1200" dirty="0" smtClean="0">
                <a:latin typeface="e-Ukraine Light"/>
                <a:cs typeface="Times New Roman" pitchFamily="18" charset="0"/>
              </a:rPr>
              <a:t>в  попередньому  акті  камеральної  перевірки  роз’яснено  терміни сплати з цього податку/збору, який вручено (отримано) платником належним чином; </a:t>
            </a:r>
          </a:p>
          <a:p>
            <a:pPr algn="just">
              <a:spcBef>
                <a:spcPts val="600"/>
              </a:spcBef>
              <a:spcAft>
                <a:spcPts val="600"/>
              </a:spcAft>
            </a:pPr>
            <a:r>
              <a:rPr lang="uk-UA" sz="1200" dirty="0" smtClean="0">
                <a:latin typeface="e-Ukraine Light"/>
                <a:cs typeface="Times New Roman" pitchFamily="18" charset="0"/>
              </a:rPr>
              <a:t>- платник податків був обізнаний з вимогами ПКУ в частині своєчасності та повноти сплати ПДВ у визначені законодавством терміни та інші обставини (у разі їх наявності). </a:t>
            </a:r>
          </a:p>
          <a:p>
            <a:pPr algn="just">
              <a:spcBef>
                <a:spcPts val="600"/>
              </a:spcBef>
              <a:spcAft>
                <a:spcPts val="600"/>
              </a:spcAft>
            </a:pPr>
            <a:r>
              <a:rPr lang="uk-UA" sz="1200" dirty="0" smtClean="0">
                <a:latin typeface="e-Ukraine Light"/>
                <a:cs typeface="Times New Roman" pitchFamily="18" charset="0"/>
              </a:rPr>
              <a:t>    Саме можливість платником дотримуватися правил та норм, за порушення яких ПКУ передбачена відповідальність, однак невжиття цим платником достатніх заходів щодо їх дотримання, через вчинення дій, які можуть бути кваліфіковані як нерозумні, недобросовісні та без належної обачності, за умови доведення цього контролюючим органом, є свідченням вини особи у вчиненні податкового правопорушення. </a:t>
            </a:r>
          </a:p>
          <a:p>
            <a:pPr algn="just">
              <a:spcBef>
                <a:spcPts val="600"/>
              </a:spcBef>
              <a:spcAft>
                <a:spcPts val="600"/>
              </a:spcAft>
            </a:pPr>
            <a:r>
              <a:rPr lang="uk-UA" sz="1200" dirty="0" smtClean="0">
                <a:latin typeface="e-Ukraine Light"/>
                <a:cs typeface="Times New Roman" pitchFamily="18" charset="0"/>
              </a:rPr>
              <a:t>    Звертаємо увагу, що при встановленні порушення термінів сплати податків вперше у 2021 році, після набрання чинності змін до ПКУ, штрафні санкції застосовуються у відповідності до п. 124.1 ст. 124 у вигляді 5 або 10 відсотків. </a:t>
            </a:r>
          </a:p>
          <a:p>
            <a:pPr algn="just">
              <a:spcBef>
                <a:spcPts val="600"/>
              </a:spcBef>
              <a:spcAft>
                <a:spcPts val="600"/>
              </a:spcAft>
            </a:pPr>
            <a:r>
              <a:rPr lang="uk-UA" sz="1200" dirty="0" smtClean="0">
                <a:latin typeface="e-Ukraine Light"/>
                <a:cs typeface="Times New Roman" pitchFamily="18" charset="0"/>
              </a:rPr>
              <a:t>    </a:t>
            </a:r>
            <a:r>
              <a:rPr lang="uk-UA" sz="1200" dirty="0" err="1" smtClean="0">
                <a:latin typeface="e-Ukraine Light"/>
                <a:cs typeface="Times New Roman" pitchFamily="18" charset="0"/>
              </a:rPr>
              <a:t>Довідково</a:t>
            </a:r>
            <a:r>
              <a:rPr lang="uk-UA" sz="1200" dirty="0" smtClean="0">
                <a:latin typeface="e-Ukraine Light"/>
                <a:cs typeface="Times New Roman" pitchFamily="18" charset="0"/>
              </a:rPr>
              <a:t>: Закон України  від 16.01.2020 року № 466-IX «Про внесення змін до Податкового кодексу України щодо вдосконалення адміністрування податків, усунення логічних та технічних  неузгодженостей у податковому законодавстві». </a:t>
            </a:r>
            <a:endParaRPr lang="uk-UA" sz="1200" dirty="0">
              <a:latin typeface="e-Ukraine Light"/>
              <a:cs typeface="Times New Roman" pitchFamily="18" charset="0"/>
            </a:endParaRPr>
          </a:p>
        </p:txBody>
      </p:sp>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111</Words>
  <Application>Microsoft Office PowerPoint</Application>
  <PresentationFormat>Лист A4 (210x297 мм)</PresentationFormat>
  <Paragraphs>27</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52</cp:revision>
  <dcterms:created xsi:type="dcterms:W3CDTF">2021-05-27T05:23:05Z</dcterms:created>
  <dcterms:modified xsi:type="dcterms:W3CDTF">2021-06-29T13:43:49Z</dcterms:modified>
</cp:coreProperties>
</file>