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29.06.2021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29.06.2021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ax.gov.ua/zakonodavstvo/podatkove-zakonodavstvo/listi-dps/75317.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 xmlns:a16="http://schemas.microsoft.com/office/drawing/2014/main" id="{B2AE1F56-FA4C-456D-AD17-F597535BE98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028247" y="0"/>
            <a:ext cx="4877753" cy="6858000"/>
          </a:xfrm>
          <a:prstGeom prst="rect">
            <a:avLst/>
          </a:prstGeom>
        </p:spPr>
      </p:pic>
      <p:sp>
        <p:nvSpPr>
          <p:cNvPr id="11" name="Rectangle 6">
            <a:extLst>
              <a:ext uri="{FF2B5EF4-FFF2-40B4-BE49-F238E27FC236}">
                <a16:creationId xmlns="" xmlns:a16="http://schemas.microsoft.com/office/drawing/2014/main"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18" name="Группа 17">
            <a:extLst>
              <a:ext uri="{FF2B5EF4-FFF2-40B4-BE49-F238E27FC236}">
                <a16:creationId xmlns="" xmlns:a16="http://schemas.microsoft.com/office/drawing/2014/main" id="{5B1F3CBD-8D08-499F-BE54-1DF3C9FE8E21}"/>
              </a:ext>
            </a:extLst>
          </p:cNvPr>
          <p:cNvGrpSpPr/>
          <p:nvPr/>
        </p:nvGrpSpPr>
        <p:grpSpPr>
          <a:xfrm>
            <a:off x="82316" y="68581"/>
            <a:ext cx="4795438" cy="6781800"/>
            <a:chOff x="82316" y="68581"/>
            <a:chExt cx="4795438" cy="6781800"/>
          </a:xfrm>
        </p:grpSpPr>
        <p:grpSp>
          <p:nvGrpSpPr>
            <p:cNvPr id="9" name="Группа 8">
              <a:extLst>
                <a:ext uri="{FF2B5EF4-FFF2-40B4-BE49-F238E27FC236}">
                  <a16:creationId xmlns="" xmlns:a16="http://schemas.microsoft.com/office/drawing/2014/main"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 xmlns:a16="http://schemas.microsoft.com/office/drawing/2014/main"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 xmlns:a16="http://schemas.microsoft.com/office/drawing/2014/main"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 xmlns:a16="http://schemas.microsoft.com/office/drawing/2014/main" id="{C10BBAFE-2D79-49E5-868B-A0FDCC9F8BD8}"/>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889161" y="1990344"/>
              <a:ext cx="1304925" cy="13049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 xmlns:a16="http://schemas.microsoft.com/office/drawing/2014/main" id="{AB68234D-4D6E-4D60-B461-52334D70C220}"/>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81092" y="3465338"/>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 xmlns:a16="http://schemas.microsoft.com/office/drawing/2014/main" id="{B988640C-7F4D-43BB-8D2B-B0AB4B4AD405}"/>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81092" y="4329384"/>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 xmlns:a16="http://schemas.microsoft.com/office/drawing/2014/main" id="{48F62E71-1AA9-48BD-99B8-0430C4FAB90B}"/>
                </a:ext>
              </a:extLst>
            </p:cNvPr>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81092" y="5193430"/>
              <a:ext cx="771525" cy="7715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5">
              <a:extLst>
                <a:ext uri="{FF2B5EF4-FFF2-40B4-BE49-F238E27FC236}">
                  <a16:creationId xmlns="" xmlns:a16="http://schemas.microsoft.com/office/drawing/2014/main"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зможе переглянути новини, актуальні роз'яснення податкових новацій, а також інфографіки та коментарі 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Податковою службою дистанційно за допомогою сервісу  «</a:t>
              </a:r>
              <a:r>
                <a:rPr kumimoji="0" lang="uk-UA" altLang="ru-RU" sz="12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InfoTAX</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 xmlns:a16="http://schemas.microsoft.com/office/drawing/2014/main"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 xmlns:a16="http://schemas.microsoft.com/office/drawing/2014/main"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 xmlns:a16="http://schemas.microsoft.com/office/drawing/2014/main"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 xmlns:a16="http://schemas.microsoft.com/office/drawing/2014/main"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 xmlns:a16="http://schemas.microsoft.com/office/drawing/2014/main"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581649" y="865332"/>
            <a:ext cx="3933825" cy="14773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b="1" dirty="0" err="1" smtClean="0"/>
              <a:t>Нюанси</a:t>
            </a:r>
            <a:r>
              <a:rPr lang="ru-RU" b="1" dirty="0" smtClean="0"/>
              <a:t> </a:t>
            </a:r>
            <a:r>
              <a:rPr lang="ru-RU" b="1" dirty="0" err="1" smtClean="0"/>
              <a:t>подання</a:t>
            </a:r>
            <a:r>
              <a:rPr lang="ru-RU" b="1" dirty="0" smtClean="0"/>
              <a:t> </a:t>
            </a:r>
            <a:r>
              <a:rPr lang="ru-RU" b="1" dirty="0" err="1" smtClean="0"/>
              <a:t>декларації</a:t>
            </a:r>
            <a:r>
              <a:rPr lang="ru-RU" b="1" dirty="0" smtClean="0"/>
              <a:t> </a:t>
            </a:r>
            <a:r>
              <a:rPr lang="ru-RU" b="1" dirty="0" err="1" smtClean="0"/>
              <a:t>суб'єктами</a:t>
            </a:r>
            <a:r>
              <a:rPr lang="ru-RU" b="1" dirty="0" smtClean="0"/>
              <a:t> </a:t>
            </a:r>
            <a:r>
              <a:rPr lang="ru-RU" b="1" dirty="0" err="1" smtClean="0"/>
              <a:t>господарювання</a:t>
            </a:r>
            <a:r>
              <a:rPr lang="ru-RU" b="1" dirty="0" smtClean="0"/>
              <a:t> </a:t>
            </a:r>
            <a:r>
              <a:rPr lang="ru-RU" b="1" dirty="0" err="1" smtClean="0"/>
              <a:t>роздрібної</a:t>
            </a:r>
            <a:r>
              <a:rPr lang="ru-RU" b="1" dirty="0" smtClean="0"/>
              <a:t> </a:t>
            </a:r>
            <a:r>
              <a:rPr lang="ru-RU" b="1" dirty="0" err="1" smtClean="0"/>
              <a:t>торгівлі</a:t>
            </a:r>
            <a:r>
              <a:rPr lang="ru-RU" b="1" dirty="0" smtClean="0"/>
              <a:t> </a:t>
            </a:r>
            <a:r>
              <a:rPr lang="ru-RU" b="1" dirty="0" err="1" smtClean="0"/>
              <a:t>підакцизними</a:t>
            </a:r>
            <a:r>
              <a:rPr lang="ru-RU" b="1" dirty="0" smtClean="0"/>
              <a:t> товарами, </a:t>
            </a:r>
            <a:r>
              <a:rPr lang="ru-RU" b="1" dirty="0" err="1" smtClean="0"/>
              <a:t>що</a:t>
            </a:r>
            <a:r>
              <a:rPr lang="ru-RU" b="1" dirty="0" smtClean="0"/>
              <a:t> </a:t>
            </a:r>
            <a:r>
              <a:rPr lang="ru-RU" b="1" dirty="0" err="1" smtClean="0"/>
              <a:t>мають</a:t>
            </a:r>
            <a:r>
              <a:rPr lang="ru-RU" b="1" dirty="0" smtClean="0"/>
              <a:t> один </a:t>
            </a:r>
            <a:r>
              <a:rPr lang="ru-RU" b="1" dirty="0" err="1" smtClean="0"/>
              <a:t>або</a:t>
            </a:r>
            <a:r>
              <a:rPr lang="ru-RU" b="1" dirty="0" smtClean="0"/>
              <a:t> </a:t>
            </a:r>
            <a:r>
              <a:rPr lang="ru-RU" b="1" dirty="0" err="1" smtClean="0"/>
              <a:t>декілька</a:t>
            </a:r>
            <a:r>
              <a:rPr lang="ru-RU" b="1" dirty="0" smtClean="0"/>
              <a:t> </a:t>
            </a:r>
            <a:r>
              <a:rPr lang="ru-RU" b="1" dirty="0" err="1" smtClean="0"/>
              <a:t>пунктів</a:t>
            </a:r>
            <a:r>
              <a:rPr lang="ru-RU" b="1" dirty="0" smtClean="0"/>
              <a:t> продажу</a:t>
            </a:r>
            <a:endParaRPr lang="ru-RU" b="1" dirty="0"/>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800" i="0" u="none" strike="noStrike" cap="none" normalizeH="0" baseline="0" smtClean="0">
                <a:ln>
                  <a:noFill/>
                </a:ln>
                <a:solidFill>
                  <a:srgbClr val="333333"/>
                </a:solidFill>
                <a:effectLst/>
                <a:latin typeface="e-Ukraine Light" pitchFamily="50" charset="-52"/>
                <a:ea typeface="Times New Roman" pitchFamily="18" charset="0"/>
                <a:cs typeface="Times New Roman" pitchFamily="18" charset="0"/>
              </a:rPr>
              <a:t>Червень </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5014416" y="200025"/>
            <a:ext cx="4891584" cy="253916"/>
          </a:xfrm>
          <a:prstGeom prst="rect">
            <a:avLst/>
          </a:prstGeom>
        </p:spPr>
        <p:txBody>
          <a:bodyPr wrap="square">
            <a:spAutoFit/>
          </a:bodyPr>
          <a:lstStyle/>
          <a:p>
            <a:pPr lvl="0" algn="ctr" defTabSz="914400" fontAlgn="base">
              <a:spcBef>
                <a:spcPct val="0"/>
              </a:spcBef>
              <a:spcAft>
                <a:spcPct val="0"/>
              </a:spcAft>
            </a:pPr>
            <a:r>
              <a:rPr lang="uk-UA" sz="1050" dirty="0" smtClean="0">
                <a:latin typeface="e-Ukraine Light" pitchFamily="50" charset="-52"/>
                <a:cs typeface="Arial" pitchFamily="34" charset="0"/>
              </a:rPr>
              <a:t>Головне управління ДПС у м. Києві </a:t>
            </a:r>
          </a:p>
        </p:txBody>
      </p:sp>
    </p:spTree>
    <p:extLst>
      <p:ext uri="{BB962C8B-B14F-4D97-AF65-F5344CB8AC3E}">
        <p14:creationId xmlns="" xmlns:p14="http://schemas.microsoft.com/office/powerpoint/2010/main"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 xmlns:a16="http://schemas.microsoft.com/office/drawing/2014/main" id="{77BE1E3B-BB62-4FEA-84E6-53708639754F}"/>
              </a:ext>
            </a:extLst>
          </p:cNvPr>
          <p:cNvGrpSpPr/>
          <p:nvPr/>
        </p:nvGrpSpPr>
        <p:grpSpPr>
          <a:xfrm>
            <a:off x="83820" y="68581"/>
            <a:ext cx="4793934" cy="6781800"/>
            <a:chOff x="83820" y="68581"/>
            <a:chExt cx="4793934" cy="6781800"/>
          </a:xfrm>
        </p:grpSpPr>
        <p:sp>
          <p:nvSpPr>
            <p:cNvPr id="4" name="Прямоугольник 3">
              <a:extLst>
                <a:ext uri="{FF2B5EF4-FFF2-40B4-BE49-F238E27FC236}">
                  <a16:creationId xmlns="" xmlns:a16="http://schemas.microsoft.com/office/drawing/2014/main"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 xmlns:a16="http://schemas.microsoft.com/office/drawing/2014/main"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 xmlns:a16="http://schemas.microsoft.com/office/drawing/2014/main" id="{192DF1A1-DE05-4849-B565-0A68A4DD5458}"/>
              </a:ext>
            </a:extLst>
          </p:cNvPr>
          <p:cNvGrpSpPr/>
          <p:nvPr/>
        </p:nvGrpSpPr>
        <p:grpSpPr>
          <a:xfrm>
            <a:off x="5025570" y="68580"/>
            <a:ext cx="4793934" cy="6781801"/>
            <a:chOff x="83820" y="68580"/>
            <a:chExt cx="4793934" cy="6781801"/>
          </a:xfrm>
        </p:grpSpPr>
        <p:sp>
          <p:nvSpPr>
            <p:cNvPr id="8" name="Прямоугольник 7">
              <a:extLst>
                <a:ext uri="{FF2B5EF4-FFF2-40B4-BE49-F238E27FC236}">
                  <a16:creationId xmlns="" xmlns:a16="http://schemas.microsoft.com/office/drawing/2014/main" id="{98C4D4A9-1179-41C5-BA9A-90E6A97494E2}"/>
                </a:ext>
              </a:extLst>
            </p:cNvPr>
            <p:cNvSpPr/>
            <p:nvPr/>
          </p:nvSpPr>
          <p:spPr>
            <a:xfrm>
              <a:off x="83820" y="68580"/>
              <a:ext cx="4793934" cy="66179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 xmlns:a16="http://schemas.microsoft.com/office/drawing/2014/main"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 xmlns:a16="http://schemas.microsoft.com/office/drawing/2014/main" id="{AB020ADF-A26B-4DB1-A8F3-01CE965CB04E}"/>
              </a:ext>
            </a:extLst>
          </p:cNvPr>
          <p:cNvSpPr/>
          <p:nvPr/>
        </p:nvSpPr>
        <p:spPr>
          <a:xfrm>
            <a:off x="200024"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 xmlns:a16="http://schemas.microsoft.com/office/drawing/2014/main"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314324" y="238126"/>
            <a:ext cx="4505325" cy="6068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Aft>
                <a:spcPts val="600"/>
              </a:spcAft>
            </a:pPr>
            <a:r>
              <a:rPr lang="uk-UA" sz="1200" dirty="0" smtClean="0"/>
              <a:t>	</a:t>
            </a:r>
            <a:r>
              <a:rPr lang="ru-RU" sz="1500" dirty="0" smtClean="0">
                <a:latin typeface="e-Ukraine Light"/>
                <a:cs typeface="Times New Roman" pitchFamily="18" charset="0"/>
              </a:rPr>
              <a:t>Головне  </a:t>
            </a:r>
            <a:r>
              <a:rPr lang="ru-RU" sz="1500" dirty="0" err="1" smtClean="0">
                <a:latin typeface="e-Ukraine Light"/>
                <a:cs typeface="Times New Roman" pitchFamily="18" charset="0"/>
              </a:rPr>
              <a:t>управління</a:t>
            </a:r>
            <a:r>
              <a:rPr lang="ru-RU" sz="1500" dirty="0" smtClean="0">
                <a:latin typeface="e-Ukraine Light"/>
                <a:cs typeface="Times New Roman" pitchFamily="18" charset="0"/>
              </a:rPr>
              <a:t>  ДПС  у  м. </a:t>
            </a:r>
            <a:r>
              <a:rPr lang="ru-RU" sz="1500" dirty="0" err="1" smtClean="0">
                <a:latin typeface="e-Ukraine Light"/>
                <a:cs typeface="Times New Roman" pitchFamily="18" charset="0"/>
              </a:rPr>
              <a:t>Києві</a:t>
            </a:r>
            <a:r>
              <a:rPr lang="ru-RU" sz="1500" dirty="0" smtClean="0">
                <a:latin typeface="e-Ukraine Light"/>
                <a:cs typeface="Times New Roman" pitchFamily="18" charset="0"/>
              </a:rPr>
              <a:t> </a:t>
            </a:r>
            <a:r>
              <a:rPr lang="ru-RU" sz="1500" dirty="0" err="1" smtClean="0">
                <a:latin typeface="e-Ukraine Light"/>
                <a:cs typeface="Times New Roman" pitchFamily="18" charset="0"/>
              </a:rPr>
              <a:t>нагадує</a:t>
            </a:r>
            <a:r>
              <a:rPr lang="ru-RU" sz="1500" dirty="0" smtClean="0">
                <a:latin typeface="e-Ukraine Light"/>
                <a:cs typeface="Times New Roman" pitchFamily="18" charset="0"/>
              </a:rPr>
              <a:t>, </a:t>
            </a:r>
            <a:r>
              <a:rPr lang="ru-RU" sz="1500" dirty="0" err="1" smtClean="0">
                <a:latin typeface="e-Ukraine Light"/>
                <a:cs typeface="Times New Roman" pitchFamily="18" charset="0"/>
              </a:rPr>
              <a:t>що</a:t>
            </a:r>
            <a:r>
              <a:rPr lang="ru-RU" sz="1500" dirty="0" smtClean="0">
                <a:latin typeface="e-Ukraine Light"/>
                <a:cs typeface="Times New Roman" pitchFamily="18" charset="0"/>
              </a:rPr>
              <a:t>  особи - </a:t>
            </a:r>
            <a:r>
              <a:rPr lang="ru-RU" sz="1500" dirty="0" err="1" smtClean="0">
                <a:latin typeface="e-Ukraine Light"/>
                <a:cs typeface="Times New Roman" pitchFamily="18" charset="0"/>
              </a:rPr>
              <a:t>суб'єкти</a:t>
            </a:r>
            <a:r>
              <a:rPr lang="ru-RU" sz="1500" dirty="0" smtClean="0">
                <a:latin typeface="e-Ukraine Light"/>
                <a:cs typeface="Times New Roman" pitchFamily="18" charset="0"/>
              </a:rPr>
              <a:t> </a:t>
            </a:r>
            <a:r>
              <a:rPr lang="ru-RU" sz="1500" dirty="0" err="1" smtClean="0">
                <a:latin typeface="e-Ukraine Light"/>
                <a:cs typeface="Times New Roman" pitchFamily="18" charset="0"/>
              </a:rPr>
              <a:t>господарювання</a:t>
            </a:r>
            <a:r>
              <a:rPr lang="ru-RU" sz="1500" dirty="0" smtClean="0">
                <a:latin typeface="e-Ukraine Light"/>
                <a:cs typeface="Times New Roman" pitchFamily="18" charset="0"/>
              </a:rPr>
              <a:t> </a:t>
            </a:r>
            <a:r>
              <a:rPr lang="ru-RU" sz="1500" dirty="0" err="1" smtClean="0">
                <a:latin typeface="e-Ukraine Light"/>
                <a:cs typeface="Times New Roman" pitchFamily="18" charset="0"/>
              </a:rPr>
              <a:t>роздрібної</a:t>
            </a:r>
            <a:r>
              <a:rPr lang="ru-RU" sz="1500" dirty="0" smtClean="0">
                <a:latin typeface="e-Ukraine Light"/>
                <a:cs typeface="Times New Roman" pitchFamily="18" charset="0"/>
              </a:rPr>
              <a:t> </a:t>
            </a:r>
            <a:r>
              <a:rPr lang="ru-RU" sz="1500" dirty="0" err="1" smtClean="0">
                <a:latin typeface="e-Ukraine Light"/>
                <a:cs typeface="Times New Roman" pitchFamily="18" charset="0"/>
              </a:rPr>
              <a:t>торгівлі</a:t>
            </a:r>
            <a:r>
              <a:rPr lang="ru-RU" sz="1500" dirty="0" smtClean="0">
                <a:latin typeface="e-Ukraine Light"/>
                <a:cs typeface="Times New Roman" pitchFamily="18" charset="0"/>
              </a:rPr>
              <a:t>, </a:t>
            </a:r>
            <a:r>
              <a:rPr lang="ru-RU" sz="1500" dirty="0" err="1" smtClean="0">
                <a:latin typeface="e-Ukraine Light"/>
                <a:cs typeface="Times New Roman" pitchFamily="18" charset="0"/>
              </a:rPr>
              <a:t>які</a:t>
            </a:r>
            <a:r>
              <a:rPr lang="ru-RU" sz="1500" dirty="0" smtClean="0">
                <a:latin typeface="e-Ukraine Light"/>
                <a:cs typeface="Times New Roman" pitchFamily="18" charset="0"/>
              </a:rPr>
              <a:t> </a:t>
            </a:r>
            <a:r>
              <a:rPr lang="ru-RU" sz="1500" dirty="0" err="1" smtClean="0">
                <a:latin typeface="e-Ukraine Light"/>
                <a:cs typeface="Times New Roman" pitchFamily="18" charset="0"/>
              </a:rPr>
              <a:t>здійснюють</a:t>
            </a:r>
            <a:r>
              <a:rPr lang="ru-RU" sz="1500" dirty="0" smtClean="0">
                <a:latin typeface="e-Ukraine Light"/>
                <a:cs typeface="Times New Roman" pitchFamily="18" charset="0"/>
              </a:rPr>
              <a:t> </a:t>
            </a:r>
            <a:r>
              <a:rPr lang="ru-RU" sz="1500" dirty="0" err="1" smtClean="0">
                <a:latin typeface="e-Ukraine Light"/>
                <a:cs typeface="Times New Roman" pitchFamily="18" charset="0"/>
              </a:rPr>
              <a:t>реалізацію</a:t>
            </a:r>
            <a:r>
              <a:rPr lang="ru-RU" sz="1500" dirty="0" smtClean="0">
                <a:latin typeface="e-Ukraine Light"/>
                <a:cs typeface="Times New Roman" pitchFamily="18" charset="0"/>
              </a:rPr>
              <a:t> </a:t>
            </a:r>
            <a:r>
              <a:rPr lang="ru-RU" sz="1500" dirty="0" err="1" smtClean="0">
                <a:latin typeface="e-Ukraine Light"/>
                <a:cs typeface="Times New Roman" pitchFamily="18" charset="0"/>
              </a:rPr>
              <a:t>підакцизних</a:t>
            </a:r>
            <a:r>
              <a:rPr lang="ru-RU" sz="1500" dirty="0" smtClean="0">
                <a:latin typeface="e-Ukraine Light"/>
                <a:cs typeface="Times New Roman" pitchFamily="18" charset="0"/>
              </a:rPr>
              <a:t> </a:t>
            </a:r>
            <a:r>
              <a:rPr lang="ru-RU" sz="1500" dirty="0" err="1" smtClean="0">
                <a:latin typeface="e-Ukraine Light"/>
                <a:cs typeface="Times New Roman" pitchFamily="18" charset="0"/>
              </a:rPr>
              <a:t>товарів</a:t>
            </a:r>
            <a:r>
              <a:rPr lang="ru-RU" sz="1500" dirty="0" smtClean="0">
                <a:latin typeface="e-Ukraine Light"/>
                <a:cs typeface="Times New Roman" pitchFamily="18" charset="0"/>
              </a:rPr>
              <a:t>, </a:t>
            </a:r>
            <a:r>
              <a:rPr lang="ru-RU" sz="1500" dirty="0" err="1" smtClean="0">
                <a:latin typeface="e-Ukraine Light"/>
                <a:cs typeface="Times New Roman" pitchFamily="18" charset="0"/>
              </a:rPr>
              <a:t>підлягають</a:t>
            </a:r>
            <a:r>
              <a:rPr lang="ru-RU" sz="1500" dirty="0" smtClean="0">
                <a:latin typeface="e-Ukraine Light"/>
                <a:cs typeface="Times New Roman" pitchFamily="18" charset="0"/>
              </a:rPr>
              <a:t> </a:t>
            </a:r>
            <a:r>
              <a:rPr lang="ru-RU" sz="1500" dirty="0" err="1" smtClean="0">
                <a:latin typeface="e-Ukraine Light"/>
                <a:cs typeface="Times New Roman" pitchFamily="18" charset="0"/>
              </a:rPr>
              <a:t>обов'язковій</a:t>
            </a:r>
            <a:r>
              <a:rPr lang="ru-RU" sz="1500" dirty="0" smtClean="0">
                <a:latin typeface="e-Ukraine Light"/>
                <a:cs typeface="Times New Roman" pitchFamily="18" charset="0"/>
              </a:rPr>
              <a:t> </a:t>
            </a:r>
            <a:r>
              <a:rPr lang="ru-RU" sz="1500" dirty="0" err="1" smtClean="0">
                <a:latin typeface="e-Ukraine Light"/>
                <a:cs typeface="Times New Roman" pitchFamily="18" charset="0"/>
              </a:rPr>
              <a:t>реєстрації</a:t>
            </a:r>
            <a:r>
              <a:rPr lang="ru-RU" sz="1500" dirty="0" smtClean="0">
                <a:latin typeface="e-Ukraine Light"/>
                <a:cs typeface="Times New Roman" pitchFamily="18" charset="0"/>
              </a:rPr>
              <a:t> як </a:t>
            </a:r>
            <a:r>
              <a:rPr lang="ru-RU" sz="1500" dirty="0" err="1" smtClean="0">
                <a:latin typeface="e-Ukraine Light"/>
                <a:cs typeface="Times New Roman" pitchFamily="18" charset="0"/>
              </a:rPr>
              <a:t>платники</a:t>
            </a:r>
            <a:r>
              <a:rPr lang="ru-RU" sz="1500" dirty="0" smtClean="0">
                <a:latin typeface="e-Ukraine Light"/>
                <a:cs typeface="Times New Roman" pitchFamily="18" charset="0"/>
              </a:rPr>
              <a:t> </a:t>
            </a:r>
            <a:r>
              <a:rPr lang="ru-RU" sz="1500" dirty="0" err="1" smtClean="0">
                <a:latin typeface="e-Ukraine Light"/>
                <a:cs typeface="Times New Roman" pitchFamily="18" charset="0"/>
              </a:rPr>
              <a:t>податку</a:t>
            </a:r>
            <a:r>
              <a:rPr lang="ru-RU" sz="1500" dirty="0" smtClean="0">
                <a:latin typeface="e-Ukraine Light"/>
                <a:cs typeface="Times New Roman" pitchFamily="18" charset="0"/>
              </a:rPr>
              <a:t> </a:t>
            </a:r>
            <a:r>
              <a:rPr lang="ru-RU" sz="1500" dirty="0" err="1" smtClean="0">
                <a:latin typeface="e-Ukraine Light"/>
                <a:cs typeface="Times New Roman" pitchFamily="18" charset="0"/>
              </a:rPr>
              <a:t>контролюючими</a:t>
            </a:r>
            <a:r>
              <a:rPr lang="ru-RU" sz="1500" dirty="0" smtClean="0">
                <a:latin typeface="e-Ukraine Light"/>
                <a:cs typeface="Times New Roman" pitchFamily="18" charset="0"/>
              </a:rPr>
              <a:t> органами за </a:t>
            </a:r>
            <a:r>
              <a:rPr lang="ru-RU" sz="1500" dirty="0" err="1" smtClean="0">
                <a:latin typeface="e-Ukraine Light"/>
                <a:cs typeface="Times New Roman" pitchFamily="18" charset="0"/>
              </a:rPr>
              <a:t>місцезнаходженням</a:t>
            </a:r>
            <a:r>
              <a:rPr lang="ru-RU" sz="1500" dirty="0" smtClean="0">
                <a:latin typeface="e-Ukraine Light"/>
                <a:cs typeface="Times New Roman" pitchFamily="18" charset="0"/>
              </a:rPr>
              <a:t> пункту продажу </a:t>
            </a:r>
            <a:r>
              <a:rPr lang="ru-RU" sz="1500" dirty="0" err="1" smtClean="0">
                <a:latin typeface="e-Ukraine Light"/>
                <a:cs typeface="Times New Roman" pitchFamily="18" charset="0"/>
              </a:rPr>
              <a:t>товарів</a:t>
            </a:r>
            <a:r>
              <a:rPr lang="ru-RU" sz="1500" dirty="0" smtClean="0">
                <a:latin typeface="e-Ukraine Light"/>
                <a:cs typeface="Times New Roman" pitchFamily="18" charset="0"/>
              </a:rPr>
              <a:t> не </a:t>
            </a:r>
            <a:r>
              <a:rPr lang="ru-RU" sz="1500" dirty="0" err="1" smtClean="0">
                <a:latin typeface="e-Ukraine Light"/>
                <a:cs typeface="Times New Roman" pitchFamily="18" charset="0"/>
              </a:rPr>
              <a:t>пізніше</a:t>
            </a:r>
            <a:r>
              <a:rPr lang="ru-RU" sz="1500" dirty="0" smtClean="0">
                <a:latin typeface="e-Ukraine Light"/>
                <a:cs typeface="Times New Roman" pitchFamily="18" charset="0"/>
              </a:rPr>
              <a:t> граничного </a:t>
            </a:r>
            <a:r>
              <a:rPr lang="ru-RU" sz="1500" dirty="0" err="1" smtClean="0">
                <a:latin typeface="e-Ukraine Light"/>
                <a:cs typeface="Times New Roman" pitchFamily="18" charset="0"/>
              </a:rPr>
              <a:t>терміну</a:t>
            </a:r>
            <a:r>
              <a:rPr lang="ru-RU" sz="1500" dirty="0" smtClean="0">
                <a:latin typeface="e-Ukraine Light"/>
                <a:cs typeface="Times New Roman" pitchFamily="18" charset="0"/>
              </a:rPr>
              <a:t> </a:t>
            </a:r>
            <a:r>
              <a:rPr lang="ru-RU" sz="1500" dirty="0" err="1" smtClean="0">
                <a:latin typeface="e-Ukraine Light"/>
                <a:cs typeface="Times New Roman" pitchFamily="18" charset="0"/>
              </a:rPr>
              <a:t>подання</a:t>
            </a:r>
            <a:r>
              <a:rPr lang="ru-RU" sz="1500" dirty="0" smtClean="0">
                <a:latin typeface="e-Ukraine Light"/>
                <a:cs typeface="Times New Roman" pitchFamily="18" charset="0"/>
              </a:rPr>
              <a:t> </a:t>
            </a:r>
            <a:r>
              <a:rPr lang="ru-RU" sz="1500" dirty="0" err="1" smtClean="0">
                <a:latin typeface="e-Ukraine Light"/>
                <a:cs typeface="Times New Roman" pitchFamily="18" charset="0"/>
              </a:rPr>
              <a:t>декларації</a:t>
            </a:r>
            <a:r>
              <a:rPr lang="ru-RU" sz="1500" dirty="0" smtClean="0">
                <a:latin typeface="e-Ukraine Light"/>
                <a:cs typeface="Times New Roman" pitchFamily="18" charset="0"/>
              </a:rPr>
              <a:t> акцизного </a:t>
            </a:r>
            <a:r>
              <a:rPr lang="ru-RU" sz="1500" dirty="0" err="1" smtClean="0">
                <a:latin typeface="e-Ukraine Light"/>
                <a:cs typeface="Times New Roman" pitchFamily="18" charset="0"/>
              </a:rPr>
              <a:t>податку</a:t>
            </a:r>
            <a:r>
              <a:rPr lang="ru-RU" sz="1500" dirty="0" smtClean="0">
                <a:latin typeface="e-Ukraine Light"/>
                <a:cs typeface="Times New Roman" pitchFamily="18" charset="0"/>
              </a:rPr>
              <a:t> (</a:t>
            </a:r>
            <a:r>
              <a:rPr lang="ru-RU" sz="1500" dirty="0" err="1" smtClean="0">
                <a:latin typeface="e-Ukraine Light"/>
                <a:cs typeface="Times New Roman" pitchFamily="18" charset="0"/>
              </a:rPr>
              <a:t>далі</a:t>
            </a:r>
            <a:r>
              <a:rPr lang="ru-RU" sz="1500" dirty="0" smtClean="0">
                <a:latin typeface="e-Ukraine Light"/>
                <a:cs typeface="Times New Roman" pitchFamily="18" charset="0"/>
              </a:rPr>
              <a:t> – </a:t>
            </a:r>
            <a:r>
              <a:rPr lang="ru-RU" sz="1500" dirty="0" err="1" smtClean="0">
                <a:latin typeface="e-Ukraine Light"/>
                <a:cs typeface="Times New Roman" pitchFamily="18" charset="0"/>
              </a:rPr>
              <a:t>Декларація</a:t>
            </a:r>
            <a:r>
              <a:rPr lang="ru-RU" sz="1500" dirty="0" smtClean="0">
                <a:latin typeface="e-Ukraine Light"/>
                <a:cs typeface="Times New Roman" pitchFamily="18" charset="0"/>
              </a:rPr>
              <a:t>)  за </a:t>
            </a:r>
            <a:r>
              <a:rPr lang="ru-RU" sz="1500" dirty="0" err="1" smtClean="0">
                <a:latin typeface="e-Ukraine Light"/>
                <a:cs typeface="Times New Roman" pitchFamily="18" charset="0"/>
              </a:rPr>
              <a:t>місяць</a:t>
            </a:r>
            <a:r>
              <a:rPr lang="ru-RU" sz="1500" dirty="0" smtClean="0">
                <a:latin typeface="e-Ukraine Light"/>
                <a:cs typeface="Times New Roman" pitchFamily="18" charset="0"/>
              </a:rPr>
              <a:t>, в </a:t>
            </a:r>
            <a:r>
              <a:rPr lang="ru-RU" sz="1500" dirty="0" err="1" smtClean="0">
                <a:latin typeface="e-Ukraine Light"/>
                <a:cs typeface="Times New Roman" pitchFamily="18" charset="0"/>
              </a:rPr>
              <a:t>якому</a:t>
            </a:r>
            <a:r>
              <a:rPr lang="ru-RU" sz="1500" dirty="0" smtClean="0">
                <a:latin typeface="e-Ukraine Light"/>
                <a:cs typeface="Times New Roman" pitchFamily="18" charset="0"/>
              </a:rPr>
              <a:t> </a:t>
            </a:r>
            <a:r>
              <a:rPr lang="ru-RU" sz="1500" dirty="0" err="1" smtClean="0">
                <a:latin typeface="e-Ukraine Light"/>
                <a:cs typeface="Times New Roman" pitchFamily="18" charset="0"/>
              </a:rPr>
              <a:t>здійснюється</a:t>
            </a:r>
            <a:r>
              <a:rPr lang="ru-RU" sz="1500" dirty="0" smtClean="0">
                <a:latin typeface="e-Ukraine Light"/>
                <a:cs typeface="Times New Roman" pitchFamily="18" charset="0"/>
              </a:rPr>
              <a:t> </a:t>
            </a:r>
            <a:r>
              <a:rPr lang="ru-RU" sz="1500" dirty="0" err="1" smtClean="0">
                <a:latin typeface="e-Ukraine Light"/>
                <a:cs typeface="Times New Roman" pitchFamily="18" charset="0"/>
              </a:rPr>
              <a:t>господарська</a:t>
            </a:r>
            <a:r>
              <a:rPr lang="ru-RU" sz="1500" dirty="0" smtClean="0">
                <a:latin typeface="e-Ukraine Light"/>
                <a:cs typeface="Times New Roman" pitchFamily="18" charset="0"/>
              </a:rPr>
              <a:t> </a:t>
            </a:r>
            <a:r>
              <a:rPr lang="ru-RU" sz="1500" dirty="0" err="1" smtClean="0">
                <a:latin typeface="e-Ukraine Light"/>
                <a:cs typeface="Times New Roman" pitchFamily="18" charset="0"/>
              </a:rPr>
              <a:t>діяльність</a:t>
            </a:r>
            <a:r>
              <a:rPr lang="ru-RU" sz="1500" dirty="0" smtClean="0">
                <a:latin typeface="e-Ukraine Light"/>
                <a:cs typeface="Times New Roman" pitchFamily="18" charset="0"/>
              </a:rPr>
              <a:t>. </a:t>
            </a:r>
          </a:p>
          <a:p>
            <a:pPr algn="just">
              <a:spcAft>
                <a:spcPts val="600"/>
              </a:spcAft>
            </a:pPr>
            <a:r>
              <a:rPr lang="ru-RU" sz="1500" dirty="0" smtClean="0">
                <a:latin typeface="e-Ukraine Light"/>
                <a:cs typeface="Times New Roman" pitchFamily="18" charset="0"/>
              </a:rPr>
              <a:t>          </a:t>
            </a:r>
            <a:r>
              <a:rPr lang="ru-RU" sz="1500" dirty="0" err="1" smtClean="0">
                <a:latin typeface="e-Ukraine Light"/>
                <a:cs typeface="Times New Roman" pitchFamily="18" charset="0"/>
              </a:rPr>
              <a:t>Декларація</a:t>
            </a:r>
            <a:r>
              <a:rPr lang="ru-RU" sz="1500" dirty="0" smtClean="0">
                <a:latin typeface="e-Ukraine Light"/>
                <a:cs typeface="Times New Roman" pitchFamily="18" charset="0"/>
              </a:rPr>
              <a:t> </a:t>
            </a:r>
            <a:r>
              <a:rPr lang="ru-RU" sz="1500" dirty="0" err="1" smtClean="0">
                <a:latin typeface="e-Ukraine Light"/>
                <a:cs typeface="Times New Roman" pitchFamily="18" charset="0"/>
              </a:rPr>
              <a:t>подається</a:t>
            </a:r>
            <a:r>
              <a:rPr lang="ru-RU" sz="1500" dirty="0" smtClean="0">
                <a:latin typeface="e-Ukraine Light"/>
                <a:cs typeface="Times New Roman" pitchFamily="18" charset="0"/>
              </a:rPr>
              <a:t> </a:t>
            </a:r>
            <a:r>
              <a:rPr lang="ru-RU" sz="1500" dirty="0" err="1" smtClean="0">
                <a:latin typeface="e-Ukraine Light"/>
                <a:cs typeface="Times New Roman" pitchFamily="18" charset="0"/>
              </a:rPr>
              <a:t>платниками</a:t>
            </a:r>
            <a:r>
              <a:rPr lang="ru-RU" sz="1500" dirty="0" smtClean="0">
                <a:latin typeface="e-Ukraine Light"/>
                <a:cs typeface="Times New Roman" pitchFamily="18" charset="0"/>
              </a:rPr>
              <a:t> акцизного </a:t>
            </a:r>
            <a:r>
              <a:rPr lang="ru-RU" sz="1500" dirty="0" err="1" smtClean="0">
                <a:latin typeface="e-Ukraine Light"/>
                <a:cs typeface="Times New Roman" pitchFamily="18" charset="0"/>
              </a:rPr>
              <a:t>податку</a:t>
            </a:r>
            <a:r>
              <a:rPr lang="ru-RU" sz="1500" dirty="0" smtClean="0">
                <a:latin typeface="e-Ukraine Light"/>
                <a:cs typeface="Times New Roman" pitchFamily="18" charset="0"/>
              </a:rPr>
              <a:t> за формою та у порядку, </a:t>
            </a:r>
            <a:r>
              <a:rPr lang="ru-RU" sz="1500" dirty="0" err="1" smtClean="0">
                <a:latin typeface="e-Ukraine Light"/>
                <a:cs typeface="Times New Roman" pitchFamily="18" charset="0"/>
              </a:rPr>
              <a:t>затвердженими</a:t>
            </a:r>
            <a:r>
              <a:rPr lang="ru-RU" sz="1500" dirty="0" smtClean="0">
                <a:latin typeface="e-Ukraine Light"/>
                <a:cs typeface="Times New Roman" pitchFamily="18" charset="0"/>
              </a:rPr>
              <a:t> наказом </a:t>
            </a:r>
            <a:r>
              <a:rPr lang="ru-RU" sz="1500" dirty="0" err="1" smtClean="0">
                <a:latin typeface="e-Ukraine Light"/>
                <a:cs typeface="Times New Roman" pitchFamily="18" charset="0"/>
              </a:rPr>
              <a:t>Міністерства</a:t>
            </a:r>
            <a:r>
              <a:rPr lang="ru-RU" sz="1500" dirty="0" smtClean="0">
                <a:latin typeface="e-Ukraine Light"/>
                <a:cs typeface="Times New Roman" pitchFamily="18" charset="0"/>
              </a:rPr>
              <a:t> </a:t>
            </a:r>
            <a:r>
              <a:rPr lang="ru-RU" sz="1500" dirty="0" err="1" smtClean="0">
                <a:latin typeface="e-Ukraine Light"/>
                <a:cs typeface="Times New Roman" pitchFamily="18" charset="0"/>
              </a:rPr>
              <a:t>фінансів</a:t>
            </a:r>
            <a:r>
              <a:rPr lang="ru-RU" sz="1500" dirty="0" smtClean="0">
                <a:latin typeface="e-Ukraine Light"/>
                <a:cs typeface="Times New Roman" pitchFamily="18" charset="0"/>
              </a:rPr>
              <a:t> </a:t>
            </a:r>
            <a:r>
              <a:rPr lang="ru-RU" sz="1500" dirty="0" err="1" smtClean="0">
                <a:latin typeface="e-Ukraine Light"/>
                <a:cs typeface="Times New Roman" pitchFamily="18" charset="0"/>
              </a:rPr>
              <a:t>України</a:t>
            </a:r>
            <a:r>
              <a:rPr lang="ru-RU" sz="1500" dirty="0" smtClean="0">
                <a:latin typeface="e-Ukraine Light"/>
                <a:cs typeface="Times New Roman" pitchFamily="18" charset="0"/>
              </a:rPr>
              <a:t> </a:t>
            </a:r>
            <a:r>
              <a:rPr lang="ru-RU" sz="1500" dirty="0" err="1" smtClean="0">
                <a:latin typeface="e-Ukraine Light"/>
                <a:cs typeface="Times New Roman" pitchFamily="18" charset="0"/>
              </a:rPr>
              <a:t>від</a:t>
            </a:r>
            <a:r>
              <a:rPr lang="ru-RU" sz="1500" dirty="0" smtClean="0">
                <a:latin typeface="e-Ukraine Light"/>
                <a:cs typeface="Times New Roman" pitchFamily="18" charset="0"/>
              </a:rPr>
              <a:t> 23 </a:t>
            </a:r>
            <a:r>
              <a:rPr lang="ru-RU" sz="1500" dirty="0" err="1" smtClean="0">
                <a:latin typeface="e-Ukraine Light"/>
                <a:cs typeface="Times New Roman" pitchFamily="18" charset="0"/>
              </a:rPr>
              <a:t>січня</a:t>
            </a:r>
            <a:r>
              <a:rPr lang="ru-RU" sz="1500" dirty="0" smtClean="0">
                <a:latin typeface="e-Ukraine Light"/>
                <a:cs typeface="Times New Roman" pitchFamily="18" charset="0"/>
              </a:rPr>
              <a:t> 2015 року № 14, </a:t>
            </a:r>
            <a:r>
              <a:rPr lang="ru-RU" sz="1500" dirty="0" err="1" smtClean="0">
                <a:latin typeface="e-Ukraine Light"/>
                <a:cs typeface="Times New Roman" pitchFamily="18" charset="0"/>
              </a:rPr>
              <a:t>зі</a:t>
            </a:r>
            <a:r>
              <a:rPr lang="ru-RU" sz="1500" dirty="0" smtClean="0">
                <a:latin typeface="e-Ukraine Light"/>
                <a:cs typeface="Times New Roman" pitchFamily="18" charset="0"/>
              </a:rPr>
              <a:t> </a:t>
            </a:r>
            <a:r>
              <a:rPr lang="ru-RU" sz="1500" dirty="0" err="1" smtClean="0">
                <a:latin typeface="e-Ukraine Light"/>
                <a:cs typeface="Times New Roman" pitchFamily="18" charset="0"/>
              </a:rPr>
              <a:t>змінами</a:t>
            </a:r>
            <a:r>
              <a:rPr lang="ru-RU" sz="1500" dirty="0" smtClean="0">
                <a:latin typeface="e-Ukraine Light"/>
                <a:cs typeface="Times New Roman" pitchFamily="18" charset="0"/>
              </a:rPr>
              <a:t> та </a:t>
            </a:r>
            <a:r>
              <a:rPr lang="ru-RU" sz="1500" dirty="0" err="1" smtClean="0">
                <a:latin typeface="e-Ukraine Light"/>
                <a:cs typeface="Times New Roman" pitchFamily="18" charset="0"/>
              </a:rPr>
              <a:t>доповненнями</a:t>
            </a:r>
            <a:r>
              <a:rPr lang="ru-RU" sz="1500" dirty="0" smtClean="0">
                <a:latin typeface="e-Ukraine Light"/>
                <a:cs typeface="Times New Roman" pitchFamily="18" charset="0"/>
              </a:rPr>
              <a:t> (</a:t>
            </a:r>
            <a:r>
              <a:rPr lang="ru-RU" sz="1500" dirty="0" err="1" smtClean="0">
                <a:latin typeface="e-Ukraine Light"/>
                <a:cs typeface="Times New Roman" pitchFamily="18" charset="0"/>
              </a:rPr>
              <a:t>далі</a:t>
            </a:r>
            <a:r>
              <a:rPr lang="ru-RU" sz="1500" dirty="0" smtClean="0">
                <a:latin typeface="e-Ukraine Light"/>
                <a:cs typeface="Times New Roman" pitchFamily="18" charset="0"/>
              </a:rPr>
              <a:t> - Порядок). </a:t>
            </a:r>
          </a:p>
          <a:p>
            <a:pPr algn="just">
              <a:spcAft>
                <a:spcPts val="600"/>
              </a:spcAft>
            </a:pPr>
            <a:r>
              <a:rPr lang="ru-RU" sz="1500" dirty="0" smtClean="0">
                <a:latin typeface="e-Ukraine Light"/>
                <a:cs typeface="Times New Roman" pitchFamily="18" charset="0"/>
              </a:rPr>
              <a:t>          </a:t>
            </a:r>
            <a:r>
              <a:rPr lang="ru-RU" sz="1500" dirty="0" err="1" smtClean="0">
                <a:latin typeface="e-Ukraine Light"/>
                <a:cs typeface="Times New Roman" pitchFamily="18" charset="0"/>
              </a:rPr>
              <a:t>Згідно</a:t>
            </a:r>
            <a:r>
              <a:rPr lang="ru-RU" sz="1500" dirty="0" smtClean="0">
                <a:latin typeface="e-Ukraine Light"/>
                <a:cs typeface="Times New Roman" pitchFamily="18" charset="0"/>
              </a:rPr>
              <a:t> </a:t>
            </a:r>
            <a:r>
              <a:rPr lang="ru-RU" sz="1500" dirty="0" err="1" smtClean="0">
                <a:latin typeface="e-Ukraine Light"/>
                <a:cs typeface="Times New Roman" pitchFamily="18" charset="0"/>
              </a:rPr>
              <a:t>з</a:t>
            </a:r>
            <a:r>
              <a:rPr lang="ru-RU" sz="1500" dirty="0" smtClean="0">
                <a:latin typeface="e-Ukraine Light"/>
                <a:cs typeface="Times New Roman" pitchFamily="18" charset="0"/>
              </a:rPr>
              <a:t> п. 10 </a:t>
            </a:r>
            <a:r>
              <a:rPr lang="ru-RU" sz="1500" dirty="0" err="1" smtClean="0">
                <a:latin typeface="e-Ukraine Light"/>
                <a:cs typeface="Times New Roman" pitchFamily="18" charset="0"/>
              </a:rPr>
              <a:t>розділу</a:t>
            </a:r>
            <a:r>
              <a:rPr lang="ru-RU" sz="1500" dirty="0" smtClean="0">
                <a:latin typeface="e-Ukraine Light"/>
                <a:cs typeface="Times New Roman" pitchFamily="18" charset="0"/>
              </a:rPr>
              <a:t> </a:t>
            </a:r>
            <a:r>
              <a:rPr lang="en-US" sz="1500" dirty="0" smtClean="0">
                <a:latin typeface="e-Ukraine Light"/>
                <a:cs typeface="Times New Roman" pitchFamily="18" charset="0"/>
              </a:rPr>
              <a:t>V </a:t>
            </a:r>
            <a:r>
              <a:rPr lang="ru-RU" sz="1500" dirty="0" smtClean="0">
                <a:latin typeface="e-Ukraine Light"/>
                <a:cs typeface="Times New Roman" pitchFamily="18" charset="0"/>
              </a:rPr>
              <a:t>Порядку </a:t>
            </a:r>
            <a:r>
              <a:rPr lang="ru-RU" sz="1500" dirty="0" err="1" smtClean="0">
                <a:latin typeface="e-Ukraine Light"/>
                <a:cs typeface="Times New Roman" pitchFamily="18" charset="0"/>
              </a:rPr>
              <a:t>додаток</a:t>
            </a:r>
            <a:r>
              <a:rPr lang="ru-RU" sz="1500" dirty="0" smtClean="0">
                <a:latin typeface="e-Ukraine Light"/>
                <a:cs typeface="Times New Roman" pitchFamily="18" charset="0"/>
              </a:rPr>
              <a:t> 6 «</a:t>
            </a:r>
            <a:r>
              <a:rPr lang="ru-RU" sz="1500" dirty="0" err="1" smtClean="0">
                <a:latin typeface="e-Ukraine Light"/>
                <a:cs typeface="Times New Roman" pitchFamily="18" charset="0"/>
              </a:rPr>
              <a:t>Розрахунок</a:t>
            </a:r>
            <a:r>
              <a:rPr lang="ru-RU" sz="1500" dirty="0" smtClean="0">
                <a:latin typeface="e-Ukraine Light"/>
                <a:cs typeface="Times New Roman" pitchFamily="18" charset="0"/>
              </a:rPr>
              <a:t> </a:t>
            </a:r>
            <a:r>
              <a:rPr lang="ru-RU" sz="1500" dirty="0" err="1" smtClean="0">
                <a:latin typeface="e-Ukraine Light"/>
                <a:cs typeface="Times New Roman" pitchFamily="18" charset="0"/>
              </a:rPr>
              <a:t>сум</a:t>
            </a:r>
            <a:r>
              <a:rPr lang="ru-RU" sz="1500" dirty="0" smtClean="0">
                <a:latin typeface="e-Ukraine Light"/>
                <a:cs typeface="Times New Roman" pitchFamily="18" charset="0"/>
              </a:rPr>
              <a:t> акцизного </a:t>
            </a:r>
            <a:r>
              <a:rPr lang="ru-RU" sz="1500" dirty="0" err="1" smtClean="0">
                <a:latin typeface="e-Ukraine Light"/>
                <a:cs typeface="Times New Roman" pitchFamily="18" charset="0"/>
              </a:rPr>
              <a:t>податку</a:t>
            </a:r>
            <a:r>
              <a:rPr lang="ru-RU" sz="1500" dirty="0" smtClean="0">
                <a:latin typeface="e-Ukraine Light"/>
                <a:cs typeface="Times New Roman" pitchFamily="18" charset="0"/>
              </a:rPr>
              <a:t> </a:t>
            </a:r>
            <a:r>
              <a:rPr lang="ru-RU" sz="1500" dirty="0" err="1" smtClean="0">
                <a:latin typeface="e-Ukraine Light"/>
                <a:cs typeface="Times New Roman" pitchFamily="18" charset="0"/>
              </a:rPr>
              <a:t>з</a:t>
            </a:r>
            <a:r>
              <a:rPr lang="ru-RU" sz="1500" dirty="0" smtClean="0">
                <a:latin typeface="e-Ukraine Light"/>
                <a:cs typeface="Times New Roman" pitchFamily="18" charset="0"/>
              </a:rPr>
              <a:t> </a:t>
            </a:r>
            <a:r>
              <a:rPr lang="ru-RU" sz="1500" dirty="0" err="1" smtClean="0">
                <a:latin typeface="e-Ukraine Light"/>
                <a:cs typeface="Times New Roman" pitchFamily="18" charset="0"/>
              </a:rPr>
              <a:t>реалізації</a:t>
            </a:r>
            <a:r>
              <a:rPr lang="ru-RU" sz="1500" dirty="0" smtClean="0">
                <a:latin typeface="e-Ukraine Light"/>
                <a:cs typeface="Times New Roman" pitchFamily="18" charset="0"/>
              </a:rPr>
              <a:t> </a:t>
            </a:r>
            <a:r>
              <a:rPr lang="ru-RU" sz="1500" dirty="0" err="1" smtClean="0">
                <a:latin typeface="e-Ukraine Light"/>
                <a:cs typeface="Times New Roman" pitchFamily="18" charset="0"/>
              </a:rPr>
              <a:t>суб'єктами</a:t>
            </a:r>
            <a:r>
              <a:rPr lang="ru-RU" sz="1500" dirty="0" smtClean="0">
                <a:latin typeface="e-Ukraine Light"/>
                <a:cs typeface="Times New Roman" pitchFamily="18" charset="0"/>
              </a:rPr>
              <a:t> </a:t>
            </a:r>
            <a:r>
              <a:rPr lang="ru-RU" sz="1500" dirty="0" err="1" smtClean="0">
                <a:latin typeface="e-Ukraine Light"/>
                <a:cs typeface="Times New Roman" pitchFamily="18" charset="0"/>
              </a:rPr>
              <a:t>господарювання</a:t>
            </a:r>
            <a:r>
              <a:rPr lang="ru-RU" sz="1500" dirty="0" smtClean="0">
                <a:latin typeface="e-Ukraine Light"/>
                <a:cs typeface="Times New Roman" pitchFamily="18" charset="0"/>
              </a:rPr>
              <a:t> </a:t>
            </a:r>
            <a:r>
              <a:rPr lang="ru-RU" sz="1500" dirty="0" err="1" smtClean="0">
                <a:latin typeface="e-Ukraine Light"/>
                <a:cs typeface="Times New Roman" pitchFamily="18" charset="0"/>
              </a:rPr>
              <a:t>роздрібної</a:t>
            </a:r>
            <a:r>
              <a:rPr lang="ru-RU" sz="1500" dirty="0" smtClean="0">
                <a:latin typeface="e-Ukraine Light"/>
                <a:cs typeface="Times New Roman" pitchFamily="18" charset="0"/>
              </a:rPr>
              <a:t> </a:t>
            </a:r>
            <a:r>
              <a:rPr lang="ru-RU" sz="1500" dirty="0" err="1" smtClean="0">
                <a:latin typeface="e-Ukraine Light"/>
                <a:cs typeface="Times New Roman" pitchFamily="18" charset="0"/>
              </a:rPr>
              <a:t>торгівлі</a:t>
            </a:r>
            <a:r>
              <a:rPr lang="ru-RU" sz="1500" dirty="0" smtClean="0">
                <a:latin typeface="e-Ukraine Light"/>
                <a:cs typeface="Times New Roman" pitchFamily="18" charset="0"/>
              </a:rPr>
              <a:t> </a:t>
            </a:r>
            <a:r>
              <a:rPr lang="ru-RU" sz="1500" dirty="0" err="1" smtClean="0">
                <a:latin typeface="e-Ukraine Light"/>
                <a:cs typeface="Times New Roman" pitchFamily="18" charset="0"/>
              </a:rPr>
              <a:t>підакцизних</a:t>
            </a:r>
            <a:r>
              <a:rPr lang="ru-RU" sz="1500" dirty="0" smtClean="0">
                <a:latin typeface="e-Ukraine Light"/>
                <a:cs typeface="Times New Roman" pitchFamily="18" charset="0"/>
              </a:rPr>
              <a:t> </a:t>
            </a:r>
            <a:r>
              <a:rPr lang="ru-RU" sz="1500" dirty="0" err="1" smtClean="0">
                <a:latin typeface="e-Ukraine Light"/>
                <a:cs typeface="Times New Roman" pitchFamily="18" charset="0"/>
              </a:rPr>
              <a:t>товарів</a:t>
            </a:r>
            <a:r>
              <a:rPr lang="ru-RU" sz="1500" dirty="0" smtClean="0">
                <a:latin typeface="e-Ukraine Light"/>
                <a:cs typeface="Times New Roman" pitchFamily="18" charset="0"/>
              </a:rPr>
              <a:t>» до </a:t>
            </a:r>
            <a:r>
              <a:rPr lang="ru-RU" sz="1500" dirty="0" err="1" smtClean="0">
                <a:latin typeface="e-Ukraine Light"/>
                <a:cs typeface="Times New Roman" pitchFamily="18" charset="0"/>
              </a:rPr>
              <a:t>Декларації</a:t>
            </a:r>
            <a:r>
              <a:rPr lang="ru-RU" sz="1500" dirty="0" smtClean="0">
                <a:latin typeface="e-Ukraine Light"/>
                <a:cs typeface="Times New Roman" pitchFamily="18" charset="0"/>
              </a:rPr>
              <a:t> </a:t>
            </a:r>
            <a:r>
              <a:rPr lang="ru-RU" sz="1500" dirty="0" err="1" smtClean="0">
                <a:latin typeface="e-Ukraine Light"/>
                <a:cs typeface="Times New Roman" pitchFamily="18" charset="0"/>
              </a:rPr>
              <a:t>заповнюється</a:t>
            </a:r>
            <a:r>
              <a:rPr lang="ru-RU" sz="1500" dirty="0" smtClean="0">
                <a:latin typeface="e-Ukraine Light"/>
                <a:cs typeface="Times New Roman" pitchFamily="18" charset="0"/>
              </a:rPr>
              <a:t> </a:t>
            </a:r>
            <a:r>
              <a:rPr lang="ru-RU" sz="1500" dirty="0" err="1" smtClean="0">
                <a:latin typeface="e-Ukraine Light"/>
                <a:cs typeface="Times New Roman" pitchFamily="18" charset="0"/>
              </a:rPr>
              <a:t>окремо</a:t>
            </a:r>
            <a:r>
              <a:rPr lang="ru-RU" sz="1500" dirty="0" smtClean="0">
                <a:latin typeface="e-Ukraine Light"/>
                <a:cs typeface="Times New Roman" pitchFamily="18" charset="0"/>
              </a:rPr>
              <a:t> для </a:t>
            </a:r>
            <a:r>
              <a:rPr lang="ru-RU" sz="1500" dirty="0" err="1" smtClean="0">
                <a:latin typeface="e-Ukraine Light"/>
                <a:cs typeface="Times New Roman" pitchFamily="18" charset="0"/>
              </a:rPr>
              <a:t>кожної</a:t>
            </a:r>
            <a:r>
              <a:rPr lang="ru-RU" sz="1500" dirty="0" smtClean="0">
                <a:latin typeface="e-Ukraine Light"/>
                <a:cs typeface="Times New Roman" pitchFamily="18" charset="0"/>
              </a:rPr>
              <a:t> </a:t>
            </a:r>
            <a:r>
              <a:rPr lang="ru-RU" sz="1500" dirty="0" err="1" smtClean="0">
                <a:latin typeface="e-Ukraine Light"/>
                <a:cs typeface="Times New Roman" pitchFamily="18" charset="0"/>
              </a:rPr>
              <a:t>адміністративно-територіальної</a:t>
            </a:r>
            <a:r>
              <a:rPr lang="ru-RU" sz="1500" dirty="0" smtClean="0">
                <a:latin typeface="e-Ukraine Light"/>
                <a:cs typeface="Times New Roman" pitchFamily="18" charset="0"/>
              </a:rPr>
              <a:t> </a:t>
            </a:r>
            <a:r>
              <a:rPr lang="ru-RU" sz="1500" dirty="0" err="1" smtClean="0">
                <a:latin typeface="e-Ukraine Light"/>
                <a:cs typeface="Times New Roman" pitchFamily="18" charset="0"/>
              </a:rPr>
              <a:t>одиниці</a:t>
            </a:r>
            <a:r>
              <a:rPr lang="ru-RU" sz="1500" dirty="0" smtClean="0">
                <a:latin typeface="e-Ukraine Light"/>
                <a:cs typeface="Times New Roman" pitchFamily="18" charset="0"/>
              </a:rPr>
              <a:t>, у межах </a:t>
            </a:r>
            <a:r>
              <a:rPr lang="ru-RU" sz="1500" dirty="0" err="1" smtClean="0">
                <a:latin typeface="e-Ukraine Light"/>
                <a:cs typeface="Times New Roman" pitchFamily="18" charset="0"/>
              </a:rPr>
              <a:t>якої</a:t>
            </a:r>
            <a:r>
              <a:rPr lang="ru-RU" sz="1500" dirty="0" smtClean="0">
                <a:latin typeface="e-Ukraine Light"/>
                <a:cs typeface="Times New Roman" pitchFamily="18" charset="0"/>
              </a:rPr>
              <a:t> </a:t>
            </a:r>
            <a:r>
              <a:rPr lang="ru-RU" sz="1500" dirty="0" err="1" smtClean="0">
                <a:latin typeface="e-Ukraine Light"/>
                <a:cs typeface="Times New Roman" pitchFamily="18" charset="0"/>
              </a:rPr>
              <a:t>знаходяться</a:t>
            </a:r>
            <a:r>
              <a:rPr lang="ru-RU" sz="1500" dirty="0" smtClean="0">
                <a:latin typeface="e-Ukraine Light"/>
                <a:cs typeface="Times New Roman" pitchFamily="18" charset="0"/>
              </a:rPr>
              <a:t> </a:t>
            </a:r>
            <a:r>
              <a:rPr lang="ru-RU" sz="1500" dirty="0" err="1" smtClean="0">
                <a:latin typeface="e-Ukraine Light"/>
                <a:cs typeface="Times New Roman" pitchFamily="18" charset="0"/>
              </a:rPr>
              <a:t>місця</a:t>
            </a:r>
            <a:r>
              <a:rPr lang="ru-RU" sz="1500" dirty="0" smtClean="0">
                <a:latin typeface="e-Ukraine Light"/>
                <a:cs typeface="Times New Roman" pitchFamily="18" charset="0"/>
              </a:rPr>
              <a:t> </a:t>
            </a:r>
            <a:r>
              <a:rPr lang="ru-RU" sz="1500" dirty="0" err="1" smtClean="0">
                <a:latin typeface="e-Ukraine Light"/>
                <a:cs typeface="Times New Roman" pitchFamily="18" charset="0"/>
              </a:rPr>
              <a:t>здійснення</a:t>
            </a:r>
            <a:r>
              <a:rPr lang="ru-RU" sz="1500" dirty="0" smtClean="0">
                <a:latin typeface="e-Ukraine Light"/>
                <a:cs typeface="Times New Roman" pitchFamily="18" charset="0"/>
              </a:rPr>
              <a:t> </a:t>
            </a:r>
            <a:r>
              <a:rPr lang="ru-RU" sz="1500" dirty="0" err="1" smtClean="0">
                <a:latin typeface="e-Ukraine Light"/>
                <a:cs typeface="Times New Roman" pitchFamily="18" charset="0"/>
              </a:rPr>
              <a:t>реалізації</a:t>
            </a:r>
            <a:r>
              <a:rPr lang="ru-RU" sz="1500" dirty="0" smtClean="0">
                <a:latin typeface="e-Ukraine Light"/>
                <a:cs typeface="Times New Roman" pitchFamily="18" charset="0"/>
              </a:rPr>
              <a:t> </a:t>
            </a:r>
            <a:r>
              <a:rPr lang="ru-RU" sz="1500" dirty="0" err="1" smtClean="0">
                <a:latin typeface="e-Ukraine Light"/>
                <a:cs typeface="Times New Roman" pitchFamily="18" charset="0"/>
              </a:rPr>
              <a:t>підакцизних</a:t>
            </a:r>
            <a:r>
              <a:rPr lang="ru-RU" sz="1500" dirty="0" smtClean="0">
                <a:latin typeface="e-Ukraine Light"/>
                <a:cs typeface="Times New Roman" pitchFamily="18" charset="0"/>
              </a:rPr>
              <a:t> </a:t>
            </a:r>
            <a:r>
              <a:rPr lang="ru-RU" sz="1500" dirty="0" err="1" smtClean="0">
                <a:latin typeface="e-Ukraine Light"/>
                <a:cs typeface="Times New Roman" pitchFamily="18" charset="0"/>
              </a:rPr>
              <a:t>товарів</a:t>
            </a:r>
            <a:r>
              <a:rPr lang="ru-RU" sz="1500" dirty="0" smtClean="0">
                <a:latin typeface="e-Ukraine Light"/>
                <a:cs typeface="Times New Roman" pitchFamily="18" charset="0"/>
              </a:rPr>
              <a:t>, </a:t>
            </a:r>
            <a:r>
              <a:rPr lang="ru-RU" sz="1500" dirty="0" err="1" smtClean="0">
                <a:latin typeface="e-Ukraine Light"/>
                <a:cs typeface="Times New Roman" pitchFamily="18" charset="0"/>
              </a:rPr>
              <a:t>з</a:t>
            </a:r>
            <a:r>
              <a:rPr lang="ru-RU" sz="1500" dirty="0" smtClean="0">
                <a:latin typeface="e-Ukraine Light"/>
                <a:cs typeface="Times New Roman" pitchFamily="18" charset="0"/>
              </a:rPr>
              <a:t> </a:t>
            </a:r>
            <a:r>
              <a:rPr lang="ru-RU" sz="1500" dirty="0" err="1" smtClean="0">
                <a:latin typeface="e-Ukraine Light"/>
                <a:cs typeface="Times New Roman" pitchFamily="18" charset="0"/>
              </a:rPr>
              <a:t>обов'язковим</a:t>
            </a:r>
            <a:r>
              <a:rPr lang="ru-RU" sz="1500" dirty="0" smtClean="0">
                <a:latin typeface="e-Ukraine Light"/>
                <a:cs typeface="Times New Roman" pitchFamily="18" charset="0"/>
              </a:rPr>
              <a:t> </a:t>
            </a:r>
            <a:r>
              <a:rPr lang="ru-RU" sz="1500" dirty="0" err="1" smtClean="0">
                <a:latin typeface="e-Ukraine Light"/>
                <a:cs typeface="Times New Roman" pitchFamily="18" charset="0"/>
              </a:rPr>
              <a:t>зазначенням</a:t>
            </a:r>
            <a:r>
              <a:rPr lang="ru-RU" sz="1500" dirty="0" smtClean="0">
                <a:latin typeface="e-Ukraine Light"/>
                <a:cs typeface="Times New Roman" pitchFamily="18" charset="0"/>
              </a:rPr>
              <a:t> </a:t>
            </a:r>
            <a:r>
              <a:rPr lang="ru-RU" sz="1500" dirty="0" err="1" smtClean="0">
                <a:latin typeface="e-Ukraine Light"/>
                <a:cs typeface="Times New Roman" pitchFamily="18" charset="0"/>
              </a:rPr>
              <a:t>відповідного</a:t>
            </a:r>
            <a:r>
              <a:rPr lang="ru-RU" sz="1500" dirty="0" smtClean="0">
                <a:latin typeface="e-Ukraine Light"/>
                <a:cs typeface="Times New Roman" pitchFamily="18" charset="0"/>
              </a:rPr>
              <a:t> коду о</a:t>
            </a:r>
            <a:r>
              <a:rPr lang="ru-RU" sz="1400" dirty="0" smtClean="0">
                <a:latin typeface="e-Ukraine Light"/>
                <a:cs typeface="Times New Roman" pitchFamily="18" charset="0"/>
              </a:rPr>
              <a:t>ргану </a:t>
            </a:r>
            <a:r>
              <a:rPr lang="ru-RU" sz="1400" dirty="0" err="1" smtClean="0">
                <a:latin typeface="e-Ukraine Light"/>
                <a:cs typeface="Times New Roman" pitchFamily="18" charset="0"/>
              </a:rPr>
              <a:t>місцевого</a:t>
            </a:r>
            <a:r>
              <a:rPr lang="ru-RU" sz="1400" dirty="0" smtClean="0">
                <a:latin typeface="e-Ukraine Light"/>
                <a:cs typeface="Times New Roman" pitchFamily="18" charset="0"/>
              </a:rPr>
              <a:t> </a:t>
            </a:r>
            <a:r>
              <a:rPr lang="ru-RU" sz="1400" dirty="0" err="1" smtClean="0">
                <a:latin typeface="e-Ukraine Light"/>
                <a:cs typeface="Times New Roman" pitchFamily="18" charset="0"/>
              </a:rPr>
              <a:t>самоврядування</a:t>
            </a:r>
            <a:r>
              <a:rPr lang="ru-RU" sz="1400" dirty="0" smtClean="0">
                <a:latin typeface="e-Ukraine Light"/>
                <a:cs typeface="Times New Roman" pitchFamily="18" charset="0"/>
              </a:rPr>
              <a:t> за КОАТУУ. </a:t>
            </a:r>
            <a:endParaRPr lang="ru-RU" sz="1400" dirty="0">
              <a:latin typeface="e-Ukraine Light"/>
              <a:cs typeface="Times New Roman" pitchFamily="18" charset="0"/>
            </a:endParaRPr>
          </a:p>
        </p:txBody>
      </p:sp>
      <p:sp>
        <p:nvSpPr>
          <p:cNvPr id="3074" name="Rectangle 2"/>
          <p:cNvSpPr>
            <a:spLocks noChangeArrowheads="1"/>
          </p:cNvSpPr>
          <p:nvPr/>
        </p:nvSpPr>
        <p:spPr bwMode="auto">
          <a:xfrm flipH="1">
            <a:off x="5153025" y="216642"/>
            <a:ext cx="459105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Aft>
                <a:spcPts val="600"/>
              </a:spcAft>
            </a:pPr>
            <a:r>
              <a:rPr lang="ru-RU" sz="1400" dirty="0" smtClean="0">
                <a:latin typeface="e-Ukraine Head Light" pitchFamily="50" charset="-52"/>
              </a:rPr>
              <a:t>	</a:t>
            </a:r>
            <a:r>
              <a:rPr lang="uk-UA" sz="1600" dirty="0" smtClean="0">
                <a:latin typeface="e-Ukraine Light"/>
                <a:cs typeface="Times New Roman" pitchFamily="18" charset="0"/>
              </a:rPr>
              <a:t>Саме з метою правильного розподілення сум акцизного податку з роздрібної реалізації підакцизних товарів між місцевими бюджетами, розділ «Д» (код операції Д 1.1) та додаток 6 до Декларації пов'язані з кодами адміністративних одиниць за КОАТУУ. </a:t>
            </a:r>
          </a:p>
          <a:p>
            <a:pPr algn="just">
              <a:spcAft>
                <a:spcPts val="600"/>
              </a:spcAft>
            </a:pPr>
            <a:r>
              <a:rPr lang="uk-UA" sz="1600" dirty="0" smtClean="0">
                <a:latin typeface="e-Ukraine Light"/>
                <a:cs typeface="Times New Roman" pitchFamily="18" charset="0"/>
              </a:rPr>
              <a:t>          Звертаємо увагу, що з деякими особливостями подання декларації суб'єктами </a:t>
            </a:r>
            <a:r>
              <a:rPr lang="uk-UA" sz="1500" dirty="0" smtClean="0">
                <a:latin typeface="e-Ukraine Light"/>
                <a:cs typeface="Times New Roman" pitchFamily="18" charset="0"/>
              </a:rPr>
              <a:t>господарювання</a:t>
            </a:r>
            <a:r>
              <a:rPr lang="uk-UA" sz="1600" dirty="0" smtClean="0">
                <a:latin typeface="e-Ukraine Light"/>
                <a:cs typeface="Times New Roman" pitchFamily="18" charset="0"/>
              </a:rPr>
              <a:t> роздрібної торгівлі підакцизними товарами, що мають один або декілька пунктів продажу на території одного або декількох населених пунктів, що входять до складу територіальної громади, яка належить до контролюючого органу за основним та не за основним місцем обліку платника, можна ознайомитися за посиланням: </a:t>
            </a:r>
            <a:r>
              <a:rPr lang="uk-UA" sz="1600" dirty="0" smtClean="0">
                <a:latin typeface="e-Ukraine Light"/>
                <a:cs typeface="Times New Roman" pitchFamily="18" charset="0"/>
                <a:hlinkClick r:id="rId2"/>
              </a:rPr>
              <a:t>https://tax.gov.ua/zakonodavstvo/podatkove-zakonodavstvo/listi-dps/75317.html</a:t>
            </a:r>
            <a:r>
              <a:rPr lang="uk-UA" sz="1600" dirty="0" smtClean="0">
                <a:latin typeface="e-Ukraine Light"/>
                <a:cs typeface="Times New Roman" pitchFamily="18" charset="0"/>
              </a:rPr>
              <a:t> </a:t>
            </a:r>
          </a:p>
          <a:p>
            <a:pPr algn="just"/>
            <a:endParaRPr lang="ru-RU" sz="1400" dirty="0" smtClean="0">
              <a:latin typeface="e-Ukraine Head Light" pitchFamily="50" charset="-52"/>
            </a:endParaRPr>
          </a:p>
          <a:p>
            <a:pPr algn="just"/>
            <a:endParaRPr kumimoji="0" lang="uk-UA" sz="1400" b="0" i="0" u="none" strike="noStrike" cap="none" normalizeH="0" baseline="0" dirty="0" smtClean="0">
              <a:ln>
                <a:noFill/>
              </a:ln>
              <a:solidFill>
                <a:schemeClr val="tx1"/>
              </a:solidFill>
              <a:effectLst/>
              <a:latin typeface="e-Ukraine Head Light" pitchFamily="50" charset="-52"/>
              <a:cs typeface="Arial" pitchFamily="34" charset="0"/>
            </a:endParaRPr>
          </a:p>
        </p:txBody>
      </p:sp>
      <p:pic>
        <p:nvPicPr>
          <p:cNvPr id="12" name="Рисунок 2" descr="Image"/>
          <p:cNvPicPr>
            <a:picLocks noChangeAspect="1" noChangeArrowheads="1"/>
          </p:cNvPicPr>
          <p:nvPr/>
        </p:nvPicPr>
        <p:blipFill>
          <a:blip r:embed="rId3" cstate="print"/>
          <a:srcRect/>
          <a:stretch>
            <a:fillRect/>
          </a:stretch>
        </p:blipFill>
        <p:spPr bwMode="auto">
          <a:xfrm>
            <a:off x="5343524" y="5257800"/>
            <a:ext cx="4276725" cy="1219199"/>
          </a:xfrm>
          <a:prstGeom prst="rect">
            <a:avLst/>
          </a:prstGeom>
          <a:noFill/>
          <a:ln w="9525">
            <a:noFill/>
            <a:miter lim="800000"/>
            <a:headEnd/>
            <a:tailEnd/>
          </a:ln>
        </p:spPr>
      </p:pic>
    </p:spTree>
    <p:extLst>
      <p:ext uri="{BB962C8B-B14F-4D97-AF65-F5344CB8AC3E}">
        <p14:creationId xmlns="" xmlns:p14="http://schemas.microsoft.com/office/powerpoint/2010/main"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TotalTime>
  <Words>119</Words>
  <Application>Microsoft Office PowerPoint</Application>
  <PresentationFormat>Лист A4 (210x297 мм)</PresentationFormat>
  <Paragraphs>19</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adm</cp:lastModifiedBy>
  <cp:revision>47</cp:revision>
  <dcterms:created xsi:type="dcterms:W3CDTF">2021-05-27T05:23:05Z</dcterms:created>
  <dcterms:modified xsi:type="dcterms:W3CDTF">2021-06-29T13:41:02Z</dcterms:modified>
</cp:coreProperties>
</file>