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29.06.2021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cabinet.tax.gov.u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05425" y="1083373"/>
            <a:ext cx="4267200"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b="1" dirty="0" smtClean="0"/>
              <a:t>У разі виявлення розбіжностей щодо нарахованих сум по платі за землю, фізичні особи мають право звернутися до контролюючого органу для проведення звірки</a:t>
            </a:r>
            <a:endParaRPr lang="uk-UA" b="1" dirty="0">
              <a:latin typeface="e-Ukraine Light" pitchFamily="50"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Червень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5057774" y="123824"/>
            <a:ext cx="4848225"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219075" y="80315"/>
            <a:ext cx="4610099"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600"/>
              </a:spcAft>
            </a:pPr>
            <a:r>
              <a:rPr lang="uk-UA" sz="1200" dirty="0" smtClean="0"/>
              <a:t>	</a:t>
            </a:r>
            <a:r>
              <a:rPr lang="uk-UA" sz="1400" dirty="0" smtClean="0">
                <a:latin typeface="e-Ukraine Light"/>
                <a:cs typeface="Times New Roman" pitchFamily="18" charset="0"/>
              </a:rPr>
              <a:t>Головне  управління  ДПС  у  м. Києві звертає увагу, що нарахування фізичним особам сум плати за землю проводиться контролюючими органами (за місцем знаходження земельної ділянки), які надсилають платнику податку </a:t>
            </a:r>
            <a:r>
              <a:rPr lang="uk-UA" sz="1400" b="1" dirty="0" smtClean="0">
                <a:latin typeface="e-Ukraine Light"/>
                <a:cs typeface="Times New Roman" pitchFamily="18" charset="0"/>
              </a:rPr>
              <a:t>до 01 липня поточного року</a:t>
            </a:r>
            <a:r>
              <a:rPr lang="uk-UA" sz="1400" dirty="0" smtClean="0">
                <a:latin typeface="e-Ukraine Light"/>
                <a:cs typeface="Times New Roman" pitchFamily="18" charset="0"/>
              </a:rPr>
              <a:t> податкове повідомлення-рішення (далі – ППР) про внесення податку. </a:t>
            </a:r>
          </a:p>
          <a:p>
            <a:pPr algn="just">
              <a:spcAft>
                <a:spcPts val="600"/>
              </a:spcAft>
            </a:pPr>
            <a:r>
              <a:rPr lang="uk-UA" sz="1400" dirty="0" smtClean="0">
                <a:latin typeface="e-Ukraine Light"/>
                <a:cs typeface="Times New Roman" pitchFamily="18" charset="0"/>
              </a:rPr>
              <a:t>          Податок за землю сплачується фізичними особами протягом 60 днів з дня вручення ППР. </a:t>
            </a:r>
          </a:p>
          <a:p>
            <a:pPr algn="just">
              <a:spcAft>
                <a:spcPts val="600"/>
              </a:spcAft>
            </a:pPr>
            <a:r>
              <a:rPr lang="uk-UA" sz="1400" dirty="0" smtClean="0">
                <a:latin typeface="e-Ukraine Light"/>
                <a:cs typeface="Times New Roman" pitchFamily="18" charset="0"/>
              </a:rPr>
              <a:t>          Водночас,  згідно  з  п. 286.5  ст. 286 Податкового кодексу України (далі – ПКУ) платники плати за землю мають право звернутися з письмовою заявою до контролюючого органу за місцем знаходження земельних ділянок для проведення звірки даних щодо: </a:t>
            </a:r>
          </a:p>
          <a:p>
            <a:pPr algn="just">
              <a:spcAft>
                <a:spcPts val="600"/>
              </a:spcAft>
            </a:pPr>
            <a:r>
              <a:rPr lang="uk-UA" sz="1400" dirty="0" smtClean="0">
                <a:latin typeface="e-Ukraine Light"/>
                <a:cs typeface="Times New Roman" pitchFamily="18" charset="0"/>
              </a:rPr>
              <a:t>розміру площ та кількості земельних ділянок, що перебувають у власності та/або користуванні платника податку; </a:t>
            </a:r>
          </a:p>
          <a:p>
            <a:pPr algn="just">
              <a:spcAft>
                <a:spcPts val="600"/>
              </a:spcAft>
            </a:pPr>
            <a:r>
              <a:rPr lang="uk-UA" sz="1400" dirty="0" smtClean="0">
                <a:latin typeface="e-Ukraine Light"/>
                <a:cs typeface="Times New Roman" pitchFamily="18" charset="0"/>
              </a:rPr>
              <a:t>права на користування пільгою зі сплати податку з урахуванням положень пп. 281.4 та 281.5 ст. 281 ПКУ; </a:t>
            </a:r>
          </a:p>
          <a:p>
            <a:pPr algn="just">
              <a:spcAft>
                <a:spcPts val="600"/>
              </a:spcAft>
            </a:pPr>
            <a:r>
              <a:rPr lang="uk-UA" sz="1400" dirty="0" smtClean="0">
                <a:latin typeface="e-Ukraine Light"/>
                <a:cs typeface="Times New Roman" pitchFamily="18" charset="0"/>
              </a:rPr>
              <a:t>розміру ставки земельного податку; </a:t>
            </a:r>
          </a:p>
          <a:p>
            <a:pPr algn="just">
              <a:spcAft>
                <a:spcPts val="600"/>
              </a:spcAft>
            </a:pPr>
            <a:r>
              <a:rPr lang="uk-UA" sz="1400" dirty="0" smtClean="0">
                <a:latin typeface="e-Ukraine Light"/>
                <a:cs typeface="Times New Roman" pitchFamily="18" charset="0"/>
              </a:rPr>
              <a:t>нарахованої суми плати за землю. </a:t>
            </a:r>
          </a:p>
          <a:p>
            <a:pPr algn="just">
              <a:spcAft>
                <a:spcPts val="600"/>
              </a:spcAft>
            </a:pPr>
            <a:r>
              <a:rPr lang="uk-UA" sz="1400" dirty="0" smtClean="0">
                <a:latin typeface="e-Ukraine Light"/>
                <a:cs typeface="Times New Roman" pitchFamily="18" charset="0"/>
              </a:rPr>
              <a:t>       Для проведення звірки платникам необхідно мати при собі оригінали документів, що підтверджують право на землю, на користування пільгами тощо. </a:t>
            </a:r>
          </a:p>
          <a:p>
            <a:pPr algn="just" fontAlgn="base"/>
            <a:r>
              <a:rPr lang="uk-UA" sz="1200" dirty="0" smtClean="0">
                <a:latin typeface="e-Ukraine Light"/>
              </a:rPr>
              <a:t>	</a:t>
            </a:r>
            <a:endParaRPr lang="uk-UA" sz="1200" dirty="0">
              <a:latin typeface="e-Ukraine Light"/>
            </a:endParaRPr>
          </a:p>
        </p:txBody>
      </p:sp>
      <p:sp>
        <p:nvSpPr>
          <p:cNvPr id="3074" name="Rectangle 2"/>
          <p:cNvSpPr>
            <a:spLocks noChangeArrowheads="1"/>
          </p:cNvSpPr>
          <p:nvPr/>
        </p:nvSpPr>
        <p:spPr bwMode="auto">
          <a:xfrm flipH="1">
            <a:off x="5248269" y="-63762"/>
            <a:ext cx="4314827" cy="65710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r>
              <a:rPr lang="ru-RU" sz="1400" dirty="0" smtClean="0">
                <a:latin typeface="e-Ukraine Head Light" pitchFamily="50" charset="-52"/>
              </a:rPr>
              <a:t>	</a:t>
            </a:r>
            <a:endParaRPr lang="ru-RU" sz="1200" dirty="0" smtClean="0">
              <a:latin typeface="e-Ukraine Light" pitchFamily="50" charset="-52"/>
            </a:endParaRPr>
          </a:p>
          <a:p>
            <a:pPr algn="just">
              <a:spcAft>
                <a:spcPts val="600"/>
              </a:spcAft>
            </a:pPr>
            <a:r>
              <a:rPr lang="ru-RU" sz="1400" dirty="0" smtClean="0">
                <a:latin typeface="Times New Roman" pitchFamily="18" charset="0"/>
                <a:cs typeface="Times New Roman" pitchFamily="18" charset="0"/>
              </a:rPr>
              <a:t>          </a:t>
            </a:r>
            <a:r>
              <a:rPr lang="uk-UA" sz="1400" dirty="0" smtClean="0">
                <a:latin typeface="e-Ukraine Light"/>
                <a:cs typeface="Times New Roman" pitchFamily="18" charset="0"/>
              </a:rPr>
              <a:t>У разі виявлення розбіжностей між даними контролюючих органів та даними, підтвердженими платником плати за землю на підставі оригіналів відповідних документів, контролюючий орган за місцем знаходження кожної із земельних ділянок проводить протягом десяти робочих днів перерахунок суми податку і надсилає (вручає) платнику нове ППР. Попереднє ППР вважається скасованим (відкликаним). </a:t>
            </a:r>
          </a:p>
          <a:p>
            <a:pPr algn="just">
              <a:spcAft>
                <a:spcPts val="600"/>
              </a:spcAft>
            </a:pPr>
            <a:r>
              <a:rPr lang="uk-UA" sz="1400" dirty="0" smtClean="0">
                <a:latin typeface="e-Ukraine Light"/>
                <a:cs typeface="Times New Roman" pitchFamily="18" charset="0"/>
              </a:rPr>
              <a:t>           Поряд з цим, у разі якщо платник податків має у власності декілька земельних ділянок, щодо яких необхідно провести звірку даних, для її проведення такий платник податків має право звернутися до контролюючого органу за місцем знаходження будь-якої з таких земельних ділянок (абзац п’ятий п. 286.5 ст. 286 ПКУ). </a:t>
            </a:r>
          </a:p>
          <a:p>
            <a:pPr algn="just">
              <a:spcAft>
                <a:spcPts val="600"/>
              </a:spcAft>
            </a:pPr>
            <a:r>
              <a:rPr lang="uk-UA" sz="1400" dirty="0" smtClean="0">
                <a:latin typeface="e-Ukraine Light"/>
                <a:cs typeface="Times New Roman" pitchFamily="18" charset="0"/>
              </a:rPr>
              <a:t>         Крім того, фізичні особи, з використанням кваліфікованого електронного підпису, мають можливість переглянути сформовані ППР щодо сум нарахованих їм податкових зобов’язань з плати за землю, в меню «ЕК для громадян» приватної частини Електронного кабінету, вхід до якого здійснюється за адресою: </a:t>
            </a:r>
            <a:r>
              <a:rPr lang="uk-UA" sz="1400" dirty="0" smtClean="0">
                <a:latin typeface="e-Ukraine Light"/>
                <a:cs typeface="Times New Roman" pitchFamily="18" charset="0"/>
                <a:hlinkClick r:id="rId2"/>
              </a:rPr>
              <a:t>http://cabinet.tax.gov.ua</a:t>
            </a:r>
            <a:r>
              <a:rPr lang="uk-UA" sz="1400" dirty="0" smtClean="0">
                <a:latin typeface="e-Ukraine Light"/>
                <a:cs typeface="Times New Roman" pitchFamily="18" charset="0"/>
              </a:rPr>
              <a:t>, а також через офіційний </a:t>
            </a:r>
            <a:r>
              <a:rPr lang="uk-UA" sz="1400" dirty="0" err="1" smtClean="0">
                <a:latin typeface="e-Ukraine Light"/>
                <a:cs typeface="Times New Roman" pitchFamily="18" charset="0"/>
              </a:rPr>
              <a:t>вебпортал</a:t>
            </a:r>
            <a:r>
              <a:rPr lang="uk-UA" sz="1400" dirty="0" smtClean="0">
                <a:latin typeface="e-Ukraine Light"/>
                <a:cs typeface="Times New Roman" pitchFamily="18" charset="0"/>
              </a:rPr>
              <a:t> ДПС. </a:t>
            </a:r>
          </a:p>
          <a:p>
            <a:pPr algn="just"/>
            <a:endParaRPr lang="ru-RU" sz="1400" dirty="0" smtClean="0">
              <a:latin typeface="e-Ukraine Head Light" pitchFamily="50" charset="-52"/>
            </a:endParaRPr>
          </a:p>
          <a:p>
            <a:pPr algn="just"/>
            <a:endParaRPr kumimoji="0" lang="uk-UA" sz="1400" b="0" i="0" u="none" strike="noStrike" cap="none" normalizeH="0" baseline="0" dirty="0" smtClean="0">
              <a:ln>
                <a:noFill/>
              </a:ln>
              <a:solidFill>
                <a:schemeClr val="tx1"/>
              </a:solidFill>
              <a:effectLst/>
              <a:latin typeface="e-Ukraine Head Light" pitchFamily="50" charset="-52"/>
              <a:cs typeface="Arial" pitchFamily="34" charset="0"/>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125</Words>
  <Application>Microsoft Office PowerPoint</Application>
  <PresentationFormat>Лист A4 (210x297 мм)</PresentationFormat>
  <Paragraphs>27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48</cp:revision>
  <dcterms:created xsi:type="dcterms:W3CDTF">2021-05-27T05:23:05Z</dcterms:created>
  <dcterms:modified xsi:type="dcterms:W3CDTF">2021-06-29T13:39:03Z</dcterms:modified>
</cp:coreProperties>
</file>