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05425" y="918509"/>
            <a:ext cx="4105275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/>
              <a:t>Порядок та </a:t>
            </a:r>
            <a:r>
              <a:rPr lang="ru-RU" b="1" dirty="0" err="1" smtClean="0"/>
              <a:t>терміни</a:t>
            </a:r>
            <a:r>
              <a:rPr lang="ru-RU" b="1" dirty="0" smtClean="0"/>
              <a:t> </a:t>
            </a:r>
            <a:r>
              <a:rPr lang="ru-RU" b="1" dirty="0" err="1" smtClean="0"/>
              <a:t>реєстрації</a:t>
            </a:r>
            <a:r>
              <a:rPr lang="ru-RU" b="1" dirty="0" smtClean="0"/>
              <a:t> ПРРО</a:t>
            </a:r>
          </a:p>
          <a:p>
            <a:pPr algn="ctr" fontAlgn="base"/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Червень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38724" y="161924"/>
            <a:ext cx="48672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7945" y="76200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" y="26186"/>
            <a:ext cx="4448176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500" dirty="0" smtClean="0"/>
              <a:t>	</a:t>
            </a:r>
            <a:r>
              <a:rPr lang="ru-RU" sz="1500" dirty="0" smtClean="0">
                <a:latin typeface="e-Ukraine Light"/>
              </a:rPr>
              <a:t>Головне  </a:t>
            </a:r>
            <a:r>
              <a:rPr lang="ru-RU" sz="1500" dirty="0" err="1" smtClean="0">
                <a:latin typeface="e-Ukraine Light"/>
              </a:rPr>
              <a:t>управління</a:t>
            </a:r>
            <a:r>
              <a:rPr lang="ru-RU" sz="1500" dirty="0" smtClean="0">
                <a:latin typeface="e-Ukraine Light"/>
              </a:rPr>
              <a:t>  ДПС  у  м. </a:t>
            </a:r>
            <a:r>
              <a:rPr lang="ru-RU" sz="1500" dirty="0" err="1" smtClean="0">
                <a:latin typeface="e-Ukraine Light"/>
              </a:rPr>
              <a:t>Києві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повідомляє</a:t>
            </a:r>
            <a:r>
              <a:rPr lang="ru-RU" sz="1500" dirty="0" smtClean="0">
                <a:latin typeface="e-Ukraine Light"/>
              </a:rPr>
              <a:t>, </a:t>
            </a:r>
            <a:r>
              <a:rPr lang="ru-RU" sz="1500" dirty="0" err="1" smtClean="0">
                <a:latin typeface="e-Ukraine Light"/>
              </a:rPr>
              <a:t>що</a:t>
            </a:r>
            <a:r>
              <a:rPr lang="ru-RU" sz="1500" dirty="0" smtClean="0">
                <a:latin typeface="e-Ukraine Light"/>
              </a:rPr>
              <a:t> для </a:t>
            </a:r>
            <a:r>
              <a:rPr lang="ru-RU" sz="1500" dirty="0" err="1" smtClean="0">
                <a:latin typeface="e-Ukraine Light"/>
              </a:rPr>
              <a:t>реєстрації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програмного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реєстратора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розрахункових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операцій</a:t>
            </a:r>
            <a:r>
              <a:rPr lang="ru-RU" sz="1500" dirty="0" smtClean="0">
                <a:latin typeface="e-Ukraine Light"/>
              </a:rPr>
              <a:t> (</a:t>
            </a:r>
            <a:r>
              <a:rPr lang="ru-RU" sz="1500" dirty="0" err="1" smtClean="0">
                <a:latin typeface="e-Ukraine Light"/>
              </a:rPr>
              <a:t>далі</a:t>
            </a:r>
            <a:r>
              <a:rPr lang="ru-RU" sz="1500" dirty="0" smtClean="0">
                <a:latin typeface="e-Ukraine Light"/>
              </a:rPr>
              <a:t> – ПРРО) </a:t>
            </a:r>
            <a:r>
              <a:rPr lang="ru-RU" sz="1500" dirty="0" err="1" smtClean="0">
                <a:latin typeface="e-Ukraine Light"/>
              </a:rPr>
              <a:t>складається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Заява</a:t>
            </a:r>
            <a:r>
              <a:rPr lang="ru-RU" sz="1500" dirty="0" smtClean="0">
                <a:latin typeface="e-Ukraine Light"/>
              </a:rPr>
              <a:t>   про   </a:t>
            </a:r>
            <a:r>
              <a:rPr lang="ru-RU" sz="1500" dirty="0" err="1" smtClean="0">
                <a:latin typeface="e-Ukraine Light"/>
              </a:rPr>
              <a:t>реєстрацію</a:t>
            </a:r>
            <a:r>
              <a:rPr lang="ru-RU" sz="1500" dirty="0" smtClean="0">
                <a:latin typeface="e-Ukraine Light"/>
              </a:rPr>
              <a:t>  </a:t>
            </a:r>
            <a:r>
              <a:rPr lang="ru-RU" sz="1500" dirty="0" err="1" smtClean="0">
                <a:latin typeface="e-Ukraine Light"/>
              </a:rPr>
              <a:t>програмних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реєстраторів</a:t>
            </a:r>
            <a:r>
              <a:rPr lang="ru-RU" sz="1500" dirty="0" smtClean="0">
                <a:latin typeface="e-Ukraine Light"/>
              </a:rPr>
              <a:t>  </a:t>
            </a:r>
            <a:r>
              <a:rPr lang="ru-RU" sz="1500" dirty="0" err="1" smtClean="0">
                <a:latin typeface="e-Ukraine Light"/>
              </a:rPr>
              <a:t>розрахункових</a:t>
            </a:r>
            <a:r>
              <a:rPr lang="ru-RU" sz="1500" dirty="0" smtClean="0">
                <a:latin typeface="e-Ukraine Light"/>
              </a:rPr>
              <a:t>  </a:t>
            </a:r>
            <a:r>
              <a:rPr lang="ru-RU" sz="1500" dirty="0" err="1" smtClean="0">
                <a:latin typeface="e-Ukraine Light"/>
              </a:rPr>
              <a:t>операцій</a:t>
            </a:r>
            <a:r>
              <a:rPr lang="ru-RU" sz="1500" dirty="0" smtClean="0">
                <a:latin typeface="e-Ukraine Light"/>
              </a:rPr>
              <a:t> за ф. № 1-ПРРО (</a:t>
            </a:r>
            <a:r>
              <a:rPr lang="en-US" sz="1500" dirty="0" smtClean="0">
                <a:latin typeface="e-Ukraine Light"/>
              </a:rPr>
              <a:t>J/F 1316602) (</a:t>
            </a:r>
            <a:r>
              <a:rPr lang="ru-RU" sz="1500" dirty="0" err="1" smtClean="0">
                <a:latin typeface="e-Ukraine Light"/>
              </a:rPr>
              <a:t>далі</a:t>
            </a:r>
            <a:r>
              <a:rPr lang="ru-RU" sz="1500" dirty="0" smtClean="0">
                <a:latin typeface="e-Ukraine Light"/>
              </a:rPr>
              <a:t> – </a:t>
            </a:r>
            <a:r>
              <a:rPr lang="ru-RU" sz="1500" dirty="0" err="1" smtClean="0">
                <a:latin typeface="e-Ukraine Light"/>
              </a:rPr>
              <a:t>реєстраційна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заява</a:t>
            </a:r>
            <a:r>
              <a:rPr lang="ru-RU" sz="1500" dirty="0" smtClean="0">
                <a:latin typeface="e-Ukraine Light"/>
              </a:rPr>
              <a:t>). </a:t>
            </a:r>
          </a:p>
          <a:p>
            <a:pPr algn="just">
              <a:spcAft>
                <a:spcPts val="600"/>
              </a:spcAft>
            </a:pPr>
            <a:r>
              <a:rPr lang="ru-RU" sz="1500" dirty="0" smtClean="0">
                <a:latin typeface="e-Ukraine Light"/>
              </a:rPr>
              <a:t>           </a:t>
            </a:r>
            <a:r>
              <a:rPr lang="ru-RU" sz="1500" dirty="0" err="1" smtClean="0">
                <a:latin typeface="e-Ukraine Light"/>
              </a:rPr>
              <a:t>Реєстраційна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заява</a:t>
            </a:r>
            <a:r>
              <a:rPr lang="ru-RU" sz="1500" dirty="0" smtClean="0">
                <a:latin typeface="e-Ukraine Light"/>
              </a:rPr>
              <a:t> в </a:t>
            </a:r>
            <a:r>
              <a:rPr lang="ru-RU" sz="1500" dirty="0" err="1" smtClean="0">
                <a:latin typeface="e-Ukraine Light"/>
              </a:rPr>
              <a:t>електронній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формі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подається</a:t>
            </a:r>
            <a:r>
              <a:rPr lang="ru-RU" sz="1500" dirty="0" smtClean="0">
                <a:latin typeface="e-Ukraine Light"/>
              </a:rPr>
              <a:t> за </a:t>
            </a:r>
            <a:r>
              <a:rPr lang="ru-RU" sz="1500" dirty="0" err="1" smtClean="0">
                <a:latin typeface="e-Ukraine Light"/>
              </a:rPr>
              <a:t>основним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місцем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обліку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суб’єкта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господарювання</a:t>
            </a:r>
            <a:r>
              <a:rPr lang="ru-RU" sz="1500" dirty="0" smtClean="0">
                <a:latin typeface="e-Ukraine Light"/>
              </a:rPr>
              <a:t> як </a:t>
            </a:r>
            <a:r>
              <a:rPr lang="ru-RU" sz="1500" dirty="0" err="1" smtClean="0">
                <a:latin typeface="e-Ukraine Light"/>
              </a:rPr>
              <a:t>платника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податків</a:t>
            </a:r>
            <a:r>
              <a:rPr lang="ru-RU" sz="1500" dirty="0" smtClean="0">
                <a:latin typeface="e-Ukraine Light"/>
              </a:rPr>
              <a:t> до </a:t>
            </a:r>
            <a:r>
              <a:rPr lang="ru-RU" sz="1500" dirty="0" err="1" smtClean="0">
                <a:latin typeface="e-Ukraine Light"/>
              </a:rPr>
              <a:t>фіскального</a:t>
            </a:r>
            <a:r>
              <a:rPr lang="ru-RU" sz="1500" dirty="0" smtClean="0">
                <a:latin typeface="e-Ukraine Light"/>
              </a:rPr>
              <a:t> сервера </a:t>
            </a:r>
            <a:r>
              <a:rPr lang="ru-RU" sz="1500" dirty="0" err="1" smtClean="0">
                <a:latin typeface="e-Ukraine Light"/>
              </a:rPr>
              <a:t>засобами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Електронного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кабінету</a:t>
            </a:r>
            <a:r>
              <a:rPr lang="ru-RU" sz="1500" dirty="0" smtClean="0">
                <a:latin typeface="e-Ukraine Light"/>
              </a:rPr>
              <a:t> (портального </a:t>
            </a:r>
            <a:r>
              <a:rPr lang="ru-RU" sz="1500" dirty="0" err="1" smtClean="0">
                <a:latin typeface="e-Ukraine Light"/>
              </a:rPr>
              <a:t>рішення</a:t>
            </a:r>
            <a:r>
              <a:rPr lang="ru-RU" sz="1500" dirty="0" smtClean="0">
                <a:latin typeface="e-Ukraine Light"/>
              </a:rPr>
              <a:t> для </a:t>
            </a:r>
            <a:r>
              <a:rPr lang="ru-RU" sz="1500" dirty="0" err="1" smtClean="0">
                <a:latin typeface="e-Ukraine Light"/>
              </a:rPr>
              <a:t>користувачів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або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програмного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інтерфейсу</a:t>
            </a:r>
            <a:r>
              <a:rPr lang="ru-RU" sz="1500" dirty="0" smtClean="0">
                <a:latin typeface="e-Ukraine Light"/>
              </a:rPr>
              <a:t> (</a:t>
            </a:r>
            <a:r>
              <a:rPr lang="en-US" sz="1500" dirty="0" smtClean="0">
                <a:latin typeface="e-Ukraine Light"/>
              </a:rPr>
              <a:t>API)) </a:t>
            </a:r>
            <a:r>
              <a:rPr lang="ru-RU" sz="1500" dirty="0" err="1" smtClean="0">
                <a:latin typeface="e-Ukraine Light"/>
              </a:rPr>
              <a:t>або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засобами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телекомунікацій</a:t>
            </a:r>
            <a:r>
              <a:rPr lang="ru-RU" sz="1500" dirty="0" smtClean="0">
                <a:latin typeface="e-Ukraine Light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ru-RU" sz="1500" dirty="0" smtClean="0">
                <a:latin typeface="e-Ukraine Light"/>
              </a:rPr>
              <a:t>             У </a:t>
            </a:r>
            <a:r>
              <a:rPr lang="ru-RU" sz="1500" dirty="0" err="1" smtClean="0">
                <a:latin typeface="e-Ukraine Light"/>
              </a:rPr>
              <a:t>разі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відсутності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підстав</a:t>
            </a:r>
            <a:r>
              <a:rPr lang="ru-RU" sz="1500" dirty="0" smtClean="0">
                <a:latin typeface="e-Ukraine Light"/>
              </a:rPr>
              <a:t> для </a:t>
            </a:r>
            <a:r>
              <a:rPr lang="ru-RU" sz="1500" dirty="0" err="1" smtClean="0">
                <a:latin typeface="e-Ukraine Light"/>
              </a:rPr>
              <a:t>відмови</a:t>
            </a:r>
            <a:r>
              <a:rPr lang="ru-RU" sz="1500" dirty="0" smtClean="0">
                <a:latin typeface="e-Ukraine Light"/>
              </a:rPr>
              <a:t> у </a:t>
            </a:r>
            <a:r>
              <a:rPr lang="ru-RU" sz="1500" dirty="0" err="1" smtClean="0">
                <a:latin typeface="e-Ukraine Light"/>
              </a:rPr>
              <a:t>реєстрації</a:t>
            </a:r>
            <a:r>
              <a:rPr lang="ru-RU" sz="1500" dirty="0" smtClean="0">
                <a:latin typeface="e-Ukraine Light"/>
              </a:rPr>
              <a:t>, ПРРО </a:t>
            </a:r>
            <a:r>
              <a:rPr lang="ru-RU" sz="1500" dirty="0" err="1" smtClean="0">
                <a:latin typeface="e-Ukraine Light"/>
              </a:rPr>
              <a:t>реєструється</a:t>
            </a:r>
            <a:r>
              <a:rPr lang="ru-RU" sz="1500" dirty="0" smtClean="0">
                <a:latin typeface="e-Ukraine Light"/>
              </a:rPr>
              <a:t> шляхом </a:t>
            </a:r>
            <a:r>
              <a:rPr lang="ru-RU" sz="1500" dirty="0" err="1" smtClean="0">
                <a:latin typeface="e-Ukraine Light"/>
              </a:rPr>
              <a:t>присвоєння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програмним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забезпеченням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фіскального</a:t>
            </a:r>
            <a:r>
              <a:rPr lang="ru-RU" sz="1500" dirty="0" smtClean="0">
                <a:latin typeface="e-Ukraine Light"/>
              </a:rPr>
              <a:t> сервера </a:t>
            </a:r>
            <a:r>
              <a:rPr lang="ru-RU" sz="1500" dirty="0" err="1" smtClean="0">
                <a:latin typeface="e-Ukraine Light"/>
              </a:rPr>
              <a:t>фіскального</a:t>
            </a:r>
            <a:r>
              <a:rPr lang="ru-RU" sz="1500" dirty="0" smtClean="0">
                <a:latin typeface="e-Ukraine Light"/>
              </a:rPr>
              <a:t> номера ПРРО </a:t>
            </a:r>
            <a:r>
              <a:rPr lang="ru-RU" sz="1500" dirty="0" err="1" smtClean="0">
                <a:latin typeface="e-Ukraine Light"/>
              </a:rPr>
              <a:t>із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внесенням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даних</a:t>
            </a:r>
            <a:r>
              <a:rPr lang="ru-RU" sz="1500" dirty="0" smtClean="0">
                <a:latin typeface="e-Ukraine Light"/>
              </a:rPr>
              <a:t> до </a:t>
            </a:r>
            <a:r>
              <a:rPr lang="ru-RU" sz="1500" dirty="0" err="1" smtClean="0">
                <a:latin typeface="e-Ukraine Light"/>
              </a:rPr>
              <a:t>Реєстру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програмних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реєстраторів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розрахункових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операцій</a:t>
            </a:r>
            <a:r>
              <a:rPr lang="ru-RU" sz="1500" dirty="0" smtClean="0">
                <a:latin typeface="e-Ukraine Light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ru-RU" sz="1500" dirty="0" smtClean="0">
                <a:latin typeface="e-Ukraine Light"/>
              </a:rPr>
              <a:t>            Про </a:t>
            </a:r>
            <a:r>
              <a:rPr lang="ru-RU" sz="1500" dirty="0" err="1" smtClean="0">
                <a:latin typeface="e-Ukraine Light"/>
              </a:rPr>
              <a:t>реєстрацію</a:t>
            </a:r>
            <a:r>
              <a:rPr lang="ru-RU" sz="1500" dirty="0" smtClean="0">
                <a:latin typeface="e-Ukraine Light"/>
              </a:rPr>
              <a:t> ПРРО </a:t>
            </a:r>
            <a:r>
              <a:rPr lang="ru-RU" sz="1500" dirty="0" err="1" smtClean="0">
                <a:latin typeface="e-Ukraine Light"/>
              </a:rPr>
              <a:t>суб’єкту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господарювання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направляється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інформація</a:t>
            </a:r>
            <a:r>
              <a:rPr lang="ru-RU" sz="1500" dirty="0" smtClean="0">
                <a:latin typeface="e-Ukraine Light"/>
              </a:rPr>
              <a:t> у </a:t>
            </a:r>
            <a:r>
              <a:rPr lang="ru-RU" sz="1500" dirty="0" err="1" smtClean="0">
                <a:latin typeface="e-Ukraine Light"/>
              </a:rPr>
              <a:t>другій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квитанції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із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зазначенням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присвоєного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під</a:t>
            </a:r>
            <a:r>
              <a:rPr lang="ru-RU" sz="1500" dirty="0" smtClean="0">
                <a:latin typeface="e-Ukraine Light"/>
              </a:rPr>
              <a:t> час </a:t>
            </a:r>
            <a:r>
              <a:rPr lang="ru-RU" sz="1500" dirty="0" err="1" smtClean="0">
                <a:latin typeface="e-Ukraine Light"/>
              </a:rPr>
              <a:t>реєстрації</a:t>
            </a:r>
            <a:r>
              <a:rPr lang="ru-RU" sz="1500" dirty="0" smtClean="0">
                <a:latin typeface="e-Ukraine Light"/>
              </a:rPr>
              <a:t> </a:t>
            </a:r>
            <a:r>
              <a:rPr lang="ru-RU" sz="1500" dirty="0" err="1" smtClean="0">
                <a:latin typeface="e-Ukraine Light"/>
              </a:rPr>
              <a:t>фіскального</a:t>
            </a:r>
            <a:r>
              <a:rPr lang="ru-RU" sz="1500" dirty="0" smtClean="0">
                <a:latin typeface="e-Ukraine Light"/>
              </a:rPr>
              <a:t> номера ПРРО. </a:t>
            </a:r>
          </a:p>
          <a:p>
            <a:pPr algn="just" fontAlgn="base"/>
            <a:endParaRPr lang="ru-RU" sz="1500" dirty="0">
              <a:latin typeface="e-Ukraine Light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210172" y="-86554"/>
            <a:ext cx="4467225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ru-RU" sz="1400" dirty="0" smtClean="0">
                <a:latin typeface="e-Ukraine Head Light" pitchFamily="50" charset="-52"/>
              </a:rPr>
              <a:t>	</a:t>
            </a:r>
            <a:endParaRPr lang="ru-RU" sz="1200" dirty="0" smtClean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e-Ukraine Light"/>
              </a:rPr>
              <a:t>                 Про </a:t>
            </a:r>
            <a:r>
              <a:rPr lang="ru-RU" sz="1400" dirty="0" err="1" smtClean="0">
                <a:latin typeface="e-Ukraine Light"/>
              </a:rPr>
              <a:t>результати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обробки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реєстраційної</a:t>
            </a:r>
            <a:r>
              <a:rPr lang="ru-RU" sz="1400" dirty="0" smtClean="0">
                <a:latin typeface="e-Ukraine Light"/>
              </a:rPr>
              <a:t> заяви, </a:t>
            </a:r>
            <a:r>
              <a:rPr lang="ru-RU" sz="1400" dirty="0" err="1" smtClean="0">
                <a:latin typeface="e-Ukraine Light"/>
              </a:rPr>
              <a:t>суб’єкту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господарювання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надається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або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направляється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інформація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засобами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Електронного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кабінету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або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засобами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телекомунікацій</a:t>
            </a:r>
            <a:r>
              <a:rPr lang="ru-RU" sz="1400" dirty="0" smtClean="0">
                <a:latin typeface="e-Ukraine Light"/>
              </a:rPr>
              <a:t>: 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e-Ukraine Light"/>
              </a:rPr>
              <a:t>                у день </a:t>
            </a:r>
            <a:r>
              <a:rPr lang="ru-RU" sz="1400" dirty="0" err="1" smtClean="0">
                <a:latin typeface="e-Ukraine Light"/>
              </a:rPr>
              <a:t>отримання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реєстраційної</a:t>
            </a:r>
            <a:r>
              <a:rPr lang="ru-RU" sz="1400" dirty="0" smtClean="0">
                <a:latin typeface="e-Ukraine Light"/>
              </a:rPr>
              <a:t> заяви, </a:t>
            </a:r>
            <a:r>
              <a:rPr lang="ru-RU" sz="1400" dirty="0" err="1" smtClean="0">
                <a:latin typeface="e-Ukraine Light"/>
              </a:rPr>
              <a:t>якщо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реєстраційна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заява</a:t>
            </a:r>
            <a:r>
              <a:rPr lang="ru-RU" sz="1400" dirty="0" smtClean="0">
                <a:latin typeface="e-Ukraine Light"/>
              </a:rPr>
              <a:t>, </a:t>
            </a:r>
            <a:r>
              <a:rPr lang="ru-RU" sz="1400" dirty="0" err="1" smtClean="0">
                <a:latin typeface="e-Ukraine Light"/>
              </a:rPr>
              <a:t>надійшла</a:t>
            </a:r>
            <a:r>
              <a:rPr lang="ru-RU" sz="1400" dirty="0" smtClean="0">
                <a:latin typeface="e-Ukraine Light"/>
              </a:rPr>
              <a:t> не </a:t>
            </a:r>
            <a:r>
              <a:rPr lang="ru-RU" sz="1400" dirty="0" err="1" smtClean="0">
                <a:latin typeface="e-Ukraine Light"/>
              </a:rPr>
              <a:t>пізніше</a:t>
            </a:r>
            <a:r>
              <a:rPr lang="ru-RU" sz="1400" dirty="0" smtClean="0">
                <a:latin typeface="e-Ukraine Light"/>
              </a:rPr>
              <a:t> 16.00 </a:t>
            </a:r>
            <a:r>
              <a:rPr lang="ru-RU" sz="1400" dirty="0" err="1" smtClean="0">
                <a:latin typeface="e-Ukraine Light"/>
              </a:rPr>
              <a:t>робочого</a:t>
            </a:r>
            <a:r>
              <a:rPr lang="ru-RU" sz="1400" dirty="0" smtClean="0">
                <a:latin typeface="e-Ukraine Light"/>
              </a:rPr>
              <a:t> (</a:t>
            </a:r>
            <a:r>
              <a:rPr lang="ru-RU" sz="1400" dirty="0" err="1" smtClean="0">
                <a:latin typeface="e-Ukraine Light"/>
              </a:rPr>
              <a:t>операційного</a:t>
            </a:r>
            <a:r>
              <a:rPr lang="ru-RU" sz="1400" dirty="0" smtClean="0">
                <a:latin typeface="e-Ukraine Light"/>
              </a:rPr>
              <a:t> дня); 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e-Ukraine Light"/>
              </a:rPr>
              <a:t>           не </a:t>
            </a:r>
            <a:r>
              <a:rPr lang="ru-RU" sz="1400" dirty="0" err="1" smtClean="0">
                <a:latin typeface="e-Ukraine Light"/>
              </a:rPr>
              <a:t>пізніше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наступного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робочого</a:t>
            </a:r>
            <a:r>
              <a:rPr lang="ru-RU" sz="1400" dirty="0" smtClean="0">
                <a:latin typeface="e-Ukraine Light"/>
              </a:rPr>
              <a:t> дня, </a:t>
            </a:r>
            <a:r>
              <a:rPr lang="ru-RU" sz="1400" dirty="0" err="1" smtClean="0">
                <a:latin typeface="e-Ukraine Light"/>
              </a:rPr>
              <a:t>якщо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реєстраційна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заява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надійшла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після</a:t>
            </a:r>
            <a:r>
              <a:rPr lang="ru-RU" sz="1400" dirty="0" smtClean="0">
                <a:latin typeface="e-Ukraine Light"/>
              </a:rPr>
              <a:t> 16.00 </a:t>
            </a:r>
            <a:r>
              <a:rPr lang="ru-RU" sz="1400" dirty="0" err="1" smtClean="0">
                <a:latin typeface="e-Ukraine Light"/>
              </a:rPr>
              <a:t>робочого</a:t>
            </a:r>
            <a:r>
              <a:rPr lang="ru-RU" sz="1400" dirty="0" smtClean="0">
                <a:latin typeface="e-Ukraine Light"/>
              </a:rPr>
              <a:t> (</a:t>
            </a:r>
            <a:r>
              <a:rPr lang="ru-RU" sz="1400" dirty="0" err="1" smtClean="0">
                <a:latin typeface="e-Ukraine Light"/>
              </a:rPr>
              <a:t>операційного</a:t>
            </a:r>
            <a:r>
              <a:rPr lang="ru-RU" sz="1400" dirty="0" smtClean="0">
                <a:latin typeface="e-Ukraine Light"/>
              </a:rPr>
              <a:t> дня). 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e-Ukraine Light"/>
              </a:rPr>
              <a:t>Порядок </a:t>
            </a:r>
            <a:r>
              <a:rPr lang="ru-RU" sz="1400" dirty="0" err="1" smtClean="0">
                <a:latin typeface="e-Ukraine Light"/>
              </a:rPr>
              <a:t>реєстрації</a:t>
            </a:r>
            <a:r>
              <a:rPr lang="ru-RU" sz="1400" dirty="0" smtClean="0">
                <a:latin typeface="e-Ukraine Light"/>
              </a:rPr>
              <a:t>, </a:t>
            </a:r>
            <a:r>
              <a:rPr lang="ru-RU" sz="1400" dirty="0" err="1" smtClean="0">
                <a:latin typeface="e-Ukraine Light"/>
              </a:rPr>
              <a:t>ведення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реєстру</a:t>
            </a:r>
            <a:r>
              <a:rPr lang="ru-RU" sz="1400" dirty="0" smtClean="0">
                <a:latin typeface="e-Ukraine Light"/>
              </a:rPr>
              <a:t> та </a:t>
            </a:r>
            <a:r>
              <a:rPr lang="ru-RU" sz="1400" dirty="0" err="1" smtClean="0">
                <a:latin typeface="e-Ukraine Light"/>
              </a:rPr>
              <a:t>застосування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програмних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реєстраторів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розрахункових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операцій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затверджено</a:t>
            </a:r>
            <a:r>
              <a:rPr lang="ru-RU" sz="1400" dirty="0" smtClean="0">
                <a:latin typeface="e-Ukraine Light"/>
              </a:rPr>
              <a:t> наказом </a:t>
            </a:r>
            <a:r>
              <a:rPr lang="ru-RU" sz="1400" dirty="0" err="1" smtClean="0">
                <a:latin typeface="e-Ukraine Light"/>
              </a:rPr>
              <a:t>Міністерства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фінансів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України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від</a:t>
            </a:r>
            <a:r>
              <a:rPr lang="ru-RU" sz="1400" dirty="0" smtClean="0">
                <a:latin typeface="e-Ukraine Light"/>
              </a:rPr>
              <a:t> 23 </a:t>
            </a:r>
            <a:r>
              <a:rPr lang="ru-RU" sz="1400" dirty="0" err="1" smtClean="0">
                <a:latin typeface="e-Ukraine Light"/>
              </a:rPr>
              <a:t>червня</a:t>
            </a:r>
            <a:r>
              <a:rPr lang="ru-RU" sz="1400" dirty="0" smtClean="0">
                <a:latin typeface="e-Ukraine Light"/>
              </a:rPr>
              <a:t> 2020 року № 317 «Про </a:t>
            </a:r>
            <a:r>
              <a:rPr lang="ru-RU" sz="1400" dirty="0" err="1" smtClean="0">
                <a:latin typeface="e-Ukraine Light"/>
              </a:rPr>
              <a:t>внесення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змін</a:t>
            </a:r>
            <a:r>
              <a:rPr lang="ru-RU" sz="1400" dirty="0" smtClean="0">
                <a:latin typeface="e-Ukraine Light"/>
              </a:rPr>
              <a:t> до наказу </a:t>
            </a:r>
            <a:r>
              <a:rPr lang="ru-RU" sz="1400" dirty="0" err="1" smtClean="0">
                <a:latin typeface="e-Ukraine Light"/>
              </a:rPr>
              <a:t>Міністерства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фінансів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України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 smtClean="0">
                <a:latin typeface="e-Ukraine Light"/>
              </a:rPr>
              <a:t>від</a:t>
            </a:r>
            <a:r>
              <a:rPr lang="ru-RU" sz="1400" dirty="0" smtClean="0">
                <a:latin typeface="e-Ukraine Light"/>
              </a:rPr>
              <a:t> 14 </a:t>
            </a:r>
            <a:r>
              <a:rPr lang="ru-RU" sz="1400" dirty="0" err="1" smtClean="0">
                <a:latin typeface="e-Ukraine Light"/>
              </a:rPr>
              <a:t>червня</a:t>
            </a:r>
            <a:r>
              <a:rPr lang="ru-RU" sz="1400" dirty="0" smtClean="0">
                <a:latin typeface="e-Ukraine Light"/>
              </a:rPr>
              <a:t> 2016 року № 547». </a:t>
            </a:r>
          </a:p>
          <a:p>
            <a:pPr algn="just" fontAlgn="base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4962525" y="4895850"/>
            <a:ext cx="1571626" cy="175260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105524" y="4914900"/>
            <a:ext cx="1724026" cy="1781175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905499" y="4019550"/>
            <a:ext cx="1724026" cy="1781175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153275" y="4371975"/>
            <a:ext cx="1571626" cy="175260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107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48</cp:revision>
  <dcterms:created xsi:type="dcterms:W3CDTF">2021-05-27T05:23:05Z</dcterms:created>
  <dcterms:modified xsi:type="dcterms:W3CDTF">2021-06-29T13:36:48Z</dcterms:modified>
</cp:coreProperties>
</file>