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09.07.2021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09.07.2021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09.07.2021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09.07.2021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ax.gov.ua/diyalnist-/transfertne-tsinoutvorenn/listi-rozyasnennya/75669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82316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інфографіки та коментарі 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Податковою службою дистанційно за допомогою сервісу  «</a:t>
              </a:r>
              <a:r>
                <a:rPr kumimoji="0" lang="uk-UA" altLang="ru-RU" sz="12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InfoTAX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1150" y="777638"/>
            <a:ext cx="4381500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ru-RU" b="1" dirty="0" err="1" smtClean="0">
                <a:latin typeface="e-Ukraine Light"/>
              </a:rPr>
              <a:t>Зміни</a:t>
            </a:r>
            <a:r>
              <a:rPr lang="ru-RU" b="1" dirty="0" smtClean="0">
                <a:latin typeface="e-Ukraine Light"/>
              </a:rPr>
              <a:t> до </a:t>
            </a:r>
            <a:r>
              <a:rPr lang="ru-RU" b="1" dirty="0" err="1" smtClean="0">
                <a:latin typeface="e-Ukraine Light"/>
              </a:rPr>
              <a:t>форми</a:t>
            </a:r>
            <a:r>
              <a:rPr lang="ru-RU" b="1" dirty="0" smtClean="0">
                <a:latin typeface="e-Ukraine Light"/>
              </a:rPr>
              <a:t> та Порядку </a:t>
            </a:r>
            <a:r>
              <a:rPr lang="ru-RU" b="1" dirty="0" err="1" smtClean="0">
                <a:latin typeface="e-Ukraine Light"/>
              </a:rPr>
              <a:t>складання</a:t>
            </a:r>
            <a:r>
              <a:rPr lang="ru-RU" b="1" dirty="0" smtClean="0">
                <a:latin typeface="e-Ukraine Light"/>
              </a:rPr>
              <a:t> </a:t>
            </a:r>
            <a:r>
              <a:rPr lang="ru-RU" b="1" dirty="0" err="1" smtClean="0">
                <a:latin typeface="e-Ukraine Light"/>
              </a:rPr>
              <a:t>Звіту</a:t>
            </a:r>
            <a:r>
              <a:rPr lang="ru-RU" b="1" dirty="0" smtClean="0">
                <a:latin typeface="e-Ukraine Light"/>
              </a:rPr>
              <a:t> про </a:t>
            </a:r>
            <a:r>
              <a:rPr lang="ru-RU" b="1" dirty="0" err="1" smtClean="0">
                <a:latin typeface="e-Ukraine Light"/>
              </a:rPr>
              <a:t>контрольовані</a:t>
            </a:r>
            <a:r>
              <a:rPr lang="ru-RU" b="1" dirty="0" smtClean="0">
                <a:latin typeface="e-Ukraine Light"/>
              </a:rPr>
              <a:t> </a:t>
            </a:r>
            <a:r>
              <a:rPr lang="ru-RU" b="1" dirty="0" err="1" smtClean="0">
                <a:latin typeface="e-Ukraine Light"/>
              </a:rPr>
              <a:t>операції</a:t>
            </a:r>
            <a:endParaRPr lang="ru-RU" b="1" dirty="0">
              <a:latin typeface="e-Ukraine Light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Червень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48274" y="200025"/>
            <a:ext cx="4505325" cy="25391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83820" y="68581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112066" y="76200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14324" y="489830"/>
            <a:ext cx="4505325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/>
            <a:r>
              <a:rPr lang="uk-UA" sz="1400" dirty="0" smtClean="0"/>
              <a:t>	</a:t>
            </a:r>
            <a:r>
              <a:rPr lang="ru-RU" sz="1200" dirty="0" smtClean="0">
                <a:latin typeface="e-Ukraine Light"/>
              </a:rPr>
              <a:t>Головне </a:t>
            </a:r>
            <a:r>
              <a:rPr lang="ru-RU" sz="1200" dirty="0" err="1" smtClean="0">
                <a:latin typeface="e-Ukraine Light"/>
              </a:rPr>
              <a:t>управління</a:t>
            </a:r>
            <a:r>
              <a:rPr lang="ru-RU" sz="1200" dirty="0" smtClean="0">
                <a:latin typeface="e-Ukraine Light"/>
              </a:rPr>
              <a:t> ДПС у м. </a:t>
            </a:r>
            <a:r>
              <a:rPr lang="ru-RU" sz="1200" dirty="0" err="1" smtClean="0">
                <a:latin typeface="e-Ukraine Light"/>
              </a:rPr>
              <a:t>Києві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звертає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увагу</a:t>
            </a:r>
            <a:r>
              <a:rPr lang="ru-RU" sz="1200" dirty="0" smtClean="0">
                <a:latin typeface="e-Ukraine Light"/>
              </a:rPr>
              <a:t>, </a:t>
            </a:r>
            <a:r>
              <a:rPr lang="ru-RU" sz="1200" dirty="0" err="1" smtClean="0">
                <a:latin typeface="e-Ukraine Light"/>
              </a:rPr>
              <a:t>що</a:t>
            </a:r>
            <a:r>
              <a:rPr lang="ru-RU" sz="1200" dirty="0" smtClean="0">
                <a:latin typeface="e-Ukraine Light"/>
              </a:rPr>
              <a:t> 19 </a:t>
            </a:r>
            <a:r>
              <a:rPr lang="ru-RU" sz="1200" dirty="0" err="1" smtClean="0">
                <a:latin typeface="e-Ukraine Light"/>
              </a:rPr>
              <a:t>березня</a:t>
            </a:r>
            <a:r>
              <a:rPr lang="ru-RU" sz="1200" dirty="0" smtClean="0">
                <a:latin typeface="e-Ukraine Light"/>
              </a:rPr>
              <a:t> 2021 року </a:t>
            </a:r>
            <a:r>
              <a:rPr lang="ru-RU" sz="1200" dirty="0" err="1" smtClean="0">
                <a:latin typeface="e-Ukraine Light"/>
              </a:rPr>
              <a:t>набули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чинності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зміни</a:t>
            </a:r>
            <a:r>
              <a:rPr lang="ru-RU" sz="1200" dirty="0" smtClean="0">
                <a:latin typeface="e-Ukraine Light"/>
              </a:rPr>
              <a:t> до </a:t>
            </a:r>
            <a:r>
              <a:rPr lang="ru-RU" sz="1200" dirty="0" err="1" smtClean="0">
                <a:latin typeface="e-Ukraine Light"/>
              </a:rPr>
              <a:t>форми</a:t>
            </a:r>
            <a:r>
              <a:rPr lang="ru-RU" sz="1200" dirty="0" smtClean="0">
                <a:latin typeface="e-Ukraine Light"/>
              </a:rPr>
              <a:t> та порядку </a:t>
            </a:r>
            <a:r>
              <a:rPr lang="ru-RU" sz="1200" dirty="0" err="1" smtClean="0">
                <a:latin typeface="e-Ukraine Light"/>
              </a:rPr>
              <a:t>складання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Звіту</a:t>
            </a:r>
            <a:r>
              <a:rPr lang="ru-RU" sz="1200" dirty="0" smtClean="0">
                <a:latin typeface="e-Ukraine Light"/>
              </a:rPr>
              <a:t> про </a:t>
            </a:r>
            <a:r>
              <a:rPr lang="ru-RU" sz="1200" dirty="0" err="1" smtClean="0">
                <a:latin typeface="e-Ukraine Light"/>
              </a:rPr>
              <a:t>контрольовані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операції</a:t>
            </a:r>
            <a:r>
              <a:rPr lang="ru-RU" sz="1200" dirty="0" smtClean="0">
                <a:latin typeface="e-Ukraine Light"/>
              </a:rPr>
              <a:t> (</a:t>
            </a:r>
            <a:r>
              <a:rPr lang="ru-RU" sz="1200" dirty="0" err="1" smtClean="0">
                <a:latin typeface="e-Ukraine Light"/>
              </a:rPr>
              <a:t>далі</a:t>
            </a:r>
            <a:r>
              <a:rPr lang="ru-RU" sz="1200" dirty="0" smtClean="0">
                <a:latin typeface="e-Ukraine Light"/>
              </a:rPr>
              <a:t> – </a:t>
            </a:r>
            <a:r>
              <a:rPr lang="ru-RU" sz="1200" dirty="0" err="1" smtClean="0">
                <a:latin typeface="e-Ukraine Light"/>
              </a:rPr>
              <a:t>Звіт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про</a:t>
            </a:r>
            <a:r>
              <a:rPr lang="ru-RU" sz="1200" dirty="0" smtClean="0">
                <a:latin typeface="e-Ukraine Light"/>
              </a:rPr>
              <a:t> КО).</a:t>
            </a:r>
          </a:p>
          <a:p>
            <a:pPr algn="just" fontAlgn="base"/>
            <a:r>
              <a:rPr lang="ru-RU" sz="1200" dirty="0" smtClean="0">
                <a:latin typeface="e-Ukraine Light"/>
              </a:rPr>
              <a:t>	</a:t>
            </a:r>
            <a:r>
              <a:rPr lang="ru-RU" sz="1200" dirty="0" err="1" smtClean="0">
                <a:latin typeface="e-Ukraine Light"/>
              </a:rPr>
              <a:t>Такі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зміни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забезпечують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приведення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вказаних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форми</a:t>
            </a:r>
            <a:r>
              <a:rPr lang="ru-RU" sz="1200" dirty="0" smtClean="0">
                <a:latin typeface="e-Ukraine Light"/>
              </a:rPr>
              <a:t> та порядку у </a:t>
            </a:r>
            <a:r>
              <a:rPr lang="ru-RU" sz="1200" dirty="0" err="1" smtClean="0">
                <a:latin typeface="e-Ukraine Light"/>
              </a:rPr>
              <a:t>відповідність</a:t>
            </a:r>
            <a:r>
              <a:rPr lang="ru-RU" sz="1200" dirty="0" smtClean="0">
                <a:latin typeface="e-Ukraine Light"/>
              </a:rPr>
              <a:t> до </a:t>
            </a:r>
            <a:r>
              <a:rPr lang="ru-RU" sz="1200" dirty="0" err="1" smtClean="0">
                <a:latin typeface="e-Ukraine Light"/>
              </a:rPr>
              <a:t>оновлених</a:t>
            </a:r>
            <a:r>
              <a:rPr lang="ru-RU" sz="1200" dirty="0" smtClean="0">
                <a:latin typeface="e-Ukraine Light"/>
              </a:rPr>
              <a:t> та </a:t>
            </a:r>
            <a:r>
              <a:rPr lang="ru-RU" sz="1200" dirty="0" err="1" smtClean="0">
                <a:latin typeface="e-Ukraine Light"/>
              </a:rPr>
              <a:t>доповнених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положень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Податкового</a:t>
            </a:r>
            <a:r>
              <a:rPr lang="ru-RU" sz="1200" dirty="0" smtClean="0">
                <a:latin typeface="e-Ukraine Light"/>
              </a:rPr>
              <a:t> кодексу </a:t>
            </a:r>
            <a:r>
              <a:rPr lang="ru-RU" sz="1200" dirty="0" err="1" smtClean="0">
                <a:latin typeface="e-Ukraine Light"/>
              </a:rPr>
              <a:t>України</a:t>
            </a:r>
            <a:r>
              <a:rPr lang="ru-RU" sz="1200" dirty="0" smtClean="0">
                <a:latin typeface="e-Ukraine Light"/>
              </a:rPr>
              <a:t>, </a:t>
            </a:r>
            <a:r>
              <a:rPr lang="ru-RU" sz="1200" dirty="0" err="1" smtClean="0">
                <a:latin typeface="e-Ukraine Light"/>
              </a:rPr>
              <a:t>зокрема</a:t>
            </a:r>
            <a:r>
              <a:rPr lang="ru-RU" sz="1200" dirty="0" smtClean="0">
                <a:latin typeface="e-Ukraine Light"/>
              </a:rPr>
              <a:t>, </a:t>
            </a:r>
            <a:r>
              <a:rPr lang="ru-RU" sz="1200" dirty="0" err="1" smtClean="0">
                <a:latin typeface="e-Ukraine Light"/>
              </a:rPr>
              <a:t>щодо</a:t>
            </a:r>
            <a:r>
              <a:rPr lang="ru-RU" sz="1200" dirty="0" smtClean="0">
                <a:latin typeface="e-Ukraine Light"/>
              </a:rPr>
              <a:t>: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ru-RU" sz="1200" dirty="0" err="1" smtClean="0">
                <a:latin typeface="e-Ukraine Light"/>
              </a:rPr>
              <a:t>визначення</a:t>
            </a:r>
            <a:r>
              <a:rPr lang="ru-RU" sz="1200" dirty="0" smtClean="0">
                <a:latin typeface="e-Ukraine Light"/>
              </a:rPr>
              <a:t> та, </a:t>
            </a:r>
            <a:r>
              <a:rPr lang="ru-RU" sz="1200" dirty="0" err="1" smtClean="0">
                <a:latin typeface="e-Ukraine Light"/>
              </a:rPr>
              <a:t>відповідно</a:t>
            </a:r>
            <a:r>
              <a:rPr lang="ru-RU" sz="1200" dirty="0" smtClean="0">
                <a:latin typeface="e-Ukraine Light"/>
              </a:rPr>
              <a:t>, </a:t>
            </a:r>
            <a:r>
              <a:rPr lang="ru-RU" sz="1200" dirty="0" err="1" smtClean="0">
                <a:latin typeface="e-Ukraine Light"/>
              </a:rPr>
              <a:t>використання</a:t>
            </a:r>
            <a:r>
              <a:rPr lang="ru-RU" sz="1200" dirty="0" smtClean="0">
                <a:latin typeface="e-Ukraine Light"/>
              </a:rPr>
              <a:t> при </a:t>
            </a:r>
            <a:r>
              <a:rPr lang="ru-RU" sz="1200" dirty="0" err="1" smtClean="0">
                <a:latin typeface="e-Ukraine Light"/>
              </a:rPr>
              <a:t>складанні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Звіту</a:t>
            </a:r>
            <a:r>
              <a:rPr lang="ru-RU" sz="1200" dirty="0" smtClean="0">
                <a:latin typeface="e-Ukraine Light"/>
              </a:rPr>
              <a:t> про КО </a:t>
            </a:r>
            <a:r>
              <a:rPr lang="ru-RU" sz="1200" dirty="0" err="1" smtClean="0">
                <a:latin typeface="e-Ukraine Light"/>
              </a:rPr>
              <a:t>терміну</a:t>
            </a:r>
            <a:r>
              <a:rPr lang="ru-RU" sz="1200" dirty="0" smtClean="0">
                <a:latin typeface="e-Ukraine Light"/>
              </a:rPr>
              <a:t> «</a:t>
            </a:r>
            <a:r>
              <a:rPr lang="ru-RU" sz="1200" dirty="0" err="1" smtClean="0">
                <a:latin typeface="e-Ukraine Light"/>
              </a:rPr>
              <a:t>пов'язані</a:t>
            </a:r>
            <a:r>
              <a:rPr lang="ru-RU" sz="1200" dirty="0" smtClean="0">
                <a:latin typeface="e-Ukraine Light"/>
              </a:rPr>
              <a:t> особи», </a:t>
            </a:r>
            <a:r>
              <a:rPr lang="ru-RU" sz="1200" dirty="0" err="1" smtClean="0">
                <a:latin typeface="e-Ukraine Light"/>
              </a:rPr>
              <a:t>якими</a:t>
            </a:r>
            <a:r>
              <a:rPr lang="ru-RU" sz="1200" dirty="0" smtClean="0">
                <a:latin typeface="e-Ukraine Light"/>
              </a:rPr>
              <a:t>, </a:t>
            </a:r>
            <a:r>
              <a:rPr lang="ru-RU" sz="1200" dirty="0" err="1" smtClean="0">
                <a:latin typeface="e-Ukraine Light"/>
              </a:rPr>
              <a:t>зокрема</a:t>
            </a:r>
            <a:r>
              <a:rPr lang="ru-RU" sz="1200" dirty="0" smtClean="0">
                <a:latin typeface="e-Ukraine Light"/>
              </a:rPr>
              <a:t>, </a:t>
            </a:r>
            <a:r>
              <a:rPr lang="ru-RU" sz="1200" dirty="0" err="1" smtClean="0">
                <a:latin typeface="e-Ukraine Light"/>
              </a:rPr>
              <a:t>збільшено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поріг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пов'язаності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</a:t>
            </a:r>
            <a:r>
              <a:rPr lang="ru-RU" sz="1200" dirty="0" smtClean="0">
                <a:latin typeface="e-Ukraine Light"/>
              </a:rPr>
              <a:t> 20 до 25 </a:t>
            </a:r>
            <a:r>
              <a:rPr lang="ru-RU" sz="1200" dirty="0" err="1" smtClean="0">
                <a:latin typeface="e-Ukraine Light"/>
              </a:rPr>
              <a:t>відс</a:t>
            </a:r>
            <a:r>
              <a:rPr lang="ru-RU" sz="1200" dirty="0" smtClean="0">
                <a:latin typeface="e-Ukraine Light"/>
              </a:rPr>
              <a:t>., </a:t>
            </a:r>
            <a:r>
              <a:rPr lang="ru-RU" sz="1200" dirty="0" err="1" smtClean="0">
                <a:latin typeface="e-Ukraine Light"/>
              </a:rPr>
              <a:t>запроваджено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нову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категорію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пов'язаних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осіб</a:t>
            </a:r>
            <a:r>
              <a:rPr lang="ru-RU" sz="1200" dirty="0" smtClean="0">
                <a:latin typeface="e-Ukraine Light"/>
              </a:rPr>
              <a:t> – «</a:t>
            </a:r>
            <a:r>
              <a:rPr lang="ru-RU" sz="1200" dirty="0" err="1" smtClean="0">
                <a:latin typeface="e-Ukraine Light"/>
              </a:rPr>
              <a:t>утворення</a:t>
            </a:r>
            <a:r>
              <a:rPr lang="ru-RU" sz="1200" dirty="0" smtClean="0">
                <a:latin typeface="e-Ukraine Light"/>
              </a:rPr>
              <a:t> без статусу </a:t>
            </a:r>
            <a:r>
              <a:rPr lang="ru-RU" sz="1200" dirty="0" err="1" smtClean="0">
                <a:latin typeface="e-Ukraine Light"/>
              </a:rPr>
              <a:t>юридичних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осіб</a:t>
            </a:r>
            <a:r>
              <a:rPr lang="ru-RU" sz="1200" dirty="0" smtClean="0">
                <a:latin typeface="e-Ukraine Light"/>
              </a:rPr>
              <a:t>» та внесено </a:t>
            </a:r>
            <a:r>
              <a:rPr lang="ru-RU" sz="1200" dirty="0" err="1" smtClean="0">
                <a:latin typeface="e-Ukraine Light"/>
              </a:rPr>
              <a:t>інші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окремі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зміни</a:t>
            </a:r>
            <a:r>
              <a:rPr lang="ru-RU" sz="1200" dirty="0" smtClean="0">
                <a:latin typeface="e-Ukraine Light"/>
              </a:rPr>
              <a:t> до </a:t>
            </a:r>
            <a:r>
              <a:rPr lang="ru-RU" sz="1200" dirty="0" err="1" smtClean="0">
                <a:latin typeface="e-Ukraine Light"/>
              </a:rPr>
              <a:t>визначення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вказаного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терміну</a:t>
            </a:r>
            <a:r>
              <a:rPr lang="ru-RU" sz="1200" dirty="0" smtClean="0">
                <a:latin typeface="e-Ukraine Light"/>
              </a:rPr>
              <a:t>, </a:t>
            </a:r>
            <a:r>
              <a:rPr lang="ru-RU" sz="1200" dirty="0" err="1" smtClean="0">
                <a:latin typeface="e-Ukraine Light"/>
              </a:rPr>
              <a:t>наданого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пп</a:t>
            </a:r>
            <a:r>
              <a:rPr lang="ru-RU" sz="1200" dirty="0" smtClean="0">
                <a:latin typeface="e-Ukraine Light"/>
              </a:rPr>
              <a:t>. 14.1.159 п. 14.1 ст.14 </a:t>
            </a:r>
            <a:r>
              <a:rPr lang="ru-RU" sz="1200" dirty="0" err="1" smtClean="0">
                <a:latin typeface="e-Ukraine Light"/>
              </a:rPr>
              <a:t>Податкового</a:t>
            </a:r>
            <a:r>
              <a:rPr lang="ru-RU" sz="1200" dirty="0" smtClean="0">
                <a:latin typeface="e-Ukraine Light"/>
              </a:rPr>
              <a:t> кодексу </a:t>
            </a:r>
            <a:r>
              <a:rPr lang="ru-RU" sz="1200" dirty="0" err="1" smtClean="0">
                <a:latin typeface="e-Ukraine Light"/>
              </a:rPr>
              <a:t>України</a:t>
            </a:r>
            <a:r>
              <a:rPr lang="ru-RU" sz="1200" dirty="0" smtClean="0">
                <a:latin typeface="e-Ukraine Light"/>
              </a:rPr>
              <a:t> (</a:t>
            </a:r>
            <a:r>
              <a:rPr lang="ru-RU" sz="1200" dirty="0" err="1" smtClean="0">
                <a:latin typeface="e-Ukraine Light"/>
              </a:rPr>
              <a:t>далі</a:t>
            </a:r>
            <a:r>
              <a:rPr lang="ru-RU" sz="1200" dirty="0" smtClean="0">
                <a:latin typeface="e-Ukraine Light"/>
              </a:rPr>
              <a:t> – ПКУ);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ru-RU" sz="1200" dirty="0" err="1" smtClean="0">
                <a:latin typeface="e-Ukraine Light"/>
              </a:rPr>
              <a:t>відображення</a:t>
            </a:r>
            <a:r>
              <a:rPr lang="ru-RU" sz="1200" dirty="0" smtClean="0">
                <a:latin typeface="e-Ukraine Light"/>
              </a:rPr>
              <a:t> у </a:t>
            </a:r>
            <a:r>
              <a:rPr lang="ru-RU" sz="1200" dirty="0" err="1" smtClean="0">
                <a:latin typeface="e-Ukraine Light"/>
              </a:rPr>
              <a:t>Звіті</a:t>
            </a:r>
            <a:r>
              <a:rPr lang="ru-RU" sz="1200" dirty="0" smtClean="0">
                <a:latin typeface="e-Ukraine Light"/>
              </a:rPr>
              <a:t> про КО </a:t>
            </a:r>
            <a:r>
              <a:rPr lang="ru-RU" sz="1200" dirty="0" err="1" smtClean="0">
                <a:latin typeface="e-Ukraine Light"/>
              </a:rPr>
              <a:t>застосування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методів</a:t>
            </a:r>
            <a:r>
              <a:rPr lang="ru-RU" sz="1200" dirty="0" smtClean="0">
                <a:latin typeface="e-Ukraine Light"/>
              </a:rPr>
              <a:t> трансфертного </a:t>
            </a:r>
            <a:r>
              <a:rPr lang="ru-RU" sz="1200" dirty="0" err="1" smtClean="0">
                <a:latin typeface="e-Ukraine Light"/>
              </a:rPr>
              <a:t>ціноутворення</a:t>
            </a:r>
            <a:r>
              <a:rPr lang="ru-RU" sz="1200" dirty="0" smtClean="0">
                <a:latin typeface="e-Ukraine Light"/>
              </a:rPr>
              <a:t> (</a:t>
            </a:r>
            <a:r>
              <a:rPr lang="ru-RU" sz="1200" dirty="0" err="1" smtClean="0">
                <a:latin typeface="e-Ukraine Light"/>
              </a:rPr>
              <a:t>далі</a:t>
            </a:r>
            <a:r>
              <a:rPr lang="ru-RU" sz="1200" dirty="0" smtClean="0">
                <a:latin typeface="e-Ukraine Light"/>
              </a:rPr>
              <a:t> – ТЦ) для КО </a:t>
            </a:r>
            <a:r>
              <a:rPr lang="ru-RU" sz="1200" dirty="0" err="1" smtClean="0">
                <a:latin typeface="e-Ukraine Light"/>
              </a:rPr>
              <a:t>з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сировинними</a:t>
            </a:r>
            <a:r>
              <a:rPr lang="ru-RU" sz="1200" dirty="0" smtClean="0">
                <a:latin typeface="e-Ukraine Light"/>
              </a:rPr>
              <a:t> товарами та </a:t>
            </a:r>
            <a:r>
              <a:rPr lang="ru-RU" sz="1200" dirty="0" err="1" smtClean="0">
                <a:latin typeface="e-Ukraine Light"/>
              </a:rPr>
              <a:t>використання</a:t>
            </a:r>
            <a:r>
              <a:rPr lang="ru-RU" sz="1200" dirty="0" smtClean="0">
                <a:latin typeface="e-Ukraine Light"/>
              </a:rPr>
              <a:t> при </a:t>
            </a:r>
            <a:r>
              <a:rPr lang="ru-RU" sz="1200" dirty="0" err="1" smtClean="0">
                <a:latin typeface="e-Ukraine Light"/>
              </a:rPr>
              <a:t>цьому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переліку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джерел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інформації</a:t>
            </a:r>
            <a:r>
              <a:rPr lang="ru-RU" sz="1200" dirty="0" smtClean="0">
                <a:latin typeface="e-Ukraine Light"/>
              </a:rPr>
              <a:t> для </a:t>
            </a:r>
            <a:r>
              <a:rPr lang="ru-RU" sz="1200" dirty="0" err="1" smtClean="0">
                <a:latin typeface="e-Ukraine Light"/>
              </a:rPr>
              <a:t>отримання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котирувальних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цін</a:t>
            </a:r>
            <a:r>
              <a:rPr lang="ru-RU" sz="1200" dirty="0" smtClean="0">
                <a:latin typeface="e-Ukraine Light"/>
              </a:rPr>
              <a:t> по таких товарах (</a:t>
            </a:r>
            <a:r>
              <a:rPr lang="ru-RU" sz="1200" dirty="0" err="1" smtClean="0">
                <a:latin typeface="e-Ukraine Light"/>
              </a:rPr>
              <a:t>пп</a:t>
            </a:r>
            <a:r>
              <a:rPr lang="ru-RU" sz="1200" dirty="0" smtClean="0">
                <a:latin typeface="e-Ukraine Light"/>
              </a:rPr>
              <a:t>. 39.3.3.4 - 39.3.3.8 </a:t>
            </a:r>
            <a:r>
              <a:rPr lang="ru-RU" sz="1200" dirty="0" err="1" smtClean="0">
                <a:latin typeface="e-Ukraine Light"/>
              </a:rPr>
              <a:t>пп</a:t>
            </a:r>
            <a:r>
              <a:rPr lang="ru-RU" sz="1200" dirty="0" smtClean="0">
                <a:latin typeface="e-Ukraine Light"/>
              </a:rPr>
              <a:t>. 39.3.3 п. 39.3 ст. 39 ПКУ);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ru-RU" sz="1200" dirty="0" err="1" smtClean="0">
                <a:latin typeface="e-Ukraine Light"/>
              </a:rPr>
              <a:t>наведення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платниками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податків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використаних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джерел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інформації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</a:t>
            </a:r>
            <a:r>
              <a:rPr lang="ru-RU" sz="1200" dirty="0" smtClean="0">
                <a:latin typeface="e-Ukraine Light"/>
              </a:rPr>
              <a:t> метою </a:t>
            </a:r>
            <a:r>
              <a:rPr lang="ru-RU" sz="1200" dirty="0" err="1" smtClean="0">
                <a:latin typeface="e-Ukraine Light"/>
              </a:rPr>
              <a:t>забезпечення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можливостей</a:t>
            </a:r>
            <a:r>
              <a:rPr lang="ru-RU" sz="1200" dirty="0" smtClean="0">
                <a:latin typeface="e-Ukraine Light"/>
              </a:rPr>
              <a:t>, </a:t>
            </a:r>
            <a:r>
              <a:rPr lang="ru-RU" sz="1200" dirty="0" err="1" smtClean="0">
                <a:latin typeface="e-Ukraine Light"/>
              </a:rPr>
              <a:t>з</a:t>
            </a:r>
            <a:r>
              <a:rPr lang="ru-RU" sz="1200" dirty="0" smtClean="0">
                <a:latin typeface="e-Ukraine Light"/>
              </a:rPr>
              <a:t> одного боку, </a:t>
            </a:r>
            <a:r>
              <a:rPr lang="ru-RU" sz="1200" dirty="0" err="1" smtClean="0">
                <a:latin typeface="e-Ukraine Light"/>
              </a:rPr>
              <a:t>виконання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платниками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податків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вимог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щодо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обгрунтування</a:t>
            </a:r>
            <a:r>
              <a:rPr lang="ru-RU" sz="1200" dirty="0" smtClean="0">
                <a:latin typeface="e-Ukraine Light"/>
              </a:rPr>
              <a:t> в </a:t>
            </a:r>
            <a:r>
              <a:rPr lang="ru-RU" sz="1200" dirty="0" err="1" smtClean="0">
                <a:latin typeface="e-Ukraine Light"/>
              </a:rPr>
              <a:t>своїй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документації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</a:t>
            </a:r>
            <a:r>
              <a:rPr lang="ru-RU" sz="1200" dirty="0" smtClean="0">
                <a:latin typeface="e-Ukraine Light"/>
              </a:rPr>
              <a:t> ТЦ </a:t>
            </a:r>
            <a:r>
              <a:rPr lang="ru-RU" sz="1200" dirty="0" err="1" smtClean="0">
                <a:latin typeface="e-Ukraine Light"/>
              </a:rPr>
              <a:t>інформації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використаної</a:t>
            </a:r>
            <a:r>
              <a:rPr lang="ru-RU" sz="1200" dirty="0" smtClean="0">
                <a:latin typeface="e-Ukraine Light"/>
              </a:rPr>
              <a:t> для </a:t>
            </a:r>
            <a:r>
              <a:rPr lang="ru-RU" sz="1200" dirty="0" err="1" smtClean="0">
                <a:latin typeface="e-Ukraine Light"/>
              </a:rPr>
              <a:t>аналізу</a:t>
            </a:r>
            <a:r>
              <a:rPr lang="ru-RU" sz="1200" dirty="0" smtClean="0">
                <a:latin typeface="e-Ukraine Light"/>
              </a:rPr>
              <a:t> КО (</a:t>
            </a:r>
            <a:r>
              <a:rPr lang="ru-RU" sz="1200" dirty="0" err="1" smtClean="0">
                <a:latin typeface="e-Ukraine Light"/>
              </a:rPr>
              <a:t>пп</a:t>
            </a:r>
            <a:r>
              <a:rPr lang="ru-RU" sz="1200" dirty="0" smtClean="0">
                <a:latin typeface="e-Ukraine Light"/>
              </a:rPr>
              <a:t>. 39.4.6 п. 39.4 ст. 39 ПКУ), </a:t>
            </a:r>
            <a:r>
              <a:rPr lang="ru-RU" sz="1200" dirty="0" err="1" smtClean="0">
                <a:latin typeface="e-Ukraine Light"/>
              </a:rPr>
              <a:t>з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іншого</a:t>
            </a:r>
            <a:r>
              <a:rPr lang="ru-RU" sz="1200" dirty="0" smtClean="0">
                <a:latin typeface="e-Ukraine Light"/>
              </a:rPr>
              <a:t> боку, </a:t>
            </a:r>
            <a:r>
              <a:rPr lang="ru-RU" sz="1200" dirty="0" err="1" smtClean="0">
                <a:latin typeface="e-Ukraine Light"/>
              </a:rPr>
              <a:t>контролюючими</a:t>
            </a:r>
            <a:r>
              <a:rPr lang="ru-RU" sz="1200" dirty="0" smtClean="0">
                <a:latin typeface="e-Ukraine Light"/>
              </a:rPr>
              <a:t> органами - </a:t>
            </a:r>
            <a:r>
              <a:rPr lang="ru-RU" sz="1200" dirty="0" err="1" smtClean="0">
                <a:latin typeface="e-Ukraine Light"/>
              </a:rPr>
              <a:t>вимог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щодо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використання</a:t>
            </a:r>
            <a:r>
              <a:rPr lang="ru-RU" sz="1200" dirty="0" smtClean="0">
                <a:latin typeface="e-Ukraine Light"/>
              </a:rPr>
              <a:t> тих же самих </a:t>
            </a:r>
            <a:r>
              <a:rPr lang="ru-RU" sz="1200" dirty="0" err="1" smtClean="0">
                <a:latin typeface="e-Ukraine Light"/>
              </a:rPr>
              <a:t>джерел</a:t>
            </a:r>
            <a:r>
              <a:rPr lang="ru-RU" sz="1200" dirty="0" smtClean="0">
                <a:latin typeface="e-Ukraine Light"/>
              </a:rPr>
              <a:t>, </a:t>
            </a:r>
            <a:r>
              <a:rPr lang="ru-RU" sz="1200" dirty="0" err="1" smtClean="0">
                <a:latin typeface="e-Ukraine Light"/>
              </a:rPr>
              <a:t>що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платник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податків</a:t>
            </a:r>
            <a:r>
              <a:rPr lang="ru-RU" sz="1200" dirty="0" smtClean="0">
                <a:latin typeface="e-Ukraine Light"/>
              </a:rPr>
              <a:t> (</a:t>
            </a:r>
            <a:r>
              <a:rPr lang="ru-RU" sz="1200" dirty="0" err="1" smtClean="0">
                <a:latin typeface="e-Ukraine Light"/>
              </a:rPr>
              <a:t>якщо</a:t>
            </a:r>
            <a:r>
              <a:rPr lang="ru-RU" sz="1200" dirty="0" smtClean="0">
                <a:latin typeface="e-Ukraine Light"/>
              </a:rPr>
              <a:t> не доведено, </a:t>
            </a:r>
            <a:r>
              <a:rPr lang="ru-RU" sz="1200" dirty="0" err="1" smtClean="0">
                <a:latin typeface="e-Ukraine Light"/>
              </a:rPr>
              <a:t>що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інші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джерела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дають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можливість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отримати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вищий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рівень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зіставності</a:t>
            </a:r>
            <a:r>
              <a:rPr lang="ru-RU" sz="1200" dirty="0" smtClean="0">
                <a:latin typeface="e-Ukraine Light"/>
              </a:rPr>
              <a:t> умов </a:t>
            </a:r>
            <a:r>
              <a:rPr lang="ru-RU" sz="1200" dirty="0" err="1" smtClean="0">
                <a:latin typeface="e-Ukraine Light"/>
              </a:rPr>
              <a:t>операцій</a:t>
            </a:r>
            <a:r>
              <a:rPr lang="ru-RU" sz="1200" dirty="0" smtClean="0">
                <a:latin typeface="e-Ukraine Light"/>
              </a:rPr>
              <a:t>) (</a:t>
            </a:r>
            <a:r>
              <a:rPr lang="ru-RU" sz="1200" dirty="0" err="1" smtClean="0">
                <a:latin typeface="e-Ukraine Light"/>
              </a:rPr>
              <a:t>пп</a:t>
            </a:r>
            <a:r>
              <a:rPr lang="ru-RU" sz="1200" dirty="0" smtClean="0">
                <a:latin typeface="e-Ukraine Light"/>
              </a:rPr>
              <a:t>. 39.5.3.2 </a:t>
            </a:r>
            <a:r>
              <a:rPr lang="ru-RU" sz="1200" dirty="0" err="1" smtClean="0">
                <a:latin typeface="e-Ukraine Light"/>
              </a:rPr>
              <a:t>пп</a:t>
            </a:r>
            <a:r>
              <a:rPr lang="ru-RU" sz="1200" dirty="0" smtClean="0">
                <a:latin typeface="e-Ukraine Light"/>
              </a:rPr>
              <a:t>. 39.5.3 п. 39.5 ст. 39 ПКУ).</a:t>
            </a:r>
          </a:p>
          <a:p>
            <a:pPr algn="just">
              <a:spcAft>
                <a:spcPts val="600"/>
              </a:spcAft>
            </a:pPr>
            <a:endParaRPr lang="uk-UA" sz="1400" dirty="0">
              <a:latin typeface="e-Ukraine Light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flipH="1">
            <a:off x="5276849" y="-124723"/>
            <a:ext cx="4352915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uk-UA" sz="1200" dirty="0" smtClean="0"/>
              <a:t>	</a:t>
            </a:r>
            <a:endParaRPr lang="uk-UA" sz="1200" dirty="0" smtClean="0"/>
          </a:p>
          <a:p>
            <a:pPr fontAlgn="base"/>
            <a:endParaRPr lang="uk-UA" sz="1200" dirty="0" smtClean="0">
              <a:latin typeface="e-Ukraine Light"/>
            </a:endParaRPr>
          </a:p>
          <a:p>
            <a:pPr fontAlgn="base"/>
            <a:endParaRPr lang="uk-UA" sz="1200" dirty="0" smtClean="0">
              <a:latin typeface="e-Ukraine Light"/>
            </a:endParaRPr>
          </a:p>
          <a:p>
            <a:pPr algn="just" fontAlgn="base"/>
            <a:r>
              <a:rPr lang="ru-RU" sz="1200" dirty="0" smtClean="0">
                <a:latin typeface="e-Ukraine Light"/>
              </a:rPr>
              <a:t>	</a:t>
            </a:r>
            <a:r>
              <a:rPr lang="ru-RU" sz="1200" dirty="0" err="1" smtClean="0">
                <a:latin typeface="e-Ukraine Light"/>
              </a:rPr>
              <a:t>Крім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цього</a:t>
            </a:r>
            <a:r>
              <a:rPr lang="ru-RU" sz="1200" dirty="0" smtClean="0">
                <a:latin typeface="e-Ukraine Light"/>
              </a:rPr>
              <a:t>, до </a:t>
            </a:r>
            <a:r>
              <a:rPr lang="ru-RU" sz="1200" dirty="0" err="1" smtClean="0">
                <a:latin typeface="e-Ukraine Light"/>
              </a:rPr>
              <a:t>форми</a:t>
            </a:r>
            <a:r>
              <a:rPr lang="ru-RU" sz="1200" dirty="0" smtClean="0">
                <a:latin typeface="e-Ukraine Light"/>
              </a:rPr>
              <a:t> та порядку </a:t>
            </a:r>
            <a:r>
              <a:rPr lang="ru-RU" sz="1200" dirty="0" err="1" smtClean="0">
                <a:latin typeface="e-Ukraine Light"/>
              </a:rPr>
              <a:t>складання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Звіту</a:t>
            </a:r>
            <a:r>
              <a:rPr lang="ru-RU" sz="1200" dirty="0" smtClean="0">
                <a:latin typeface="e-Ukraine Light"/>
              </a:rPr>
              <a:t> про КО </a:t>
            </a:r>
            <a:r>
              <a:rPr lang="ru-RU" sz="1200" dirty="0" err="1" smtClean="0">
                <a:latin typeface="e-Ukraine Light"/>
              </a:rPr>
              <a:t>внесені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технічні</a:t>
            </a:r>
            <a:r>
              <a:rPr lang="ru-RU" sz="1200" dirty="0" smtClean="0">
                <a:latin typeface="e-Ukraine Light"/>
              </a:rPr>
              <a:t> правки, </a:t>
            </a:r>
            <a:r>
              <a:rPr lang="ru-RU" sz="1200" dirty="0" err="1" smtClean="0">
                <a:latin typeface="e-Ukraine Light"/>
              </a:rPr>
              <a:t>які</a:t>
            </a:r>
            <a:r>
              <a:rPr lang="ru-RU" sz="1200" dirty="0" smtClean="0">
                <a:latin typeface="e-Ukraine Light"/>
              </a:rPr>
              <a:t>, </a:t>
            </a:r>
            <a:r>
              <a:rPr lang="ru-RU" sz="1200" dirty="0" err="1" smtClean="0">
                <a:latin typeface="e-Ukraine Light"/>
              </a:rPr>
              <a:t>зокрема</a:t>
            </a:r>
            <a:r>
              <a:rPr lang="ru-RU" sz="1200" dirty="0" smtClean="0">
                <a:latin typeface="e-Ukraine Light"/>
              </a:rPr>
              <a:t>, </a:t>
            </a:r>
            <a:r>
              <a:rPr lang="ru-RU" sz="1200" dirty="0" err="1" smtClean="0">
                <a:latin typeface="e-Ukraine Light"/>
              </a:rPr>
              <a:t>стосуються</a:t>
            </a:r>
            <a:r>
              <a:rPr lang="ru-RU" sz="1200" dirty="0" smtClean="0">
                <a:latin typeface="e-Ukraine Light"/>
              </a:rPr>
              <a:t>: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ru-RU" sz="1200" dirty="0" err="1" smtClean="0">
                <a:latin typeface="e-Ukraine Light"/>
              </a:rPr>
              <a:t>внесення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окремої</a:t>
            </a:r>
            <a:r>
              <a:rPr lang="ru-RU" sz="1200" dirty="0" smtClean="0">
                <a:latin typeface="e-Ukraine Light"/>
              </a:rPr>
              <a:t> колонки «</a:t>
            </a:r>
            <a:r>
              <a:rPr lang="ru-RU" sz="1200" dirty="0" err="1" smtClean="0">
                <a:latin typeface="e-Ukraine Light"/>
              </a:rPr>
              <a:t>Цифровий</a:t>
            </a:r>
            <a:r>
              <a:rPr lang="ru-RU" sz="1200" dirty="0" smtClean="0">
                <a:latin typeface="e-Ukraine Light"/>
              </a:rPr>
              <a:t> код </a:t>
            </a:r>
            <a:r>
              <a:rPr lang="ru-RU" sz="1200" dirty="0" err="1" smtClean="0">
                <a:latin typeface="e-Ukraine Light"/>
              </a:rPr>
              <a:t>країни</a:t>
            </a:r>
            <a:r>
              <a:rPr lang="ru-RU" sz="1200" dirty="0" smtClean="0">
                <a:latin typeface="e-Ukraine Light"/>
              </a:rPr>
              <a:t>» (</a:t>
            </a:r>
            <a:r>
              <a:rPr lang="ru-RU" sz="1200" dirty="0" err="1" smtClean="0">
                <a:latin typeface="e-Ukraine Light"/>
              </a:rPr>
              <a:t>після</a:t>
            </a:r>
            <a:r>
              <a:rPr lang="ru-RU" sz="1200" dirty="0" smtClean="0">
                <a:latin typeface="e-Ukraine Light"/>
              </a:rPr>
              <a:t> графи 3 до </a:t>
            </a:r>
            <a:r>
              <a:rPr lang="ru-RU" sz="1200" dirty="0" err="1" smtClean="0">
                <a:latin typeface="e-Ukraine Light"/>
              </a:rPr>
              <a:t>таблиці</a:t>
            </a:r>
            <a:r>
              <a:rPr lang="ru-RU" sz="1200" dirty="0" smtClean="0">
                <a:latin typeface="e-Ukraine Light"/>
              </a:rPr>
              <a:t> «</a:t>
            </a:r>
            <a:r>
              <a:rPr lang="ru-RU" sz="1200" dirty="0" err="1" smtClean="0">
                <a:latin typeface="e-Ukraine Light"/>
              </a:rPr>
              <a:t>Загальні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відомості</a:t>
            </a:r>
            <a:r>
              <a:rPr lang="ru-RU" sz="1200" dirty="0" smtClean="0">
                <a:latin typeface="e-Ukraine Light"/>
              </a:rPr>
              <a:t> про </a:t>
            </a:r>
            <a:r>
              <a:rPr lang="ru-RU" sz="1200" dirty="0" err="1" smtClean="0">
                <a:latin typeface="e-Ukraine Light"/>
              </a:rPr>
              <a:t>контрольовані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операції</a:t>
            </a:r>
            <a:r>
              <a:rPr lang="ru-RU" sz="1200" dirty="0" smtClean="0">
                <a:latin typeface="e-Ukraine Light"/>
              </a:rPr>
              <a:t>») та </a:t>
            </a:r>
            <a:r>
              <a:rPr lang="ru-RU" sz="1200" dirty="0" err="1" smtClean="0">
                <a:latin typeface="e-Ukraine Light"/>
              </a:rPr>
              <a:t>необхідності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заповнення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підсумкового</a:t>
            </a:r>
            <a:r>
              <a:rPr lang="ru-RU" sz="1200" dirty="0" smtClean="0">
                <a:latin typeface="e-Ukraine Light"/>
              </a:rPr>
              <a:t> рядка </a:t>
            </a:r>
            <a:r>
              <a:rPr lang="ru-RU" sz="1200" dirty="0" err="1" smtClean="0">
                <a:latin typeface="e-Ukraine Light"/>
              </a:rPr>
              <a:t>цієї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таблиці</a:t>
            </a:r>
            <a:r>
              <a:rPr lang="ru-RU" sz="1200" dirty="0" smtClean="0">
                <a:latin typeface="e-Ukraine Light"/>
              </a:rPr>
              <a:t>, в т. ч. по графам 4 «</a:t>
            </a:r>
            <a:r>
              <a:rPr lang="ru-RU" sz="1200" dirty="0" err="1" smtClean="0">
                <a:latin typeface="e-Ukraine Light"/>
              </a:rPr>
              <a:t>Цифровий</a:t>
            </a:r>
            <a:r>
              <a:rPr lang="ru-RU" sz="1200" dirty="0" smtClean="0">
                <a:latin typeface="e-Ukraine Light"/>
              </a:rPr>
              <a:t> код </a:t>
            </a:r>
            <a:r>
              <a:rPr lang="ru-RU" sz="1200" dirty="0" err="1" smtClean="0">
                <a:latin typeface="e-Ukraine Light"/>
              </a:rPr>
              <a:t>країни</a:t>
            </a:r>
            <a:r>
              <a:rPr lang="ru-RU" sz="1200" dirty="0" smtClean="0">
                <a:latin typeface="e-Ukraine Light"/>
              </a:rPr>
              <a:t>» та 5 «</a:t>
            </a:r>
            <a:r>
              <a:rPr lang="ru-RU" sz="1200" dirty="0" err="1" smtClean="0">
                <a:latin typeface="e-Ukraine Light"/>
              </a:rPr>
              <a:t>Загальна</a:t>
            </a:r>
            <a:r>
              <a:rPr lang="ru-RU" sz="1200" dirty="0" smtClean="0">
                <a:latin typeface="e-Ukraine Light"/>
              </a:rPr>
              <a:t> сума </a:t>
            </a:r>
            <a:r>
              <a:rPr lang="ru-RU" sz="1200" dirty="0" err="1" smtClean="0">
                <a:latin typeface="e-Ukraine Light"/>
              </a:rPr>
              <a:t>контрольованих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операцій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</a:t>
            </a:r>
            <a:r>
              <a:rPr lang="ru-RU" sz="1200" dirty="0" smtClean="0">
                <a:latin typeface="e-Ukraine Light"/>
              </a:rPr>
              <a:t> контрагентом»;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ru-RU" sz="1200" dirty="0" err="1" smtClean="0">
                <a:latin typeface="e-Ukraine Light"/>
              </a:rPr>
              <a:t>надання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можливості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платникам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податків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одночасного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внесення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декількох</a:t>
            </a:r>
            <a:r>
              <a:rPr lang="ru-RU" sz="1200" dirty="0" smtClean="0">
                <a:latin typeface="e-Ukraine Light"/>
              </a:rPr>
              <a:t> (а не </a:t>
            </a:r>
            <a:r>
              <a:rPr lang="ru-RU" sz="1200" dirty="0" err="1" smtClean="0">
                <a:latin typeface="e-Ukraine Light"/>
              </a:rPr>
              <a:t>тільки</a:t>
            </a:r>
            <a:r>
              <a:rPr lang="ru-RU" sz="1200" dirty="0" smtClean="0">
                <a:latin typeface="e-Ukraine Light"/>
              </a:rPr>
              <a:t> одного) </a:t>
            </a:r>
            <a:r>
              <a:rPr lang="ru-RU" sz="1200" dirty="0" err="1" smtClean="0">
                <a:latin typeface="e-Ukraine Light"/>
              </a:rPr>
              <a:t>кодів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підстав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віднесення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операції</a:t>
            </a:r>
            <a:r>
              <a:rPr lang="ru-RU" sz="1200" dirty="0" smtClean="0">
                <a:latin typeface="e-Ukraine Light"/>
              </a:rPr>
              <a:t> до </a:t>
            </a:r>
            <a:r>
              <a:rPr lang="ru-RU" sz="1200" dirty="0" err="1" smtClean="0">
                <a:latin typeface="e-Ukraine Light"/>
              </a:rPr>
              <a:t>контрольованої</a:t>
            </a:r>
            <a:r>
              <a:rPr lang="ru-RU" sz="1200" dirty="0" smtClean="0">
                <a:latin typeface="e-Ukraine Light"/>
              </a:rPr>
              <a:t> та </a:t>
            </a:r>
            <a:r>
              <a:rPr lang="ru-RU" sz="1200" dirty="0" err="1" smtClean="0">
                <a:latin typeface="e-Ukraine Light"/>
              </a:rPr>
              <a:t>декількох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кодів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ознак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пов'язаності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осіб</a:t>
            </a:r>
            <a:r>
              <a:rPr lang="ru-RU" sz="1200" dirty="0" smtClean="0">
                <a:latin typeface="e-Ukraine Light"/>
              </a:rPr>
              <a:t> (у </a:t>
            </a:r>
            <a:r>
              <a:rPr lang="ru-RU" sz="1200" dirty="0" err="1" smtClean="0">
                <a:latin typeface="e-Ukraine Light"/>
              </a:rPr>
              <a:t>випадках</a:t>
            </a:r>
            <a:r>
              <a:rPr lang="ru-RU" sz="1200" dirty="0" smtClean="0">
                <a:latin typeface="e-Ukraine Light"/>
              </a:rPr>
              <a:t>, коли таких </a:t>
            </a:r>
            <a:r>
              <a:rPr lang="ru-RU" sz="1200" dirty="0" err="1" smtClean="0">
                <a:latin typeface="e-Ukraine Light"/>
              </a:rPr>
              <a:t>підстав</a:t>
            </a:r>
            <a:r>
              <a:rPr lang="ru-RU" sz="1200" dirty="0" smtClean="0">
                <a:latin typeface="e-Ukraine Light"/>
              </a:rPr>
              <a:t>/</a:t>
            </a:r>
            <a:r>
              <a:rPr lang="ru-RU" sz="1200" dirty="0" err="1" smtClean="0">
                <a:latin typeface="e-Ukraine Light"/>
              </a:rPr>
              <a:t>ознак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більше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однієї</a:t>
            </a:r>
            <a:r>
              <a:rPr lang="ru-RU" sz="1200" dirty="0" smtClean="0">
                <a:latin typeface="e-Ukraine Light"/>
              </a:rPr>
              <a:t>);</a:t>
            </a:r>
            <a:r>
              <a:rPr lang="ru-RU" sz="1200" dirty="0" smtClean="0">
                <a:latin typeface="e-Ukraine Light"/>
              </a:rPr>
              <a:t> 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ru-RU" sz="1200" dirty="0" err="1" smtClean="0">
                <a:latin typeface="e-Ukraine Light"/>
              </a:rPr>
              <a:t>надання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можливості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платникам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податків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одночасного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внесення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відомостей</a:t>
            </a:r>
            <a:r>
              <a:rPr lang="ru-RU" sz="1200" dirty="0" smtClean="0">
                <a:latin typeface="e-Ukraine Light"/>
              </a:rPr>
              <a:t> про </a:t>
            </a:r>
            <a:r>
              <a:rPr lang="ru-RU" sz="1200" dirty="0" err="1" smtClean="0">
                <a:latin typeface="e-Ukraine Light"/>
              </a:rPr>
              <a:t>застосування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комбінації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декількох</a:t>
            </a:r>
            <a:r>
              <a:rPr lang="ru-RU" sz="1200" dirty="0" smtClean="0">
                <a:latin typeface="e-Ukraine Light"/>
              </a:rPr>
              <a:t> (а не одного) </a:t>
            </a:r>
            <a:r>
              <a:rPr lang="ru-RU" sz="1200" dirty="0" err="1" smtClean="0">
                <a:latin typeface="e-Ukraine Light"/>
              </a:rPr>
              <a:t>використаних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платником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податків</a:t>
            </a:r>
            <a:r>
              <a:rPr lang="ru-RU" sz="1200" dirty="0" smtClean="0">
                <a:latin typeface="e-Ukraine Light"/>
              </a:rPr>
              <a:t>: </a:t>
            </a:r>
            <a:r>
              <a:rPr lang="ru-RU" sz="1200" dirty="0" err="1" smtClean="0">
                <a:latin typeface="e-Ukraine Light"/>
              </a:rPr>
              <a:t>методів</a:t>
            </a:r>
            <a:r>
              <a:rPr lang="ru-RU" sz="1200" dirty="0" smtClean="0">
                <a:latin typeface="e-Ukraine Light"/>
              </a:rPr>
              <a:t> ТЦ, </a:t>
            </a:r>
            <a:r>
              <a:rPr lang="ru-RU" sz="1200" dirty="0" err="1" smtClean="0">
                <a:latin typeface="e-Ukraine Light"/>
              </a:rPr>
              <a:t>показників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рентабельності</a:t>
            </a:r>
            <a:r>
              <a:rPr lang="ru-RU" sz="1200" dirty="0" smtClean="0">
                <a:latin typeface="e-Ukraine Light"/>
              </a:rPr>
              <a:t>, </a:t>
            </a:r>
            <a:r>
              <a:rPr lang="ru-RU" sz="1200" dirty="0" err="1" smtClean="0">
                <a:latin typeface="e-Ukraine Light"/>
              </a:rPr>
              <a:t>джерел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інформації</a:t>
            </a:r>
            <a:r>
              <a:rPr lang="ru-RU" sz="1200" dirty="0" smtClean="0">
                <a:latin typeface="e-Ukraine Light"/>
              </a:rPr>
              <a:t> про </a:t>
            </a:r>
            <a:r>
              <a:rPr lang="ru-RU" sz="1200" dirty="0" err="1" smtClean="0">
                <a:latin typeface="e-Ukraine Light"/>
              </a:rPr>
              <a:t>ціни</a:t>
            </a:r>
            <a:r>
              <a:rPr lang="ru-RU" sz="1200" dirty="0" smtClean="0">
                <a:latin typeface="e-Ukraine Light"/>
              </a:rPr>
              <a:t> по </a:t>
            </a:r>
            <a:r>
              <a:rPr lang="ru-RU" sz="1200" dirty="0" err="1" smtClean="0">
                <a:latin typeface="e-Ukraine Light"/>
              </a:rPr>
              <a:t>одній</a:t>
            </a:r>
            <a:r>
              <a:rPr lang="ru-RU" sz="1200" dirty="0" smtClean="0">
                <a:latin typeface="e-Ukraine Light"/>
              </a:rPr>
              <a:t> КО (</a:t>
            </a:r>
            <a:r>
              <a:rPr lang="ru-RU" sz="1200" dirty="0" err="1" smtClean="0">
                <a:latin typeface="e-Ukraine Light"/>
              </a:rPr>
              <a:t>пп</a:t>
            </a:r>
            <a:r>
              <a:rPr lang="ru-RU" sz="1200" dirty="0" smtClean="0">
                <a:latin typeface="e-Ukraine Light"/>
              </a:rPr>
              <a:t>. 39.5.2.11 </a:t>
            </a:r>
            <a:r>
              <a:rPr lang="ru-RU" sz="1200" dirty="0" err="1" smtClean="0">
                <a:latin typeface="e-Ukraine Light"/>
              </a:rPr>
              <a:t>пп</a:t>
            </a:r>
            <a:r>
              <a:rPr lang="ru-RU" sz="1200" dirty="0" smtClean="0">
                <a:latin typeface="e-Ukraine Light"/>
              </a:rPr>
              <a:t>. 39.5.2 п. 39.5 ст. 39 ПКУ).</a:t>
            </a:r>
          </a:p>
          <a:p>
            <a:pPr algn="just" fontAlgn="base"/>
            <a:r>
              <a:rPr lang="ru-RU" sz="1200" dirty="0" smtClean="0">
                <a:latin typeface="e-Ukraine Light"/>
              </a:rPr>
              <a:t>	</a:t>
            </a:r>
            <a:r>
              <a:rPr lang="ru-RU" sz="1200" dirty="0" err="1" smtClean="0">
                <a:latin typeface="e-Ukraine Light"/>
              </a:rPr>
              <a:t>Зміни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smtClean="0">
                <a:latin typeface="e-Ukraine Light"/>
              </a:rPr>
              <a:t>до </a:t>
            </a:r>
            <a:r>
              <a:rPr lang="ru-RU" sz="1200" dirty="0" err="1" smtClean="0">
                <a:latin typeface="e-Ukraine Light"/>
              </a:rPr>
              <a:t>форми</a:t>
            </a:r>
            <a:r>
              <a:rPr lang="ru-RU" sz="1200" dirty="0" smtClean="0">
                <a:latin typeface="e-Ukraine Light"/>
              </a:rPr>
              <a:t> та порядку </a:t>
            </a:r>
            <a:r>
              <a:rPr lang="ru-RU" sz="1200" dirty="0" err="1" smtClean="0">
                <a:latin typeface="e-Ukraine Light"/>
              </a:rPr>
              <a:t>складання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Звіту</a:t>
            </a:r>
            <a:r>
              <a:rPr lang="ru-RU" sz="1200" dirty="0" smtClean="0">
                <a:latin typeface="e-Ukraine Light"/>
              </a:rPr>
              <a:t> про КО внесено наказ </a:t>
            </a:r>
            <a:r>
              <a:rPr lang="ru-RU" sz="1200" dirty="0" err="1" smtClean="0">
                <a:latin typeface="e-Ukraine Light"/>
              </a:rPr>
              <a:t>Міністерства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фінансів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України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від</a:t>
            </a:r>
            <a:r>
              <a:rPr lang="ru-RU" sz="1200" dirty="0" smtClean="0">
                <a:latin typeface="e-Ukraine Light"/>
              </a:rPr>
              <a:t> 31 </a:t>
            </a:r>
            <a:r>
              <a:rPr lang="ru-RU" sz="1200" dirty="0" err="1" smtClean="0">
                <a:latin typeface="e-Ukraine Light"/>
              </a:rPr>
              <a:t>грудня</a:t>
            </a:r>
            <a:r>
              <a:rPr lang="ru-RU" sz="1200" dirty="0" smtClean="0">
                <a:latin typeface="e-Ukraine Light"/>
              </a:rPr>
              <a:t> 2020 року № 841«Про </a:t>
            </a:r>
            <a:r>
              <a:rPr lang="ru-RU" sz="1200" dirty="0" err="1" smtClean="0">
                <a:latin typeface="e-Ukraine Light"/>
              </a:rPr>
              <a:t>внесення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змін</a:t>
            </a:r>
            <a:r>
              <a:rPr lang="ru-RU" sz="1200" dirty="0" smtClean="0">
                <a:latin typeface="e-Ukraine Light"/>
              </a:rPr>
              <a:t> до </a:t>
            </a:r>
            <a:r>
              <a:rPr lang="ru-RU" sz="1200" dirty="0" err="1" smtClean="0">
                <a:latin typeface="e-Ukraine Light"/>
              </a:rPr>
              <a:t>форми</a:t>
            </a:r>
            <a:r>
              <a:rPr lang="ru-RU" sz="1200" dirty="0" smtClean="0">
                <a:latin typeface="e-Ukraine Light"/>
              </a:rPr>
              <a:t> та Порядку </a:t>
            </a:r>
            <a:r>
              <a:rPr lang="ru-RU" sz="1200" dirty="0" err="1" smtClean="0">
                <a:latin typeface="e-Ukraine Light"/>
              </a:rPr>
              <a:t>складання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Звіту</a:t>
            </a:r>
            <a:r>
              <a:rPr lang="ru-RU" sz="1200" dirty="0" smtClean="0">
                <a:latin typeface="e-Ukraine Light"/>
              </a:rPr>
              <a:t> про </a:t>
            </a:r>
            <a:r>
              <a:rPr lang="ru-RU" sz="1200" dirty="0" err="1" smtClean="0">
                <a:latin typeface="e-Ukraine Light"/>
              </a:rPr>
              <a:t>контрольовані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операції</a:t>
            </a:r>
            <a:r>
              <a:rPr lang="ru-RU" sz="1200" dirty="0" smtClean="0">
                <a:latin typeface="e-Ukraine Light"/>
              </a:rPr>
              <a:t>», </a:t>
            </a:r>
            <a:r>
              <a:rPr lang="ru-RU" sz="1200" dirty="0" err="1" smtClean="0">
                <a:latin typeface="e-Ukraine Light"/>
              </a:rPr>
              <a:t>який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набув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чинності</a:t>
            </a:r>
            <a:r>
              <a:rPr lang="ru-RU" sz="1200" dirty="0" smtClean="0">
                <a:latin typeface="e-Ukraine Light"/>
              </a:rPr>
              <a:t> 19 </a:t>
            </a:r>
            <a:r>
              <a:rPr lang="ru-RU" sz="1200" dirty="0" err="1" smtClean="0">
                <a:latin typeface="e-Ukraine Light"/>
              </a:rPr>
              <a:t>березня</a:t>
            </a:r>
            <a:r>
              <a:rPr lang="ru-RU" sz="1200" dirty="0" smtClean="0">
                <a:latin typeface="e-Ukraine Light"/>
              </a:rPr>
              <a:t> 2021 року.</a:t>
            </a:r>
          </a:p>
          <a:p>
            <a:pPr algn="just" fontAlgn="base"/>
            <a:r>
              <a:rPr lang="ru-RU" sz="1200" dirty="0" smtClean="0">
                <a:latin typeface="e-Ukraine Light"/>
              </a:rPr>
              <a:t>	</a:t>
            </a:r>
            <a:r>
              <a:rPr lang="ru-RU" sz="1200" dirty="0" err="1" smtClean="0">
                <a:latin typeface="e-Ukraine Light"/>
              </a:rPr>
              <a:t>Більш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детальну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інформацію</a:t>
            </a:r>
            <a:r>
              <a:rPr lang="ru-RU" sz="1200" dirty="0" smtClean="0">
                <a:latin typeface="e-Ukraine Light"/>
              </a:rPr>
              <a:t> про </a:t>
            </a:r>
            <a:r>
              <a:rPr lang="ru-RU" sz="1200" dirty="0" err="1" smtClean="0">
                <a:latin typeface="e-Ukraine Light"/>
              </a:rPr>
              <a:t>зміни</a:t>
            </a:r>
            <a:r>
              <a:rPr lang="ru-RU" sz="1200" dirty="0" smtClean="0">
                <a:latin typeface="e-Ukraine Light"/>
              </a:rPr>
              <a:t> до </a:t>
            </a:r>
            <a:r>
              <a:rPr lang="ru-RU" sz="1200" dirty="0" err="1" smtClean="0">
                <a:latin typeface="e-Ukraine Light"/>
              </a:rPr>
              <a:t>форми</a:t>
            </a:r>
            <a:r>
              <a:rPr lang="ru-RU" sz="1200" dirty="0" smtClean="0">
                <a:latin typeface="e-Ukraine Light"/>
              </a:rPr>
              <a:t> та порядку </a:t>
            </a:r>
            <a:r>
              <a:rPr lang="ru-RU" sz="1200" dirty="0" err="1" smtClean="0">
                <a:latin typeface="e-Ukraine Light"/>
              </a:rPr>
              <a:t>складання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Звіту</a:t>
            </a:r>
            <a:r>
              <a:rPr lang="ru-RU" sz="1200" dirty="0" smtClean="0">
                <a:latin typeface="e-Ukraine Light"/>
              </a:rPr>
              <a:t> про КО </a:t>
            </a:r>
            <a:r>
              <a:rPr lang="ru-RU" sz="1200" dirty="0" err="1" smtClean="0">
                <a:latin typeface="e-Ukraine Light"/>
              </a:rPr>
              <a:t>надано</a:t>
            </a:r>
            <a:r>
              <a:rPr lang="ru-RU" sz="1200" dirty="0" smtClean="0">
                <a:latin typeface="e-Ukraine Light"/>
              </a:rPr>
              <a:t> листом ДПС </a:t>
            </a:r>
            <a:r>
              <a:rPr lang="ru-RU" sz="1200" dirty="0" err="1" smtClean="0">
                <a:latin typeface="e-Ukraine Light"/>
              </a:rPr>
              <a:t>України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від</a:t>
            </a:r>
            <a:r>
              <a:rPr lang="ru-RU" sz="1200" dirty="0" smtClean="0">
                <a:latin typeface="e-Ukraine Light"/>
              </a:rPr>
              <a:t>  10 </a:t>
            </a:r>
            <a:r>
              <a:rPr lang="ru-RU" sz="1200" dirty="0" err="1" smtClean="0">
                <a:latin typeface="e-Ukraine Light"/>
              </a:rPr>
              <a:t>червня</a:t>
            </a:r>
            <a:r>
              <a:rPr lang="ru-RU" sz="1200" dirty="0" smtClean="0">
                <a:latin typeface="e-Ukraine Light"/>
              </a:rPr>
              <a:t> 2021 року № 13408/7/99-00-21-02-03-07, </a:t>
            </a:r>
            <a:r>
              <a:rPr lang="ru-RU" sz="1200" dirty="0" err="1" smtClean="0">
                <a:latin typeface="e-Ukraine Light"/>
              </a:rPr>
              <a:t>ознайомитись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з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яким</a:t>
            </a:r>
            <a:r>
              <a:rPr lang="ru-RU" sz="1200" dirty="0" smtClean="0">
                <a:latin typeface="e-Ukraine Light"/>
              </a:rPr>
              <a:t> </a:t>
            </a:r>
            <a:r>
              <a:rPr lang="ru-RU" sz="1200" dirty="0" err="1" smtClean="0">
                <a:latin typeface="e-Ukraine Light"/>
              </a:rPr>
              <a:t>можна</a:t>
            </a:r>
            <a:r>
              <a:rPr lang="ru-RU" sz="1200" dirty="0" smtClean="0">
                <a:latin typeface="e-Ukraine Light"/>
              </a:rPr>
              <a:t> за </a:t>
            </a:r>
            <a:r>
              <a:rPr lang="ru-RU" sz="1200" dirty="0" err="1" smtClean="0">
                <a:latin typeface="e-Ukraine Light"/>
              </a:rPr>
              <a:t>посиланням</a:t>
            </a:r>
            <a:r>
              <a:rPr lang="ru-RU" sz="1200" dirty="0" smtClean="0">
                <a:latin typeface="e-Ukraine Light"/>
              </a:rPr>
              <a:t>:</a:t>
            </a:r>
          </a:p>
          <a:p>
            <a:pPr algn="ctr" fontAlgn="base"/>
            <a:r>
              <a:rPr lang="ru-RU" sz="1200" u="sng" dirty="0" smtClean="0">
                <a:latin typeface="e-Ukraine Light"/>
                <a:hlinkClick r:id="rId2"/>
              </a:rPr>
              <a:t>  </a:t>
            </a:r>
          </a:p>
          <a:p>
            <a:pPr algn="ctr" fontAlgn="base"/>
            <a:r>
              <a:rPr lang="ru-RU" sz="1200" u="sng" dirty="0" smtClean="0">
                <a:latin typeface="e-Ukraine Light"/>
                <a:hlinkClick r:id="rId2"/>
              </a:rPr>
              <a:t>https</a:t>
            </a:r>
            <a:r>
              <a:rPr lang="ru-RU" sz="1200" u="sng" dirty="0" smtClean="0">
                <a:latin typeface="e-Ukraine Light"/>
                <a:hlinkClick r:id="rId2"/>
              </a:rPr>
              <a:t>://tax.gov.ua/diyalnist-/transfertne-tsinoutvorenn/listi-rozyasnennya/75669.html</a:t>
            </a:r>
            <a:endParaRPr lang="ru-RU" sz="1200" dirty="0" smtClean="0">
              <a:latin typeface="e-Ukraine Light"/>
            </a:endParaRPr>
          </a:p>
          <a:p>
            <a:pPr algn="just"/>
            <a:r>
              <a:rPr lang="ru-RU" sz="1400" dirty="0" smtClean="0"/>
              <a:t> 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112</Words>
  <Application>Microsoft Office PowerPoint</Application>
  <PresentationFormat>Лист A4 (210x297 мм)</PresentationFormat>
  <Paragraphs>31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53</cp:revision>
  <dcterms:created xsi:type="dcterms:W3CDTF">2021-05-27T05:23:05Z</dcterms:created>
  <dcterms:modified xsi:type="dcterms:W3CDTF">2021-07-09T12:45:05Z</dcterms:modified>
</cp:coreProperties>
</file>