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зможете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10200" y="1509626"/>
            <a:ext cx="4105275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1600" b="1" dirty="0" smtClean="0">
                <a:latin typeface="e-Ukraine" pitchFamily="2" charset="-52"/>
              </a:rPr>
              <a:t>Застосування нульової ставки ПДВ</a:t>
            </a:r>
            <a:endParaRPr lang="uk-UA" sz="160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Липень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3144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33810"/>
            <a:ext cx="4648199" cy="3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300" dirty="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3824" y="39291"/>
            <a:ext cx="4810125" cy="7259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1350" dirty="0" smtClean="0"/>
              <a:t> </a:t>
            </a:r>
            <a:r>
              <a:rPr lang="uk-UA" sz="1350" dirty="0" smtClean="0"/>
              <a:t>  </a:t>
            </a:r>
            <a:r>
              <a:rPr lang="uk-UA" sz="1350" dirty="0" smtClean="0">
                <a:latin typeface="e-Ukraine"/>
              </a:rPr>
              <a:t>Головне управління ДПС у м. Києві інформує, що відповідно до ст. 195 Податкового кодексу України (далі – ПКУ) за нульовою ставкою оподатковуються операції з: </a:t>
            </a:r>
          </a:p>
          <a:p>
            <a:pPr indent="457200" algn="just">
              <a:lnSpc>
                <a:spcPct val="150000"/>
              </a:lnSpc>
              <a:buAutoNum type="arabicPeriod"/>
            </a:pPr>
            <a:r>
              <a:rPr lang="uk-UA" sz="1350" dirty="0" smtClean="0">
                <a:latin typeface="e-Ukraine"/>
              </a:rPr>
              <a:t>вивезення </a:t>
            </a:r>
            <a:r>
              <a:rPr lang="uk-UA" sz="1350" dirty="0" smtClean="0">
                <a:latin typeface="e-Ukraine"/>
              </a:rPr>
              <a:t>товарів за межі митної території України у митному режимі: експорту; 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реекспорту</a:t>
            </a:r>
            <a:r>
              <a:rPr lang="uk-UA" sz="1350" dirty="0" smtClean="0">
                <a:latin typeface="e-Ukraine"/>
              </a:rPr>
              <a:t>, якщо товари поміщені у такий режим відповідно до п. 3 (щодо товарів у вигляді продуктів їх переробки) та 5 частини першої ст. 86 Митного кодексу України; 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безмитної </a:t>
            </a:r>
            <a:r>
              <a:rPr lang="uk-UA" sz="1350" dirty="0" smtClean="0">
                <a:latin typeface="e-Ukraine"/>
              </a:rPr>
              <a:t>торгівлі; 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вільної </a:t>
            </a:r>
            <a:r>
              <a:rPr lang="uk-UA" sz="1350" dirty="0" smtClean="0">
                <a:latin typeface="e-Ukraine"/>
              </a:rPr>
              <a:t>митної зони. </a:t>
            </a: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Товари вважаються вивезеними за межі митної території України, якщо таке вивезення підтверджене в порядку, визначеному Кабінетом Міністрів України, митною декларацією, </a:t>
            </a:r>
            <a:r>
              <a:rPr lang="uk-UA" sz="1350" dirty="0" smtClean="0">
                <a:latin typeface="e-Ukraine"/>
              </a:rPr>
              <a:t>оформленою відповідно до вимог Митного кодексу України; 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2. постачання товарів: </a:t>
            </a:r>
          </a:p>
          <a:p>
            <a:pPr indent="457200" algn="just">
              <a:lnSpc>
                <a:spcPct val="150000"/>
              </a:lnSpc>
            </a:pP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endParaRPr lang="ru-RU" sz="1350" dirty="0" smtClean="0">
              <a:latin typeface="e-Ukraine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19675" y="38100"/>
            <a:ext cx="4762500" cy="663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для </a:t>
            </a:r>
            <a:r>
              <a:rPr lang="uk-UA" sz="1350" dirty="0" smtClean="0">
                <a:latin typeface="e-Ukraine"/>
              </a:rPr>
              <a:t>заправки або забезпечення морських та повітряних суден, космічних кораблів, космічних ракетних носіїв або супутників </a:t>
            </a:r>
            <a:r>
              <a:rPr lang="uk-UA" sz="1350" dirty="0" smtClean="0">
                <a:latin typeface="e-Ukraine"/>
              </a:rPr>
              <a:t>Землі,</a:t>
            </a:r>
            <a:r>
              <a:rPr lang="ru-RU" sz="1350" dirty="0" smtClean="0">
                <a:latin typeface="e-Ukraine"/>
              </a:rPr>
              <a:t> </a:t>
            </a:r>
            <a:r>
              <a:rPr lang="uk-UA" sz="1350" dirty="0" smtClean="0">
                <a:latin typeface="e-Ukraine"/>
              </a:rPr>
              <a:t>наземного </a:t>
            </a:r>
            <a:r>
              <a:rPr lang="uk-UA" sz="1350" dirty="0" smtClean="0">
                <a:latin typeface="e-Ukraine"/>
              </a:rPr>
              <a:t>військового транспорту чи іншого спеціального контингенту Збройних Сил України;  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магазинами безмитної торгівлі.</a:t>
            </a: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3</a:t>
            </a:r>
            <a:r>
              <a:rPr lang="uk-UA" sz="1350" dirty="0" smtClean="0">
                <a:latin typeface="e-Ukraine"/>
              </a:rPr>
              <a:t>. постачання таких послуг: міжнародні перевезення пасажирів і багажу та вантажів залізничним, автомобільним, морським і річковим та авіаційним транспортом; 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послуги</a:t>
            </a:r>
            <a:r>
              <a:rPr lang="uk-UA" sz="1350" dirty="0" smtClean="0">
                <a:latin typeface="e-Ukraine"/>
              </a:rPr>
              <a:t>, що передбачають роботи з рухомим майном; </a:t>
            </a:r>
            <a:endParaRPr lang="uk-UA" sz="1350" dirty="0" smtClean="0">
              <a:latin typeface="e-Ukraine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1350" dirty="0" smtClean="0">
                <a:latin typeface="e-Ukraine"/>
              </a:rPr>
              <a:t>послуги </a:t>
            </a:r>
            <a:r>
              <a:rPr lang="uk-UA" sz="1350" dirty="0" smtClean="0">
                <a:latin typeface="e-Ukraine"/>
              </a:rPr>
              <a:t>з обслуговування повітряних суден, що виконують міжнародні рейси.</a:t>
            </a:r>
          </a:p>
          <a:p>
            <a:pPr indent="457200" algn="just">
              <a:lnSpc>
                <a:spcPct val="150000"/>
              </a:lnSpc>
            </a:pPr>
            <a:r>
              <a:rPr lang="uk-UA" sz="1350" b="1" dirty="0" smtClean="0">
                <a:latin typeface="e-Ukraine"/>
              </a:rPr>
              <a:t>Звертаємо увагу</a:t>
            </a:r>
            <a:r>
              <a:rPr lang="uk-UA" sz="1350" dirty="0" smtClean="0">
                <a:latin typeface="e-Ukraine"/>
              </a:rPr>
              <a:t>, що згідно п. 195.2 ст. 195 ПКУ у разі якщо операції з постачання товарів звільнено від оподаткування на митній території України відповідно до положень </a:t>
            </a:r>
            <a:r>
              <a:rPr lang="uk-UA" sz="1350" dirty="0" err="1" smtClean="0">
                <a:latin typeface="e-Ukraine"/>
              </a:rPr>
              <a:t>розд</a:t>
            </a:r>
            <a:r>
              <a:rPr lang="uk-UA" sz="1350" dirty="0" smtClean="0">
                <a:latin typeface="e-Ukraine"/>
              </a:rPr>
              <a:t>. </a:t>
            </a:r>
            <a:r>
              <a:rPr lang="uk-UA" sz="1350" dirty="0" smtClean="0"/>
              <a:t>V </a:t>
            </a:r>
            <a:r>
              <a:rPr lang="uk-UA" sz="1350" dirty="0" smtClean="0">
                <a:latin typeface="e-Ukraine"/>
              </a:rPr>
              <a:t>ПКУ, до операцій з експорту таких товарів застосовується нульова ставка. </a:t>
            </a:r>
            <a:endParaRPr lang="uk-UA" sz="1350" dirty="0">
              <a:latin typeface="e-Ukraine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</TotalTime>
  <Words>258</Words>
  <Application>Microsoft Office PowerPoint</Application>
  <PresentationFormat>Лист A4 (210x297 мм)</PresentationFormat>
  <Paragraphs>28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58</cp:revision>
  <dcterms:created xsi:type="dcterms:W3CDTF">2021-05-27T05:23:05Z</dcterms:created>
  <dcterms:modified xsi:type="dcterms:W3CDTF">2021-09-03T08:10:26Z</dcterms:modified>
</cp:coreProperties>
</file>