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9906000" cy="6858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A87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4660"/>
  </p:normalViewPr>
  <p:slideViewPr>
    <p:cSldViewPr snapToGrid="0">
      <p:cViewPr>
        <p:scale>
          <a:sx n="100" d="100"/>
          <a:sy n="100" d="100"/>
        </p:scale>
        <p:origin x="-2088" y="-450"/>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700837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919468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722444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3487806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210265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328008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15936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152848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4147845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279518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29FCE06E-CD33-4E8D-BB2D-3C537C4FAFB6}" type="datetimeFigureOut">
              <a:rPr lang="ru-RU" smtClean="0"/>
              <a:pPr/>
              <a:t>03.09.2021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61086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A87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FCE06E-CD33-4E8D-BB2D-3C537C4FAFB6}" type="datetimeFigureOut">
              <a:rPr lang="ru-RU" smtClean="0"/>
              <a:pPr/>
              <a:t>03.09.2021</a:t>
            </a:fld>
            <a:endParaRPr lang="ru-RU"/>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0836-F63B-4D9E-A2D5-C448F5928AED}" type="slidenum">
              <a:rPr lang="ru-RU" smtClean="0"/>
              <a:pPr/>
              <a:t>‹#›</a:t>
            </a:fld>
            <a:endParaRPr lang="ru-RU"/>
          </a:p>
        </p:txBody>
      </p:sp>
    </p:spTree>
    <p:extLst>
      <p:ext uri="{BB962C8B-B14F-4D97-AF65-F5344CB8AC3E}">
        <p14:creationId xmlns="" xmlns:p14="http://schemas.microsoft.com/office/powerpoint/2010/main" val="40782330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 xmlns:a16="http://schemas.microsoft.com/office/drawing/2014/main" id="{B2AE1F56-FA4C-456D-AD17-F597535BE98C}"/>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5028247" y="0"/>
            <a:ext cx="4877753" cy="6858000"/>
          </a:xfrm>
          <a:prstGeom prst="rect">
            <a:avLst/>
          </a:prstGeom>
        </p:spPr>
      </p:pic>
      <p:sp>
        <p:nvSpPr>
          <p:cNvPr id="11" name="Rectangle 6">
            <a:extLst>
              <a:ext uri="{FF2B5EF4-FFF2-40B4-BE49-F238E27FC236}">
                <a16:creationId xmlns="" xmlns:a16="http://schemas.microsoft.com/office/drawing/2014/main" id="{AAE0BDE6-D7B9-4FD3-A01F-F489C68E00E5}"/>
              </a:ext>
            </a:extLst>
          </p:cNvPr>
          <p:cNvSpPr>
            <a:spLocks noChangeArrowheads="1"/>
          </p:cNvSpPr>
          <p:nvPr/>
        </p:nvSpPr>
        <p:spPr bwMode="auto">
          <a:xfrm>
            <a:off x="0" y="1762125"/>
            <a:ext cx="9906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dirty="0"/>
          </a:p>
        </p:txBody>
      </p:sp>
      <p:grpSp>
        <p:nvGrpSpPr>
          <p:cNvPr id="18" name="Группа 17">
            <a:extLst>
              <a:ext uri="{FF2B5EF4-FFF2-40B4-BE49-F238E27FC236}">
                <a16:creationId xmlns="" xmlns:a16="http://schemas.microsoft.com/office/drawing/2014/main" id="{5B1F3CBD-8D08-499F-BE54-1DF3C9FE8E21}"/>
              </a:ext>
            </a:extLst>
          </p:cNvPr>
          <p:cNvGrpSpPr/>
          <p:nvPr/>
        </p:nvGrpSpPr>
        <p:grpSpPr>
          <a:xfrm>
            <a:off x="82316" y="68581"/>
            <a:ext cx="4795438" cy="6781800"/>
            <a:chOff x="82316" y="68581"/>
            <a:chExt cx="4795438" cy="6781800"/>
          </a:xfrm>
        </p:grpSpPr>
        <p:grpSp>
          <p:nvGrpSpPr>
            <p:cNvPr id="9" name="Группа 8">
              <a:extLst>
                <a:ext uri="{FF2B5EF4-FFF2-40B4-BE49-F238E27FC236}">
                  <a16:creationId xmlns="" xmlns:a16="http://schemas.microsoft.com/office/drawing/2014/main" id="{4A6F6DA5-6ACE-429E-B52A-AC44102F0184}"/>
                </a:ext>
              </a:extLst>
            </p:cNvPr>
            <p:cNvGrpSpPr/>
            <p:nvPr/>
          </p:nvGrpSpPr>
          <p:grpSpPr>
            <a:xfrm>
              <a:off x="83820" y="68581"/>
              <a:ext cx="4793934" cy="6781800"/>
              <a:chOff x="83820" y="68581"/>
              <a:chExt cx="4793934" cy="6781800"/>
            </a:xfrm>
          </p:grpSpPr>
          <p:sp>
            <p:nvSpPr>
              <p:cNvPr id="7" name="Прямоугольник 6">
                <a:extLst>
                  <a:ext uri="{FF2B5EF4-FFF2-40B4-BE49-F238E27FC236}">
                    <a16:creationId xmlns="" xmlns:a16="http://schemas.microsoft.com/office/drawing/2014/main" id="{09A0A77F-376C-47B9-BB79-353299E74E74}"/>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8" name="Овал 7">
                <a:extLst>
                  <a:ext uri="{FF2B5EF4-FFF2-40B4-BE49-F238E27FC236}">
                    <a16:creationId xmlns="" xmlns:a16="http://schemas.microsoft.com/office/drawing/2014/main" id="{DCA030F4-92F2-48AB-8BB4-77C584043B72}"/>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100" dirty="0" smtClean="0">
                    <a:solidFill>
                      <a:srgbClr val="25A872"/>
                    </a:solidFill>
                    <a:latin typeface="e-Ukraine" panose="00000500000000000000" pitchFamily="50" charset="-52"/>
                  </a:rPr>
                  <a:t>3</a:t>
                </a:r>
                <a:endParaRPr lang="ru-RU" sz="1400" dirty="0">
                  <a:solidFill>
                    <a:srgbClr val="25A872"/>
                  </a:solidFill>
                  <a:latin typeface="e-Ukraine" panose="00000500000000000000" pitchFamily="50" charset="-52"/>
                </a:endParaRPr>
              </a:p>
            </p:txBody>
          </p:sp>
        </p:grpSp>
        <p:pic>
          <p:nvPicPr>
            <p:cNvPr id="4100" name="Рисунок 10" descr="https://chart.googleapis.com/chart?cht=qr&amp;chl=https%3A%2F%2Ft.me%2FinfoTAXbot&amp;chld=L|0&amp;chs=150">
              <a:extLst>
                <a:ext uri="{FF2B5EF4-FFF2-40B4-BE49-F238E27FC236}">
                  <a16:creationId xmlns="" xmlns:a16="http://schemas.microsoft.com/office/drawing/2014/main" id="{C10BBAFE-2D79-49E5-868B-A0FDCC9F8BD8}"/>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889161" y="1990344"/>
              <a:ext cx="1304925" cy="13049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9" name="Рисунок 1" descr="https://chart.googleapis.com/chart?cht=qr&amp;chl=https%3A%2F%2Ft.me%2Ftax_gov_ua&amp;chld=L|0&amp;chs=150">
              <a:extLst>
                <a:ext uri="{FF2B5EF4-FFF2-40B4-BE49-F238E27FC236}">
                  <a16:creationId xmlns="" xmlns:a16="http://schemas.microsoft.com/office/drawing/2014/main" id="{AB68234D-4D6E-4D60-B461-52334D70C220}"/>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81092" y="3465338"/>
              <a:ext cx="771525" cy="7715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8" name="Рисунок 7" descr="https://chart.googleapis.com/chart?cht=qr&amp;chl=https%3A%2F%2Fwww.youtube.com%2FTaxUkraine&amp;chld=L|0&amp;chs=150">
              <a:extLst>
                <a:ext uri="{FF2B5EF4-FFF2-40B4-BE49-F238E27FC236}">
                  <a16:creationId xmlns="" xmlns:a16="http://schemas.microsoft.com/office/drawing/2014/main" id="{B988640C-7F4D-43BB-8D2B-B0AB4B4AD405}"/>
                </a:ext>
              </a:extLst>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81092" y="4329384"/>
              <a:ext cx="771525" cy="771525"/>
            </a:xfrm>
            <a:prstGeom prst="rect">
              <a:avLst/>
            </a:prstGeom>
            <a:noFill/>
            <a:extLst>
              <a:ext uri="{909E8E84-426E-40DD-AFC4-6F175D3DCCD1}">
                <a14:hiddenFill xmlns="" xmlns:a14="http://schemas.microsoft.com/office/drawing/2010/main">
                  <a:solidFill>
                    <a:srgbClr val="FFFFFF"/>
                  </a:solidFill>
                </a14:hiddenFill>
              </a:ext>
            </a:extLst>
          </p:spPr>
        </p:pic>
        <p:pic>
          <p:nvPicPr>
            <p:cNvPr id="4097" name="Рисунок 13" descr="https://chart.googleapis.com/chart?cht=qr&amp;chl=https%3A%2F%2Fwww.facebook.com%2FTaxUkraine%2F&amp;chld=L|0&amp;chs=150">
              <a:extLst>
                <a:ext uri="{FF2B5EF4-FFF2-40B4-BE49-F238E27FC236}">
                  <a16:creationId xmlns="" xmlns:a16="http://schemas.microsoft.com/office/drawing/2014/main" id="{48F62E71-1AA9-48BD-99B8-0430C4FAB90B}"/>
                </a:ext>
              </a:extLst>
            </p:cNvPr>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481092" y="5193430"/>
              <a:ext cx="771525" cy="7715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Rectangle 5">
              <a:extLst>
                <a:ext uri="{FF2B5EF4-FFF2-40B4-BE49-F238E27FC236}">
                  <a16:creationId xmlns="" xmlns:a16="http://schemas.microsoft.com/office/drawing/2014/main" id="{5E53E4E3-62F3-4903-B665-45BF57FD779F}"/>
                </a:ext>
              </a:extLst>
            </p:cNvPr>
            <p:cNvSpPr>
              <a:spLocks noChangeArrowheads="1"/>
            </p:cNvSpPr>
            <p:nvPr/>
          </p:nvSpPr>
          <p:spPr bwMode="auto">
            <a:xfrm>
              <a:off x="82316" y="203687"/>
              <a:ext cx="4793934" cy="17543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Друзі, підписуйтеся на офіційні сторінки Державної податкової служби України у соціальних мережах, де ви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зможете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переглянути новини, актуальні роз'яснення податкових новацій, а також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інфографіки,</a:t>
              </a:r>
              <a:r>
                <a:rPr kumimoji="0" lang="uk-UA" altLang="ru-RU" sz="1200" b="0" i="0" u="none" strike="noStrike" cap="none" normalizeH="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коментарі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керівництва та фахівців служби! Буде корисно та цікаво!</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Спілкуйтеся з </a:t>
              </a:r>
              <a:r>
                <a:rPr kumimoji="0" lang="uk-UA" altLang="ru-RU" sz="1200" b="0" i="0" u="none" strike="noStrike" cap="none" normalizeH="0" baseline="0" dirty="0" smtClean="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податковою </a:t>
              </a:r>
              <a:r>
                <a:rPr kumimoji="0" lang="uk-UA" altLang="ru-RU" sz="12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службою дистанційно за допомогою сервісу  «InfoTAX»:</a:t>
              </a:r>
              <a:endParaRPr kumimoji="0" lang="ru-RU" altLang="ru-RU" sz="1200" b="0" i="0" u="none" strike="noStrike" cap="none" normalizeH="0" baseline="0" dirty="0">
                <a:ln>
                  <a:noFill/>
                </a:ln>
                <a:solidFill>
                  <a:schemeClr val="tx1"/>
                </a:solidFill>
                <a:effectLst/>
                <a:latin typeface="e-Ukraine Light" panose="00000400000000000000" pitchFamily="50" charset="-52"/>
              </a:endParaRPr>
            </a:p>
            <a:p>
              <a:pPr marL="0" marR="0" lvl="0" indent="449263" algn="ctr" defTabSz="914400" rtl="0" eaLnBrk="0" fontAlgn="base" latinLnBrk="0" hangingPunct="0">
                <a:lnSpc>
                  <a:spcPct val="100000"/>
                </a:lnSpc>
                <a:spcBef>
                  <a:spcPct val="0"/>
                </a:spcBef>
                <a:spcAft>
                  <a:spcPct val="0"/>
                </a:spcAft>
                <a:buClrTx/>
                <a:buSzTx/>
                <a:buFontTx/>
                <a:buNone/>
                <a:tabLst/>
              </a:pPr>
              <a:endParaRPr kumimoji="0" lang="ru-RU" altLang="ru-RU" sz="1200" b="0" i="0" u="none" strike="noStrike" cap="none" normalizeH="0" baseline="0" dirty="0">
                <a:ln>
                  <a:noFill/>
                </a:ln>
                <a:solidFill>
                  <a:schemeClr val="tx1"/>
                </a:solidFill>
                <a:effectLst/>
                <a:latin typeface="e-Ukraine Light" panose="00000400000000000000" pitchFamily="50" charset="-52"/>
              </a:endParaRPr>
            </a:p>
          </p:txBody>
        </p:sp>
        <p:sp>
          <p:nvSpPr>
            <p:cNvPr id="12" name="Rectangle 7">
              <a:extLst>
                <a:ext uri="{FF2B5EF4-FFF2-40B4-BE49-F238E27FC236}">
                  <a16:creationId xmlns="" xmlns:a16="http://schemas.microsoft.com/office/drawing/2014/main" id="{7BCFA5DF-C4AC-4DCE-AA03-DBDC47E12D5E}"/>
                </a:ext>
              </a:extLst>
            </p:cNvPr>
            <p:cNvSpPr>
              <a:spLocks noChangeArrowheads="1"/>
            </p:cNvSpPr>
            <p:nvPr/>
          </p:nvSpPr>
          <p:spPr bwMode="auto">
            <a:xfrm>
              <a:off x="1440440" y="3500673"/>
              <a:ext cx="2077686" cy="800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 ДПС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Telegram</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a:t>
              </a:r>
              <a:endParaRPr kumimoji="0" lang="ru-RU" altLang="ru-RU" sz="600" b="0" i="0" u="none" strike="noStrike" cap="none" normalizeH="0" baseline="0" dirty="0">
                <a:ln>
                  <a:noFill/>
                </a:ln>
                <a:solidFill>
                  <a:schemeClr val="tx1"/>
                </a:solidFill>
                <a:effectLst/>
                <a:latin typeface="e-Ukraine Light" panose="00000400000000000000" pitchFamily="50" charset="-5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3" name="Rectangle 8">
              <a:extLst>
                <a:ext uri="{FF2B5EF4-FFF2-40B4-BE49-F238E27FC236}">
                  <a16:creationId xmlns="" xmlns:a16="http://schemas.microsoft.com/office/drawing/2014/main" id="{911FB1A9-ED1C-4532-A3E7-013A57BBC16A}"/>
                </a:ext>
              </a:extLst>
            </p:cNvPr>
            <p:cNvSpPr>
              <a:spLocks noChangeArrowheads="1"/>
            </p:cNvSpPr>
            <p:nvPr/>
          </p:nvSpPr>
          <p:spPr bwMode="auto">
            <a:xfrm>
              <a:off x="1440440" y="4465058"/>
              <a:ext cx="271059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сторінка на «</a:t>
              </a:r>
              <a:r>
                <a:rPr kumimoji="0" lang="en-US" altLang="ru-RU" sz="1400" b="0" i="0" u="none" strike="noStrike" cap="none" normalizeH="0" baseline="0" dirty="0" err="1">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Youtube</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каналі ДПС </a:t>
              </a:r>
              <a:endParaRPr kumimoji="0" lang="ru-RU"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4" name="Rectangle 9">
              <a:extLst>
                <a:ext uri="{FF2B5EF4-FFF2-40B4-BE49-F238E27FC236}">
                  <a16:creationId xmlns="" xmlns:a16="http://schemas.microsoft.com/office/drawing/2014/main" id="{D4E2B7F5-5D62-456B-A005-E3F8F8A4BC07}"/>
                </a:ext>
              </a:extLst>
            </p:cNvPr>
            <p:cNvSpPr>
              <a:spLocks noChangeArrowheads="1"/>
            </p:cNvSpPr>
            <p:nvPr/>
          </p:nvSpPr>
          <p:spPr bwMode="auto">
            <a:xfrm>
              <a:off x="1440440" y="5273743"/>
              <a:ext cx="2710593" cy="5232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 сторінка на ДПС на «</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Fac</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е</a:t>
              </a:r>
              <a:r>
                <a:rPr kumimoji="0" lang="en-US"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book</a:t>
              </a:r>
              <a:r>
                <a:rPr kumimoji="0" lang="uk-UA" altLang="ru-RU" sz="1400" b="0" i="0" u="none" strike="noStrike" cap="none" normalizeH="0" baseline="0" dirty="0">
                  <a:ln>
                    <a:noFill/>
                  </a:ln>
                  <a:solidFill>
                    <a:srgbClr val="333333"/>
                  </a:solidFill>
                  <a:effectLst/>
                  <a:latin typeface="e-Ukraine Light" panose="00000400000000000000" pitchFamily="50" charset="-52"/>
                  <a:ea typeface="Times New Roman" panose="02020603050405020304" pitchFamily="18" charset="0"/>
                  <a:cs typeface="Times New Roman" panose="02020603050405020304" pitchFamily="18" charset="0"/>
                </a:rPr>
                <a:t>»</a:t>
              </a:r>
              <a:endParaRPr kumimoji="0" lang="uk-UA" altLang="ru-RU" sz="1800" b="0" i="0" u="none" strike="noStrike" cap="none" normalizeH="0" baseline="0" dirty="0">
                <a:ln>
                  <a:noFill/>
                </a:ln>
                <a:solidFill>
                  <a:schemeClr val="tx1"/>
                </a:solidFill>
                <a:effectLst/>
                <a:latin typeface="e-Ukraine Light" panose="00000400000000000000" pitchFamily="50" charset="-52"/>
              </a:endParaRPr>
            </a:p>
          </p:txBody>
        </p:sp>
        <p:sp>
          <p:nvSpPr>
            <p:cNvPr id="15" name="Прямоугольник 14">
              <a:extLst>
                <a:ext uri="{FF2B5EF4-FFF2-40B4-BE49-F238E27FC236}">
                  <a16:creationId xmlns="" xmlns:a16="http://schemas.microsoft.com/office/drawing/2014/main" id="{14F01F8F-7640-48D6-B1C7-915AD6E76DDF}"/>
                </a:ext>
              </a:extLst>
            </p:cNvPr>
            <p:cNvSpPr/>
            <p:nvPr/>
          </p:nvSpPr>
          <p:spPr>
            <a:xfrm>
              <a:off x="82316" y="6057476"/>
              <a:ext cx="4793934" cy="338554"/>
            </a:xfrm>
            <a:prstGeom prst="rect">
              <a:avLst/>
            </a:prstGeom>
          </p:spPr>
          <p:txBody>
            <a:bodyPr wrap="square">
              <a:spAutoFit/>
            </a:bodyPr>
            <a:lstStyle/>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Офіційний веб-портал  Державної </a:t>
              </a:r>
              <a:r>
                <a:rPr lang="uk-UA" sz="800" b="1" spc="-20" dirty="0" err="1">
                  <a:latin typeface="e-Ukraine" panose="00000500000000000000" pitchFamily="50" charset="-52"/>
                  <a:ea typeface="Times New Roman" panose="02020603050405020304" pitchFamily="18" charset="0"/>
                  <a:cs typeface="Calibri" panose="020F0502020204030204" pitchFamily="34" charset="0"/>
                </a:rPr>
                <a:t>податков</a:t>
              </a:r>
              <a:r>
                <a:rPr lang="en-US" sz="800" b="1" spc="-20" dirty="0" err="1">
                  <a:latin typeface="e-Ukraine" panose="00000500000000000000" pitchFamily="50" charset="-52"/>
                  <a:ea typeface="Times New Roman" panose="02020603050405020304" pitchFamily="18" charset="0"/>
                  <a:cs typeface="Calibri" panose="020F0502020204030204" pitchFamily="34" charset="0"/>
                </a:rPr>
                <a:t>ої</a:t>
              </a:r>
              <a:r>
                <a:rPr lang="uk-UA" sz="800" b="1" spc="-20" dirty="0">
                  <a:latin typeface="e-Ukraine" panose="00000500000000000000" pitchFamily="50" charset="-52"/>
                  <a:ea typeface="Times New Roman" panose="02020603050405020304" pitchFamily="18" charset="0"/>
                  <a:cs typeface="Calibri" panose="020F0502020204030204" pitchFamily="34" charset="0"/>
                </a:rPr>
                <a:t>  служби України: </a:t>
              </a:r>
              <a:r>
                <a:rPr lang="en-US" sz="800" b="1" spc="-20" dirty="0">
                  <a:latin typeface="e-Ukraine" panose="00000500000000000000" pitchFamily="50" charset="-52"/>
                  <a:ea typeface="Times New Roman" panose="02020603050405020304" pitchFamily="18" charset="0"/>
                  <a:cs typeface="Calibri" panose="020F0502020204030204" pitchFamily="34" charset="0"/>
                </a:rPr>
                <a:t>tax</a:t>
              </a:r>
              <a:r>
                <a:rPr lang="uk-UA" sz="800" u="sng" spc="-20" dirty="0">
                  <a:latin typeface="e-Ukraine" panose="00000500000000000000" pitchFamily="50" charset="-52"/>
                  <a:ea typeface="Times New Roman" panose="02020603050405020304" pitchFamily="18" charset="0"/>
                  <a:cs typeface="Calibri" panose="020F0502020204030204" pitchFamily="34" charset="0"/>
                </a:rPr>
                <a:t>.</a:t>
              </a:r>
              <a:r>
                <a:rPr lang="uk-UA" sz="800" b="1" u="sng" spc="-20" dirty="0">
                  <a:latin typeface="e-Ukraine" panose="00000500000000000000" pitchFamily="50" charset="-52"/>
                  <a:ea typeface="Times New Roman" panose="02020603050405020304" pitchFamily="18" charset="0"/>
                  <a:cs typeface="Calibri" panose="020F0502020204030204" pitchFamily="34" charset="0"/>
                </a:rPr>
                <a:t>gov.ua</a:t>
              </a:r>
              <a:endParaRPr lang="ru-RU" sz="3600" b="1" dirty="0">
                <a:latin typeface="e-Ukraine" panose="00000500000000000000" pitchFamily="50" charset="-52"/>
                <a:ea typeface="Times New Roman" panose="02020603050405020304" pitchFamily="18" charset="0"/>
              </a:endParaRPr>
            </a:p>
            <a:p>
              <a:pPr algn="ctr">
                <a:spcAft>
                  <a:spcPts val="0"/>
                </a:spcAft>
              </a:pPr>
              <a:r>
                <a:rPr lang="uk-UA" sz="800" b="1" spc="-20" dirty="0">
                  <a:latin typeface="e-Ukraine" panose="00000500000000000000" pitchFamily="50" charset="-52"/>
                  <a:ea typeface="Times New Roman" panose="02020603050405020304" pitchFamily="18" charset="0"/>
                  <a:cs typeface="Calibri" panose="020F0502020204030204" pitchFamily="34" charset="0"/>
                </a:rPr>
                <a:t>Інформаційно-довідковий департамент ДПС: </a:t>
              </a:r>
              <a:r>
                <a:rPr lang="uk-UA" sz="800" spc="-20" dirty="0">
                  <a:latin typeface="e-Ukraine" panose="00000500000000000000" pitchFamily="50" charset="-52"/>
                  <a:ea typeface="Times New Roman" panose="02020603050405020304" pitchFamily="18" charset="0"/>
                  <a:cs typeface="Calibri" panose="020F0502020204030204" pitchFamily="34" charset="0"/>
                </a:rPr>
                <a:t>0-800-501-007</a:t>
              </a:r>
              <a:endParaRPr lang="ru-RU" sz="3200" dirty="0">
                <a:effectLst/>
                <a:latin typeface="e-Ukraine" panose="00000500000000000000" pitchFamily="50" charset="-52"/>
                <a:ea typeface="Times New Roman" panose="02020603050405020304" pitchFamily="18" charset="0"/>
                <a:cs typeface="Times New Roman" panose="02020603050405020304" pitchFamily="18" charset="0"/>
              </a:endParaRPr>
            </a:p>
          </p:txBody>
        </p:sp>
        <p:cxnSp>
          <p:nvCxnSpPr>
            <p:cNvPr id="17" name="Прямая соединительная линия 16">
              <a:extLst>
                <a:ext uri="{FF2B5EF4-FFF2-40B4-BE49-F238E27FC236}">
                  <a16:creationId xmlns="" xmlns:a16="http://schemas.microsoft.com/office/drawing/2014/main" id="{BC9780A8-D912-46DD-A0E0-2400220A2B6E}"/>
                </a:ext>
              </a:extLst>
            </p:cNvPr>
            <p:cNvCxnSpPr/>
            <p:nvPr/>
          </p:nvCxnSpPr>
          <p:spPr>
            <a:xfrm>
              <a:off x="228600" y="6010275"/>
              <a:ext cx="4557713" cy="0"/>
            </a:xfrm>
            <a:prstGeom prst="line">
              <a:avLst/>
            </a:prstGeom>
            <a:ln w="28575">
              <a:solidFill>
                <a:srgbClr val="25A872"/>
              </a:solidFill>
            </a:ln>
          </p:spPr>
          <p:style>
            <a:lnRef idx="1">
              <a:schemeClr val="accent1"/>
            </a:lnRef>
            <a:fillRef idx="0">
              <a:schemeClr val="accent1"/>
            </a:fillRef>
            <a:effectRef idx="0">
              <a:schemeClr val="accent1"/>
            </a:effectRef>
            <a:fontRef idx="minor">
              <a:schemeClr val="tx1"/>
            </a:fontRef>
          </p:style>
        </p:cxnSp>
      </p:grpSp>
      <p:sp>
        <p:nvSpPr>
          <p:cNvPr id="2" name="Rectangle 1"/>
          <p:cNvSpPr>
            <a:spLocks noChangeArrowheads="1"/>
          </p:cNvSpPr>
          <p:nvPr/>
        </p:nvSpPr>
        <p:spPr bwMode="auto">
          <a:xfrm>
            <a:off x="5391150" y="1159345"/>
            <a:ext cx="4105275" cy="132343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u-RU" sz="1600" b="1" dirty="0" smtClean="0">
                <a:latin typeface="e-Ukraine" pitchFamily="2" charset="-52"/>
              </a:rPr>
              <a:t>Порядок </a:t>
            </a:r>
            <a:r>
              <a:rPr lang="ru-RU" sz="1600" b="1" dirty="0" err="1" smtClean="0">
                <a:latin typeface="e-Ukraine" pitchFamily="2" charset="-52"/>
              </a:rPr>
              <a:t>оподаткування</a:t>
            </a:r>
            <a:r>
              <a:rPr lang="ru-RU" sz="1600" b="1" dirty="0" smtClean="0">
                <a:latin typeface="e-Ukraine" pitchFamily="2" charset="-52"/>
              </a:rPr>
              <a:t> </a:t>
            </a:r>
            <a:r>
              <a:rPr lang="ru-RU" sz="1600" b="1" dirty="0" err="1" smtClean="0">
                <a:latin typeface="e-Ukraine" pitchFamily="2" charset="-52"/>
              </a:rPr>
              <a:t>доходів</a:t>
            </a:r>
            <a:r>
              <a:rPr lang="ru-RU" sz="1600" b="1" dirty="0" smtClean="0">
                <a:latin typeface="e-Ukraine" pitchFamily="2" charset="-52"/>
              </a:rPr>
              <a:t> </a:t>
            </a:r>
            <a:r>
              <a:rPr lang="ru-RU" sz="1600" b="1" dirty="0" err="1" smtClean="0">
                <a:latin typeface="e-Ukraine" pitchFamily="2" charset="-52"/>
              </a:rPr>
              <a:t>нарахованих</a:t>
            </a:r>
            <a:r>
              <a:rPr lang="ru-RU" sz="1600" b="1" dirty="0" smtClean="0">
                <a:latin typeface="e-Ukraine" pitchFamily="2" charset="-52"/>
              </a:rPr>
              <a:t> </a:t>
            </a:r>
            <a:r>
              <a:rPr lang="ru-RU" sz="1600" b="1" dirty="0" err="1" smtClean="0">
                <a:latin typeface="e-Ukraine" pitchFamily="2" charset="-52"/>
              </a:rPr>
              <a:t>юридичною</a:t>
            </a:r>
            <a:r>
              <a:rPr lang="ru-RU" sz="1600" b="1" dirty="0" smtClean="0">
                <a:latin typeface="e-Ukraine" pitchFamily="2" charset="-52"/>
              </a:rPr>
              <a:t> особою – резидентом на </a:t>
            </a:r>
            <a:r>
              <a:rPr lang="ru-RU" sz="1600" b="1" dirty="0" err="1" smtClean="0">
                <a:latin typeface="e-Ukraine" pitchFamily="2" charset="-52"/>
              </a:rPr>
              <a:t>користь</a:t>
            </a:r>
            <a:r>
              <a:rPr lang="ru-RU" sz="1600" b="1" dirty="0" smtClean="0">
                <a:latin typeface="e-Ukraine" pitchFamily="2" charset="-52"/>
              </a:rPr>
              <a:t> </a:t>
            </a:r>
            <a:r>
              <a:rPr lang="ru-RU" sz="1600" b="1" dirty="0" err="1" smtClean="0">
                <a:latin typeface="e-Ukraine" pitchFamily="2" charset="-52"/>
              </a:rPr>
              <a:t>фізичної</a:t>
            </a:r>
            <a:r>
              <a:rPr lang="ru-RU" sz="1600" b="1" dirty="0" smtClean="0">
                <a:latin typeface="e-Ukraine" pitchFamily="2" charset="-52"/>
              </a:rPr>
              <a:t> особи у </a:t>
            </a:r>
            <a:r>
              <a:rPr lang="ru-RU" sz="1600" b="1" dirty="0" err="1" smtClean="0">
                <a:latin typeface="e-Ukraine" pitchFamily="2" charset="-52"/>
              </a:rPr>
              <a:t>вигляді</a:t>
            </a:r>
            <a:r>
              <a:rPr lang="ru-RU" sz="1600" b="1" dirty="0" smtClean="0">
                <a:latin typeface="e-Ukraine" pitchFamily="2" charset="-52"/>
              </a:rPr>
              <a:t> </a:t>
            </a:r>
            <a:r>
              <a:rPr lang="ru-RU" sz="1600" b="1" dirty="0" err="1" smtClean="0">
                <a:latin typeface="e-Ukraine" pitchFamily="2" charset="-52"/>
              </a:rPr>
              <a:t>дивідендів</a:t>
            </a:r>
            <a:endParaRPr lang="ru-RU" sz="1600" b="1" dirty="0" smtClean="0">
              <a:latin typeface="e-Ukraine" pitchFamily="2" charset="-52"/>
            </a:endParaRPr>
          </a:p>
        </p:txBody>
      </p:sp>
      <p:sp>
        <p:nvSpPr>
          <p:cNvPr id="20" name="Rectangle 1"/>
          <p:cNvSpPr>
            <a:spLocks noChangeArrowheads="1"/>
          </p:cNvSpPr>
          <p:nvPr/>
        </p:nvSpPr>
        <p:spPr bwMode="auto">
          <a:xfrm>
            <a:off x="5048251" y="6461285"/>
            <a:ext cx="962024" cy="21544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uk-UA" sz="800" dirty="0" smtClean="0">
                <a:solidFill>
                  <a:srgbClr val="333333"/>
                </a:solidFill>
                <a:latin typeface="e-Ukraine Light" pitchFamily="50" charset="-52"/>
                <a:ea typeface="Times New Roman" pitchFamily="18" charset="0"/>
                <a:cs typeface="Times New Roman" pitchFamily="18" charset="0"/>
              </a:rPr>
              <a:t>Липень</a:t>
            </a:r>
            <a:r>
              <a:rPr kumimoji="0" lang="uk-UA" sz="800" i="0" u="none" strike="noStrike" cap="none" normalizeH="0" baseline="0" dirty="0" smtClean="0">
                <a:ln>
                  <a:noFill/>
                </a:ln>
                <a:solidFill>
                  <a:srgbClr val="333333"/>
                </a:solidFill>
                <a:effectLst/>
                <a:latin typeface="e-Ukraine Light" pitchFamily="50" charset="-52"/>
                <a:ea typeface="Times New Roman" pitchFamily="18" charset="0"/>
                <a:cs typeface="Times New Roman" pitchFamily="18" charset="0"/>
              </a:rPr>
              <a:t> 2021</a:t>
            </a:r>
            <a:endParaRPr kumimoji="0" lang="uk-UA" sz="800" i="0" u="none" strike="noStrike" cap="none" normalizeH="0" baseline="0" dirty="0" smtClean="0">
              <a:ln>
                <a:noFill/>
              </a:ln>
              <a:solidFill>
                <a:schemeClr val="tx1"/>
              </a:solidFill>
              <a:effectLst/>
              <a:latin typeface="e-Ukraine Light" pitchFamily="50" charset="-52"/>
              <a:cs typeface="Arial" pitchFamily="34" charset="0"/>
            </a:endParaRPr>
          </a:p>
        </p:txBody>
      </p:sp>
      <p:sp>
        <p:nvSpPr>
          <p:cNvPr id="21" name="Прямоугольник 20"/>
          <p:cNvSpPr/>
          <p:nvPr/>
        </p:nvSpPr>
        <p:spPr>
          <a:xfrm>
            <a:off x="6029325" y="180977"/>
            <a:ext cx="3124200" cy="253916"/>
          </a:xfrm>
          <a:prstGeom prst="rect">
            <a:avLst/>
          </a:prstGeom>
        </p:spPr>
        <p:txBody>
          <a:bodyPr wrap="square">
            <a:spAutoFit/>
          </a:bodyPr>
          <a:lstStyle/>
          <a:p>
            <a:pPr lvl="0" algn="ctr" defTabSz="914400" fontAlgn="base">
              <a:spcBef>
                <a:spcPct val="0"/>
              </a:spcBef>
              <a:spcAft>
                <a:spcPct val="0"/>
              </a:spcAft>
            </a:pPr>
            <a:r>
              <a:rPr lang="uk-UA" sz="1000" dirty="0" smtClean="0">
                <a:latin typeface="e-Ukraine Light" pitchFamily="50" charset="-52"/>
                <a:cs typeface="Arial" pitchFamily="34" charset="0"/>
              </a:rPr>
              <a:t>Головне </a:t>
            </a:r>
            <a:r>
              <a:rPr lang="uk-UA" sz="1050" dirty="0" smtClean="0">
                <a:latin typeface="e-Ukraine Light" pitchFamily="50" charset="-52"/>
                <a:cs typeface="Arial" pitchFamily="34" charset="0"/>
              </a:rPr>
              <a:t>управління</a:t>
            </a:r>
            <a:r>
              <a:rPr lang="uk-UA" sz="1000" dirty="0" smtClean="0">
                <a:latin typeface="e-Ukraine Light" pitchFamily="50" charset="-52"/>
                <a:cs typeface="Arial" pitchFamily="34" charset="0"/>
              </a:rPr>
              <a:t> ДПС у м. Києві </a:t>
            </a:r>
          </a:p>
        </p:txBody>
      </p:sp>
    </p:spTree>
    <p:extLst>
      <p:ext uri="{BB962C8B-B14F-4D97-AF65-F5344CB8AC3E}">
        <p14:creationId xmlns="" xmlns:p14="http://schemas.microsoft.com/office/powerpoint/2010/main" val="338214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 xmlns:a16="http://schemas.microsoft.com/office/drawing/2014/main" id="{77BE1E3B-BB62-4FEA-84E6-53708639754F}"/>
              </a:ext>
            </a:extLst>
          </p:cNvPr>
          <p:cNvGrpSpPr/>
          <p:nvPr/>
        </p:nvGrpSpPr>
        <p:grpSpPr>
          <a:xfrm>
            <a:off x="131445" y="76200"/>
            <a:ext cx="4793934" cy="6781800"/>
            <a:chOff x="83820" y="68581"/>
            <a:chExt cx="4793934" cy="6781800"/>
          </a:xfrm>
        </p:grpSpPr>
        <p:sp>
          <p:nvSpPr>
            <p:cNvPr id="4" name="Прямоугольник 3">
              <a:extLst>
                <a:ext uri="{FF2B5EF4-FFF2-40B4-BE49-F238E27FC236}">
                  <a16:creationId xmlns="" xmlns:a16="http://schemas.microsoft.com/office/drawing/2014/main" id="{63EC6337-995B-4F4C-BFBF-1A1915547AE5}"/>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Овал 5">
              <a:extLst>
                <a:ext uri="{FF2B5EF4-FFF2-40B4-BE49-F238E27FC236}">
                  <a16:creationId xmlns="" xmlns:a16="http://schemas.microsoft.com/office/drawing/2014/main" id="{BD827EDD-702C-4BE7-8040-21D8CC6FF8C0}"/>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a:solidFill>
                    <a:srgbClr val="25A872"/>
                  </a:solidFill>
                  <a:latin typeface="e-Ukraine" panose="00000500000000000000" pitchFamily="50" charset="-52"/>
                </a:rPr>
                <a:t>1</a:t>
              </a:r>
              <a:endParaRPr lang="ru-RU" sz="1400" dirty="0">
                <a:solidFill>
                  <a:srgbClr val="25A872"/>
                </a:solidFill>
                <a:latin typeface="e-Ukraine" panose="00000500000000000000" pitchFamily="50" charset="-52"/>
              </a:endParaRPr>
            </a:p>
          </p:txBody>
        </p:sp>
      </p:grpSp>
      <p:grpSp>
        <p:nvGrpSpPr>
          <p:cNvPr id="7" name="Группа 6">
            <a:extLst>
              <a:ext uri="{FF2B5EF4-FFF2-40B4-BE49-F238E27FC236}">
                <a16:creationId xmlns="" xmlns:a16="http://schemas.microsoft.com/office/drawing/2014/main" id="{192DF1A1-DE05-4849-B565-0A68A4DD5458}"/>
              </a:ext>
            </a:extLst>
          </p:cNvPr>
          <p:cNvGrpSpPr/>
          <p:nvPr/>
        </p:nvGrpSpPr>
        <p:grpSpPr>
          <a:xfrm>
            <a:off x="5025570" y="68581"/>
            <a:ext cx="4793934" cy="6781800"/>
            <a:chOff x="83820" y="68581"/>
            <a:chExt cx="4793934" cy="6781800"/>
          </a:xfrm>
        </p:grpSpPr>
        <p:sp>
          <p:nvSpPr>
            <p:cNvPr id="8" name="Прямоугольник 7">
              <a:extLst>
                <a:ext uri="{FF2B5EF4-FFF2-40B4-BE49-F238E27FC236}">
                  <a16:creationId xmlns="" xmlns:a16="http://schemas.microsoft.com/office/drawing/2014/main" id="{98C4D4A9-1179-41C5-BA9A-90E6A97494E2}"/>
                </a:ext>
              </a:extLst>
            </p:cNvPr>
            <p:cNvSpPr/>
            <p:nvPr/>
          </p:nvSpPr>
          <p:spPr>
            <a:xfrm>
              <a:off x="83820" y="68581"/>
              <a:ext cx="4793934" cy="662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err="1" smtClean="0"/>
                <a:t>тРАВ</a:t>
              </a:r>
              <a:endParaRPr lang="ru-RU" dirty="0"/>
            </a:p>
          </p:txBody>
        </p:sp>
        <p:sp>
          <p:nvSpPr>
            <p:cNvPr id="9" name="Овал 8">
              <a:extLst>
                <a:ext uri="{FF2B5EF4-FFF2-40B4-BE49-F238E27FC236}">
                  <a16:creationId xmlns="" xmlns:a16="http://schemas.microsoft.com/office/drawing/2014/main" id="{72F46394-038E-4BE7-991A-5920F8DE961D}"/>
                </a:ext>
              </a:extLst>
            </p:cNvPr>
            <p:cNvSpPr/>
            <p:nvPr/>
          </p:nvSpPr>
          <p:spPr>
            <a:xfrm>
              <a:off x="2328387" y="6545581"/>
              <a:ext cx="304800" cy="304800"/>
            </a:xfrm>
            <a:prstGeom prst="ellipse">
              <a:avLst/>
            </a:prstGeom>
            <a:solidFill>
              <a:schemeClr val="bg1"/>
            </a:solidFill>
            <a:ln>
              <a:solidFill>
                <a:srgbClr val="25A8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400" dirty="0" smtClean="0">
                  <a:solidFill>
                    <a:srgbClr val="25A872"/>
                  </a:solidFill>
                  <a:latin typeface="e-Ukraine" panose="00000500000000000000" pitchFamily="50" charset="-52"/>
                </a:rPr>
                <a:t>2</a:t>
              </a:r>
              <a:endParaRPr lang="ru-RU" sz="1400" dirty="0">
                <a:solidFill>
                  <a:srgbClr val="25A872"/>
                </a:solidFill>
                <a:latin typeface="e-Ukraine" panose="00000500000000000000" pitchFamily="50" charset="-52"/>
              </a:endParaRPr>
            </a:p>
          </p:txBody>
        </p:sp>
      </p:grpSp>
      <p:sp>
        <p:nvSpPr>
          <p:cNvPr id="10" name="Прямоугольник 9">
            <a:extLst>
              <a:ext uri="{FF2B5EF4-FFF2-40B4-BE49-F238E27FC236}">
                <a16:creationId xmlns="" xmlns:a16="http://schemas.microsoft.com/office/drawing/2014/main" id="{AB020ADF-A26B-4DB1-A8F3-01CE965CB04E}"/>
              </a:ext>
            </a:extLst>
          </p:cNvPr>
          <p:cNvSpPr/>
          <p:nvPr/>
        </p:nvSpPr>
        <p:spPr>
          <a:xfrm>
            <a:off x="200024"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 xmlns:a16="http://schemas.microsoft.com/office/drawing/2014/main" id="{A93320C9-B67C-4431-A6A6-D9A5DA9531D3}"/>
              </a:ext>
            </a:extLst>
          </p:cNvPr>
          <p:cNvSpPr/>
          <p:nvPr/>
        </p:nvSpPr>
        <p:spPr>
          <a:xfrm>
            <a:off x="5127011" y="209549"/>
            <a:ext cx="4591051" cy="62579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449580" algn="just">
              <a:lnSpc>
                <a:spcPct val="115000"/>
              </a:lnSpc>
              <a:spcAft>
                <a:spcPts val="0"/>
              </a:spcAft>
            </a:pPr>
            <a:endParaRPr lang="ru-RU" sz="1200" dirty="0">
              <a:latin typeface="e-Ukraine Light" panose="00000400000000000000" pitchFamily="50" charset="-52"/>
              <a:ea typeface="Times New Roman" panose="02020603050405020304" pitchFamily="18" charset="0"/>
              <a:cs typeface="Times New Roman" panose="02020603050405020304" pitchFamily="18" charset="0"/>
            </a:endParaRPr>
          </a:p>
        </p:txBody>
      </p:sp>
      <p:sp>
        <p:nvSpPr>
          <p:cNvPr id="3073" name="Rectangle 1"/>
          <p:cNvSpPr>
            <a:spLocks noChangeArrowheads="1"/>
          </p:cNvSpPr>
          <p:nvPr/>
        </p:nvSpPr>
        <p:spPr bwMode="auto">
          <a:xfrm>
            <a:off x="171450" y="3033810"/>
            <a:ext cx="4648199" cy="376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ru-RU" sz="1400" dirty="0" smtClean="0">
                <a:latin typeface="Times New Roman" pitchFamily="18" charset="0"/>
                <a:cs typeface="Times New Roman" pitchFamily="18" charset="0"/>
              </a:rPr>
              <a:t>  </a:t>
            </a:r>
            <a:endParaRPr lang="ru-RU" sz="1300" dirty="0" smtClean="0">
              <a:latin typeface="e-Ukraine Light"/>
              <a:cs typeface="Times New Roman" pitchFamily="18" charset="0"/>
            </a:endParaRPr>
          </a:p>
        </p:txBody>
      </p:sp>
      <p:sp>
        <p:nvSpPr>
          <p:cNvPr id="12" name="Прямоугольник 11"/>
          <p:cNvSpPr/>
          <p:nvPr/>
        </p:nvSpPr>
        <p:spPr>
          <a:xfrm>
            <a:off x="285751" y="86916"/>
            <a:ext cx="4543424" cy="392480"/>
          </a:xfrm>
          <a:prstGeom prst="rect">
            <a:avLst/>
          </a:prstGeom>
        </p:spPr>
        <p:txBody>
          <a:bodyPr wrap="square">
            <a:spAutoFit/>
          </a:bodyPr>
          <a:lstStyle/>
          <a:p>
            <a:pPr indent="457200" algn="just">
              <a:lnSpc>
                <a:spcPct val="150000"/>
              </a:lnSpc>
            </a:pPr>
            <a:r>
              <a:rPr lang="en-US" sz="1450" dirty="0" smtClean="0"/>
              <a:t>     </a:t>
            </a:r>
            <a:endParaRPr lang="uk-UA" sz="1450" dirty="0" smtClean="0"/>
          </a:p>
        </p:txBody>
      </p:sp>
      <p:sp>
        <p:nvSpPr>
          <p:cNvPr id="14" name="Прямоугольник 13"/>
          <p:cNvSpPr/>
          <p:nvPr/>
        </p:nvSpPr>
        <p:spPr>
          <a:xfrm>
            <a:off x="152400" y="76200"/>
            <a:ext cx="4791075" cy="7017306"/>
          </a:xfrm>
          <a:prstGeom prst="rect">
            <a:avLst/>
          </a:prstGeom>
        </p:spPr>
        <p:txBody>
          <a:bodyPr wrap="square">
            <a:spAutoFit/>
          </a:bodyPr>
          <a:lstStyle/>
          <a:p>
            <a:pPr indent="457200" algn="just"/>
            <a:r>
              <a:rPr lang="uk-UA" sz="1200" dirty="0" smtClean="0"/>
              <a:t>Головне управління ДПС у м. Києві інформує, що будь-який резидент, який нараховує дивіденди, включаючи того, який сплачує податок на прибуток підприємств у спосіб, відмінний від загального (є суб’єктом спрощеної системи оподаткування), або звільнений від сплати такого податку з будь-яких підстав, є податковим агентом під час нарахування дивідендів.  </a:t>
            </a:r>
          </a:p>
          <a:p>
            <a:pPr indent="457200" algn="just"/>
            <a:r>
              <a:rPr lang="uk-UA" sz="1200" dirty="0" smtClean="0"/>
              <a:t>Слід зазначити, що відповідно до пп. 165.1.18 п. 165.1 ст. 165 Податкового Кодексу України (далі – ПКУ) до складу загального місячного оподатковуваного доходу платника податку не включаються дивіденди, які нараховуються на користь платника податку у вигляді акцій (часток, паїв), емітованих юридичною особою – резидентом, що нараховує такі дивіденди, за умови, що таке нарахування жодним чином не змінює пропорцій (часток) участі всіх акціонерів (власників) у статутному фонді емітента, та в результаті якого збільшується фонд емітента на сукупну номінальну вартість нарахованих дивідендів.  Оподаткування доходів фізичних осіб регулюється </a:t>
            </a:r>
            <a:r>
              <a:rPr lang="uk-UA" sz="1200" dirty="0" err="1" smtClean="0"/>
              <a:t>розд</a:t>
            </a:r>
            <a:r>
              <a:rPr lang="uk-UA" sz="1200" dirty="0" smtClean="0"/>
              <a:t>. IV ПКУ. Так, згідно з пп. 164.2.8 п. 164.2 ст. 164 ПКУ до загального місячного (річного) оподатковуваного доходу платника податку включаються і пасивні доходи (крім зазначених у пп. 165.1.2 та 165.1.41 п. 165.1 ст. 165 ПКУ). </a:t>
            </a:r>
          </a:p>
          <a:p>
            <a:pPr indent="457200" algn="just"/>
            <a:r>
              <a:rPr lang="uk-UA" sz="1200" dirty="0" smtClean="0"/>
              <a:t>Підпунктом 14.1.268 п. 14.1 ст. 14 ПКУ встановлено, що термін «пасивні доходи» для цілей </a:t>
            </a:r>
            <a:r>
              <a:rPr lang="uk-UA" sz="1200" dirty="0" err="1" smtClean="0"/>
              <a:t>розд</a:t>
            </a:r>
            <a:r>
              <a:rPr lang="uk-UA" sz="1200" dirty="0" smtClean="0"/>
              <a:t>. IV ПКУ означає, зокрема доходи, отримані у вигляді дивідендів. Доходи у вигляді дивідендів оподатковуються відповідно до норм п. 170.5 ст. 170 ПКУ. </a:t>
            </a:r>
          </a:p>
          <a:p>
            <a:pPr indent="457200" algn="just"/>
            <a:r>
              <a:rPr lang="uk-UA" sz="1200" dirty="0" smtClean="0"/>
              <a:t>Податковим агентом платника податку під час нарахування на його користь дивідендів, крім випадків, зазначених у пп. 165.1.18 п. 165.1 ст. 165 ПКУ, є емітент корпоративних прав або за його дорученням інша особа, яка здійснює таке нарахування. </a:t>
            </a:r>
          </a:p>
          <a:p>
            <a:pPr indent="457200" algn="just"/>
            <a:r>
              <a:rPr lang="uk-UA" sz="1200" dirty="0" smtClean="0"/>
              <a:t>Будь-який резидент, який нараховує дивіденди, включаючи того, який сплачує податок на прибуток підприємств у спосіб, відмінний від загального (є суб’єктом спрощеної системи оподаткування), або звільнений від сплати такого податку з будь-яких підстав, є податковим агентом під час нарахування дивідендів. Доходи, зазначені в п. 170.5 ст. 170 ПКУ, остаточно оподатковуються податковим агентом під час їх нарахування платнику податку за </a:t>
            </a:r>
          </a:p>
          <a:p>
            <a:endParaRPr lang="uk-UA" sz="1200" dirty="0" smtClean="0"/>
          </a:p>
          <a:p>
            <a:endParaRPr lang="uk-UA" dirty="0"/>
          </a:p>
        </p:txBody>
      </p:sp>
      <p:sp>
        <p:nvSpPr>
          <p:cNvPr id="15" name="Прямоугольник 14"/>
          <p:cNvSpPr/>
          <p:nvPr/>
        </p:nvSpPr>
        <p:spPr>
          <a:xfrm>
            <a:off x="5038726" y="76200"/>
            <a:ext cx="4743450" cy="6524863"/>
          </a:xfrm>
          <a:prstGeom prst="rect">
            <a:avLst/>
          </a:prstGeom>
        </p:spPr>
        <p:txBody>
          <a:bodyPr wrap="square">
            <a:spAutoFit/>
          </a:bodyPr>
          <a:lstStyle/>
          <a:p>
            <a:pPr algn="just"/>
            <a:r>
              <a:rPr lang="uk-UA" sz="1200" dirty="0" smtClean="0"/>
              <a:t>ставкою, визначеною пп. 167.5.1, 167.5.2 і 167.5.4 п. 167.5 ст. 167 ПКУ. Згідно з пп. 167.5.1 п. 167.5 ст. 167 ПКУ ставку податку встановлено у розмірі 18% – для пасивних доходів, крім зазначених у пп. 167.5.2  та 167.5.4 п. 167.5 ст. 167 ПКУ. </a:t>
            </a:r>
          </a:p>
          <a:p>
            <a:pPr indent="457200" algn="just"/>
            <a:r>
              <a:rPr lang="uk-UA" sz="1200" dirty="0" smtClean="0"/>
              <a:t>Відповідно до пп. 167.5.2 п. 167.5 ст. 167 ПКУ ставку податку встановлено у розмірі 5% – для доходів у вигляді дивідендів по акціях та корпоративних правах, нарахованих резидентами – платниками податку на прибуток підприємств (крім доходів у вигляді дивідендів по акціях, інвестиційних сертифікатах, які виплачуються інститутами спільного інвестування).  </a:t>
            </a:r>
          </a:p>
          <a:p>
            <a:pPr indent="457200" algn="just"/>
            <a:r>
              <a:rPr lang="uk-UA" sz="1200" dirty="0" smtClean="0"/>
              <a:t>Згідно з п. 167.5.4 п. 167.5 ст. 167 ПКУ ставку податку встановлено у половинному розмірі ставки, встановленої у п. 167.1 ст. 167 ПКУ (9%) – для доходів у вигляді дивідендів по акціях та/або інвестиційних сертифікатах, корпоративних правах, нарахованих нерезидентами, інститутами спільного інвестування та суб’єктами господарювання, які не є платниками податку на прибуток. </a:t>
            </a:r>
          </a:p>
          <a:p>
            <a:pPr indent="457200" algn="just"/>
            <a:r>
              <a:rPr lang="uk-UA" sz="1200" dirty="0" smtClean="0"/>
              <a:t>Крім того, дивіденди, нараховані платникові податку за акціями або іншими корпоративними правами, що мають статус привілейованих або інший статус, що передбачає виплату фіксованого розміру дивідендів чи суми, що перевищує суму виплат, розраховану на будь-яку іншу акцію (корпоративне право), емітовану таким платником податку згідно з п. 57.1</a:t>
            </a:r>
            <a:r>
              <a:rPr lang="uk-UA" sz="1200" baseline="30000" dirty="0" smtClean="0"/>
              <a:t>1</a:t>
            </a:r>
            <a:r>
              <a:rPr lang="uk-UA" sz="1200" dirty="0" smtClean="0"/>
              <a:t>.4 п. 57.1</a:t>
            </a:r>
            <a:r>
              <a:rPr lang="uk-UA" sz="1200" baseline="30000" dirty="0" smtClean="0"/>
              <a:t>1</a:t>
            </a:r>
            <a:r>
              <a:rPr lang="uk-UA" sz="1200" dirty="0" smtClean="0"/>
              <a:t> ст. 57 ПКУ, для цілей оподаткування прирівнюються до виплати заробітної плати з відповідним оподаткуванням, тобто оподатковуються за ставкою 18%. </a:t>
            </a:r>
          </a:p>
          <a:p>
            <a:pPr indent="457200" algn="just"/>
            <a:r>
              <a:rPr lang="uk-UA" sz="1200" dirty="0" smtClean="0"/>
              <a:t>Підпунктом 168.1.5 п. 168.1 ст. 168 ПКУ визначено, що якщо оподатковуваний дохід нараховується податковим агентом, але не виплачується (не надається) платнику податку, то податок, який підлягає утриманню з такого нарахованого доходу, підлягає перерахуванню до бюджету податковим агентом у строки, встановлені ПКУ для місячного податкового періоду. </a:t>
            </a:r>
          </a:p>
          <a:p>
            <a:pPr indent="457200" algn="just"/>
            <a:r>
              <a:rPr lang="uk-UA" sz="1150" dirty="0" smtClean="0"/>
              <a:t>Тобто податковий агент повинен перерахувати до бюджету податок на доходи фізичних осіб у разі нарахування оподатковуваного доходу, але не виплаченого, у вигляді дивідендів у строк не пізніше 30 календарних днів, наступних за місяцем нарахування доходу.</a:t>
            </a:r>
            <a:endParaRPr lang="uk-UA" sz="1150" dirty="0"/>
          </a:p>
        </p:txBody>
      </p:sp>
    </p:spTree>
    <p:extLst>
      <p:ext uri="{BB962C8B-B14F-4D97-AF65-F5344CB8AC3E}">
        <p14:creationId xmlns="" xmlns:p14="http://schemas.microsoft.com/office/powerpoint/2010/main" val="3842219500"/>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420</TotalTime>
  <Words>224</Words>
  <Application>Microsoft Office PowerPoint</Application>
  <PresentationFormat>Лист A4 (210x297 мм)</PresentationFormat>
  <Paragraphs>27</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Слайд 1</vt:lpstr>
      <vt:lpstr>Слайд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user</cp:lastModifiedBy>
  <cp:revision>60</cp:revision>
  <dcterms:created xsi:type="dcterms:W3CDTF">2021-05-27T05:23:05Z</dcterms:created>
  <dcterms:modified xsi:type="dcterms:W3CDTF">2021-09-03T07:12:24Z</dcterms:modified>
</cp:coreProperties>
</file>