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03.09.2021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 xmlns:a16="http://schemas.microsoft.com/office/drawing/2014/main" id="{B2AE1F56-FA4C-456D-AD17-F597535BE98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028247" y="0"/>
            <a:ext cx="4877753" cy="6858000"/>
          </a:xfrm>
          <a:prstGeom prst="rect">
            <a:avLst/>
          </a:prstGeom>
        </p:spPr>
      </p:pic>
      <p:sp>
        <p:nvSpPr>
          <p:cNvPr id="11" name="Rectangle 6">
            <a:extLst>
              <a:ext uri="{FF2B5EF4-FFF2-40B4-BE49-F238E27FC236}">
                <a16:creationId xmlns="" xmlns:a16="http://schemas.microsoft.com/office/drawing/2014/main"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 xmlns:a16="http://schemas.microsoft.com/office/drawing/2014/main" id="{5B1F3CBD-8D08-499F-BE54-1DF3C9FE8E21}"/>
              </a:ext>
            </a:extLst>
          </p:cNvPr>
          <p:cNvGrpSpPr/>
          <p:nvPr/>
        </p:nvGrpSpPr>
        <p:grpSpPr>
          <a:xfrm>
            <a:off x="82316" y="68581"/>
            <a:ext cx="4795438" cy="6781800"/>
            <a:chOff x="82316" y="68581"/>
            <a:chExt cx="4795438" cy="6781800"/>
          </a:xfrm>
        </p:grpSpPr>
        <p:grpSp>
          <p:nvGrpSpPr>
            <p:cNvPr id="9" name="Группа 8">
              <a:extLst>
                <a:ext uri="{FF2B5EF4-FFF2-40B4-BE49-F238E27FC236}">
                  <a16:creationId xmlns="" xmlns:a16="http://schemas.microsoft.com/office/drawing/2014/main"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 xmlns:a16="http://schemas.microsoft.com/office/drawing/2014/main"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 xmlns:a16="http://schemas.microsoft.com/office/drawing/2014/main"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 xmlns:a16="http://schemas.microsoft.com/office/drawing/2014/main" id="{C10BBAFE-2D79-49E5-868B-A0FDCC9F8BD8}"/>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889161" y="1990344"/>
              <a:ext cx="1304925" cy="13049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 xmlns:a16="http://schemas.microsoft.com/office/drawing/2014/main" id="{AB68234D-4D6E-4D60-B461-52334D70C220}"/>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81092" y="3465338"/>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 xmlns:a16="http://schemas.microsoft.com/office/drawing/2014/main" id="{B988640C-7F4D-43BB-8D2B-B0AB4B4AD405}"/>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81092" y="4329384"/>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 xmlns:a16="http://schemas.microsoft.com/office/drawing/2014/main" id="{48F62E71-1AA9-48BD-99B8-0430C4FAB90B}"/>
                </a:ext>
              </a:extLst>
            </p:cNvPr>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81092" y="5193430"/>
              <a:ext cx="771525" cy="7715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5">
              <a:extLst>
                <a:ext uri="{FF2B5EF4-FFF2-40B4-BE49-F238E27FC236}">
                  <a16:creationId xmlns="" xmlns:a16="http://schemas.microsoft.com/office/drawing/2014/main"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зможете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 xmlns:a16="http://schemas.microsoft.com/office/drawing/2014/main"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 xmlns:a16="http://schemas.microsoft.com/office/drawing/2014/main"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 xmlns:a16="http://schemas.microsoft.com/office/drawing/2014/main"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 xmlns:a16="http://schemas.microsoft.com/office/drawing/2014/main"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 xmlns:a16="http://schemas.microsoft.com/office/drawing/2014/main"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ea typeface="Times New Roman" pitchFamily="18" charset="0"/>
                <a:cs typeface="Times New Roman" pitchFamily="18" charset="0"/>
              </a:rPr>
              <a:t>Липень</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
        <p:nvSpPr>
          <p:cNvPr id="22" name="Прямоугольник 21"/>
          <p:cNvSpPr/>
          <p:nvPr/>
        </p:nvSpPr>
        <p:spPr>
          <a:xfrm>
            <a:off x="5657850" y="1476374"/>
            <a:ext cx="3648075" cy="830997"/>
          </a:xfrm>
          <a:prstGeom prst="rect">
            <a:avLst/>
          </a:prstGeom>
        </p:spPr>
        <p:txBody>
          <a:bodyPr wrap="square">
            <a:spAutoFit/>
          </a:bodyPr>
          <a:lstStyle/>
          <a:p>
            <a:pPr algn="ctr"/>
            <a:r>
              <a:rPr lang="uk-UA" sz="1600" b="1" dirty="0" smtClean="0">
                <a:latin typeface="e-Ukraine" pitchFamily="2" charset="-52"/>
              </a:rPr>
              <a:t>Одноразове добровільне декларування активів фізичних осіб</a:t>
            </a:r>
            <a:endParaRPr lang="ru-RU" sz="1600" b="1" dirty="0">
              <a:latin typeface="e-Ukraine" pitchFamily="2" charset="-52"/>
            </a:endParaRPr>
          </a:p>
        </p:txBody>
      </p:sp>
    </p:spTree>
    <p:extLst>
      <p:ext uri="{BB962C8B-B14F-4D97-AF65-F5344CB8AC3E}">
        <p14:creationId xmlns="" xmlns:p14="http://schemas.microsoft.com/office/powerpoint/2010/main"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 xmlns:a16="http://schemas.microsoft.com/office/drawing/2014/main" id="{77BE1E3B-BB62-4FEA-84E6-53708639754F}"/>
              </a:ext>
            </a:extLst>
          </p:cNvPr>
          <p:cNvGrpSpPr/>
          <p:nvPr/>
        </p:nvGrpSpPr>
        <p:grpSpPr>
          <a:xfrm>
            <a:off x="83820" y="76200"/>
            <a:ext cx="4793934" cy="6781800"/>
            <a:chOff x="83820" y="68581"/>
            <a:chExt cx="4793934" cy="6781800"/>
          </a:xfrm>
        </p:grpSpPr>
        <p:sp>
          <p:nvSpPr>
            <p:cNvPr id="4" name="Прямоугольник 3">
              <a:extLst>
                <a:ext uri="{FF2B5EF4-FFF2-40B4-BE49-F238E27FC236}">
                  <a16:creationId xmlns="" xmlns:a16="http://schemas.microsoft.com/office/drawing/2014/main"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 name="Овал 5">
              <a:extLst>
                <a:ext uri="{FF2B5EF4-FFF2-40B4-BE49-F238E27FC236}">
                  <a16:creationId xmlns="" xmlns:a16="http://schemas.microsoft.com/office/drawing/2014/main"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 xmlns:a16="http://schemas.microsoft.com/office/drawing/2014/main" id="{192DF1A1-DE05-4849-B565-0A68A4DD5458}"/>
              </a:ext>
            </a:extLst>
          </p:cNvPr>
          <p:cNvGrpSpPr/>
          <p:nvPr/>
        </p:nvGrpSpPr>
        <p:grpSpPr>
          <a:xfrm>
            <a:off x="5025570" y="68581"/>
            <a:ext cx="4793934" cy="6781800"/>
            <a:chOff x="83820" y="68581"/>
            <a:chExt cx="4793934" cy="6781800"/>
          </a:xfrm>
        </p:grpSpPr>
        <p:sp>
          <p:nvSpPr>
            <p:cNvPr id="8" name="Прямоугольник 7">
              <a:extLst>
                <a:ext uri="{FF2B5EF4-FFF2-40B4-BE49-F238E27FC236}">
                  <a16:creationId xmlns="" xmlns:a16="http://schemas.microsoft.com/office/drawing/2014/main"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 xmlns:a16="http://schemas.microsoft.com/office/drawing/2014/main"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 xmlns:a16="http://schemas.microsoft.com/office/drawing/2014/main" id="{AB020ADF-A26B-4DB1-A8F3-01CE965CB04E}"/>
              </a:ext>
            </a:extLst>
          </p:cNvPr>
          <p:cNvSpPr/>
          <p:nvPr/>
        </p:nvSpPr>
        <p:spPr>
          <a:xfrm>
            <a:off x="0" y="-123826"/>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 xmlns:a16="http://schemas.microsoft.com/office/drawing/2014/main"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33810"/>
            <a:ext cx="4648199" cy="376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ru-RU" sz="1400" dirty="0" smtClean="0">
                <a:latin typeface="Times New Roman" pitchFamily="18" charset="0"/>
                <a:cs typeface="Times New Roman" pitchFamily="18" charset="0"/>
              </a:rPr>
              <a:t>  </a:t>
            </a:r>
            <a:endParaRPr lang="ru-RU" sz="1300" dirty="0" smtClean="0">
              <a:latin typeface="e-Ukraine Light"/>
              <a:cs typeface="Times New Roman" pitchFamily="18" charset="0"/>
            </a:endParaRPr>
          </a:p>
        </p:txBody>
      </p:sp>
      <p:sp>
        <p:nvSpPr>
          <p:cNvPr id="12" name="Прямоугольник 11"/>
          <p:cNvSpPr/>
          <p:nvPr/>
        </p:nvSpPr>
        <p:spPr>
          <a:xfrm>
            <a:off x="285751" y="86916"/>
            <a:ext cx="4543424" cy="284693"/>
          </a:xfrm>
          <a:prstGeom prst="rect">
            <a:avLst/>
          </a:prstGeom>
        </p:spPr>
        <p:txBody>
          <a:bodyPr wrap="square">
            <a:spAutoFit/>
          </a:bodyPr>
          <a:lstStyle/>
          <a:p>
            <a:endParaRPr lang="ru-RU" sz="1250" dirty="0" smtClean="0">
              <a:latin typeface="e-Ukraine"/>
            </a:endParaRPr>
          </a:p>
        </p:txBody>
      </p:sp>
      <p:sp>
        <p:nvSpPr>
          <p:cNvPr id="14" name="Прямоугольник 13"/>
          <p:cNvSpPr/>
          <p:nvPr/>
        </p:nvSpPr>
        <p:spPr>
          <a:xfrm>
            <a:off x="5048250" y="0"/>
            <a:ext cx="4714875" cy="284693"/>
          </a:xfrm>
          <a:prstGeom prst="rect">
            <a:avLst/>
          </a:prstGeom>
        </p:spPr>
        <p:txBody>
          <a:bodyPr wrap="square">
            <a:spAutoFit/>
          </a:bodyPr>
          <a:lstStyle/>
          <a:p>
            <a:endParaRPr lang="ru-RU" sz="1250" dirty="0" smtClean="0">
              <a:latin typeface="e-Ukraine"/>
            </a:endParaRPr>
          </a:p>
        </p:txBody>
      </p:sp>
      <p:sp>
        <p:nvSpPr>
          <p:cNvPr id="1027" name="Rectangle 3"/>
          <p:cNvSpPr>
            <a:spLocks noChangeArrowheads="1"/>
          </p:cNvSpPr>
          <p:nvPr/>
        </p:nvSpPr>
        <p:spPr bwMode="auto">
          <a:xfrm>
            <a:off x="85726" y="-76748"/>
            <a:ext cx="4772024" cy="70770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50000"/>
              </a:lnSpc>
              <a:spcBef>
                <a:spcPct val="0"/>
              </a:spcBef>
              <a:spcAft>
                <a:spcPct val="0"/>
              </a:spcAft>
              <a:buClrTx/>
              <a:buSzTx/>
              <a:buFontTx/>
              <a:buNone/>
              <a:tabLst/>
            </a:pP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21 липня 2021 року набрали чинності окремі норми Закону України від 15 червня 2021 року № 1539-IX «Про внесення змін до Податкового кодексу України та інших законів України щодо стимулювання детінізації доходів та підвищення податкової культури громадян шляхом запровадження одноразового (спеціального) добровільного декларування фізичними особами належних їм активів та сплати одноразового збору до бюджету» (далі –</a:t>
            </a:r>
            <a:r>
              <a:rPr kumimoji="0" lang="en-US"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a:t>
            </a: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Закон № 1539-IX), відповідно до якого внесено зміни, зокрема, до Податкового кодексу України в частині проведення одноразового  (спеціального) добровільного декларування активів фізичних осіб, яке відбуватиметься з 1 вересня 2021 року до 1 вересня 2022 року.</a:t>
            </a:r>
            <a:endParaRPr kumimoji="0" lang="ru-RU" sz="1050" b="0" i="0" u="none" strike="noStrike" cap="none" normalizeH="0" baseline="0" dirty="0" smtClean="0">
              <a:ln>
                <a:noFill/>
              </a:ln>
              <a:solidFill>
                <a:schemeClr val="tx1"/>
              </a:solidFill>
              <a:effectLst/>
              <a:latin typeface="e-Ukraine" pitchFamily="2" charset="-52"/>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a:t>
            </a:r>
            <a:r>
              <a:rPr kumimoji="0" lang="uk-UA" sz="1050" b="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Так,</a:t>
            </a:r>
            <a:r>
              <a:rPr kumimoji="0" lang="en-US" sz="1050" b="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a:t>
            </a:r>
            <a:r>
              <a:rPr kumimoji="0" lang="uk-UA" sz="1050" b="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скористатися</a:t>
            </a:r>
            <a:r>
              <a:rPr kumimoji="0" lang="en-US" sz="1050" b="0" u="none" strike="noStrike" cap="none" normalizeH="0" dirty="0" smtClean="0">
                <a:ln>
                  <a:noFill/>
                </a:ln>
                <a:solidFill>
                  <a:srgbClr val="000000"/>
                </a:solidFill>
                <a:effectLst/>
                <a:latin typeface="e-Ukraine" pitchFamily="2" charset="-52"/>
                <a:ea typeface="Times New Roman" pitchFamily="18" charset="0"/>
                <a:cs typeface="Times New Roman" pitchFamily="18" charset="0"/>
              </a:rPr>
              <a:t> </a:t>
            </a:r>
            <a:r>
              <a:rPr kumimoji="0" lang="uk-UA" sz="1050" b="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одноразовим (спеціальним) добровільним декларуванням можуть</a:t>
            </a:r>
            <a:r>
              <a:rPr kumimoji="0" lang="uk-UA" sz="1050" b="0" i="1"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a:t>
            </a: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фізичні особи – резиденти, у тому числі </a:t>
            </a:r>
            <a:r>
              <a:rPr kumimoji="0" lang="uk-UA" sz="1050" b="0" i="0" u="none" strike="noStrike" cap="none" normalizeH="0" baseline="0" dirty="0" err="1" smtClean="0">
                <a:ln>
                  <a:noFill/>
                </a:ln>
                <a:solidFill>
                  <a:srgbClr val="000000"/>
                </a:solidFill>
                <a:effectLst/>
                <a:latin typeface="e-Ukraine" pitchFamily="2" charset="-52"/>
                <a:ea typeface="Times New Roman" pitchFamily="18" charset="0"/>
                <a:cs typeface="Times New Roman" pitchFamily="18" charset="0"/>
              </a:rPr>
              <a:t>самозайняті</a:t>
            </a: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особи, а також фізичні особи, які не є резидентами України, але які були резидентами на момент отримання (набуття) об’єктів декларування чи на момент нарахування (отримання) доходів, за рахунок яких були отримані  (набуті) об’єкти декларування, і які відповідно до Кодексу є чи були платниками податків (далі – декларант).</a:t>
            </a:r>
            <a:endParaRPr kumimoji="0" lang="ru-RU" sz="1050" b="0" i="0" u="none" strike="noStrike" cap="none" normalizeH="0" baseline="0" dirty="0" smtClean="0">
              <a:ln>
                <a:noFill/>
              </a:ln>
              <a:solidFill>
                <a:schemeClr val="tx1"/>
              </a:solidFill>
              <a:effectLst/>
              <a:latin typeface="e-Ukraine" pitchFamily="2" charset="-52"/>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uk-UA" sz="1050" b="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 Декларанти матимуть право </a:t>
            </a:r>
            <a:r>
              <a:rPr kumimoji="0" lang="uk-UA"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rPr>
              <a:t>подати одноразову (спеціальну)  добровільну декларацію (далі – Декларація) із зазначенням активів, що їм належать, та з яких не були сплачені податки і збори, до 1 січня 2021 року.  </a:t>
            </a:r>
            <a:endParaRPr kumimoji="0" lang="en-US" sz="105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endParaRPr>
          </a:p>
          <a:p>
            <a:pPr lvl="0" indent="449263" algn="just" defTabSz="914400" eaLnBrk="0" fontAlgn="base" hangingPunct="0">
              <a:lnSpc>
                <a:spcPct val="150000"/>
              </a:lnSpc>
              <a:spcBef>
                <a:spcPct val="0"/>
              </a:spcBef>
              <a:spcAft>
                <a:spcPct val="0"/>
              </a:spcAft>
            </a:pPr>
            <a:r>
              <a:rPr lang="uk-UA" sz="1050" dirty="0" smtClean="0">
                <a:solidFill>
                  <a:srgbClr val="000000"/>
                </a:solidFill>
                <a:latin typeface="e-Ukraine" pitchFamily="2" charset="-52"/>
                <a:ea typeface="Times New Roman" pitchFamily="18" charset="0"/>
                <a:cs typeface="Times New Roman" pitchFamily="18" charset="0"/>
              </a:rPr>
              <a:t>При цьому в Декларації не зазначається інформація</a:t>
            </a:r>
            <a:endParaRPr kumimoji="0" lang="en-US" sz="1100" b="0" i="0" u="none" strike="noStrike" cap="none" normalizeH="0" baseline="0" dirty="0" smtClean="0">
              <a:ln>
                <a:noFill/>
              </a:ln>
              <a:solidFill>
                <a:srgbClr val="000000"/>
              </a:solidFill>
              <a:effectLst/>
              <a:latin typeface="e-Ukraine" pitchFamily="2" charset="-52"/>
              <a:ea typeface="Times New Roman" pitchFamily="18" charset="0"/>
              <a:cs typeface="Times New Roman" pitchFamily="18"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uk-UA" sz="1000" b="0" i="0" u="none" strike="noStrike" cap="none" normalizeH="0" baseline="0" dirty="0" smtClean="0">
              <a:ln>
                <a:noFill/>
              </a:ln>
              <a:solidFill>
                <a:schemeClr val="tx1"/>
              </a:solidFill>
              <a:effectLst/>
              <a:latin typeface="e-Ukraine" pitchFamily="2" charset="-52"/>
              <a:cs typeface="Arial" pitchFamily="34" charset="0"/>
            </a:endParaRPr>
          </a:p>
        </p:txBody>
      </p:sp>
      <p:sp>
        <p:nvSpPr>
          <p:cNvPr id="16" name="Прямоугольник 15"/>
          <p:cNvSpPr/>
          <p:nvPr/>
        </p:nvSpPr>
        <p:spPr>
          <a:xfrm>
            <a:off x="5029200" y="-19050"/>
            <a:ext cx="4762500" cy="6825452"/>
          </a:xfrm>
          <a:prstGeom prst="rect">
            <a:avLst/>
          </a:prstGeom>
        </p:spPr>
        <p:txBody>
          <a:bodyPr wrap="square">
            <a:spAutoFit/>
          </a:bodyPr>
          <a:lstStyle/>
          <a:p>
            <a:pPr indent="457200" algn="just">
              <a:lnSpc>
                <a:spcPct val="150000"/>
              </a:lnSpc>
            </a:pPr>
            <a:r>
              <a:rPr lang="uk-UA" sz="1050" dirty="0" smtClean="0">
                <a:solidFill>
                  <a:srgbClr val="000000"/>
                </a:solidFill>
                <a:latin typeface="e-Ukraine" pitchFamily="2" charset="-52"/>
                <a:ea typeface="Times New Roman" pitchFamily="18" charset="0"/>
                <a:cs typeface="Times New Roman" pitchFamily="18" charset="0"/>
              </a:rPr>
              <a:t>про джерела одержання (набуття) декларантом об’єктів декларування.</a:t>
            </a:r>
            <a:endParaRPr lang="en-US" sz="1050" dirty="0" smtClean="0">
              <a:latin typeface="e-Ukraine" pitchFamily="2" charset="-52"/>
            </a:endParaRPr>
          </a:p>
          <a:p>
            <a:pPr indent="457200" algn="just">
              <a:lnSpc>
                <a:spcPct val="150000"/>
              </a:lnSpc>
            </a:pPr>
            <a:r>
              <a:rPr lang="uk-UA" sz="1050" dirty="0" smtClean="0">
                <a:latin typeface="e-Ukraine" pitchFamily="2" charset="-52"/>
              </a:rPr>
              <a:t>Об’єкти декларування можуть бути визначені </a:t>
            </a:r>
            <a:r>
              <a:rPr lang="uk-UA" sz="1050" dirty="0" err="1" smtClean="0">
                <a:latin typeface="e-Ukraine" pitchFamily="2" charset="-52"/>
              </a:rPr>
              <a:t>п.п</a:t>
            </a:r>
            <a:r>
              <a:rPr lang="uk-UA" sz="1050" dirty="0" smtClean="0">
                <a:latin typeface="e-Ukraine" pitchFamily="2" charset="-52"/>
              </a:rPr>
              <a:t>. 14.1.280 і 14.1.281 п. 14.1 ст. 14 Кодексу активи фізичної особи, що належать декларанту на праві власності і знаходяться (зареєстровані, перебувають в обігу, є на обліку тощо) на території України та/або за її межами станом на дату подання Декларації.</a:t>
            </a:r>
            <a:r>
              <a:rPr lang="uk-UA" sz="1050" i="1" dirty="0" smtClean="0">
                <a:latin typeface="e-Ukraine" pitchFamily="2" charset="-52"/>
              </a:rPr>
              <a:t> </a:t>
            </a:r>
            <a:r>
              <a:rPr lang="uk-UA" sz="1050" dirty="0" smtClean="0">
                <a:latin typeface="e-Ukraine" pitchFamily="2" charset="-52"/>
              </a:rPr>
              <a:t>Базою для нарахування збору з одноразового (спеціального)</a:t>
            </a:r>
            <a:r>
              <a:rPr lang="en-US" sz="1050" dirty="0" smtClean="0">
                <a:latin typeface="e-Ukraine" pitchFamily="2" charset="-52"/>
              </a:rPr>
              <a:t> </a:t>
            </a:r>
            <a:r>
              <a:rPr lang="uk-UA" sz="1050" dirty="0" smtClean="0">
                <a:latin typeface="e-Ukraine" pitchFamily="2" charset="-52"/>
              </a:rPr>
              <a:t>добровільного</a:t>
            </a:r>
            <a:r>
              <a:rPr lang="en-US" sz="1050" dirty="0" smtClean="0">
                <a:latin typeface="e-Ukraine" pitchFamily="2" charset="-52"/>
              </a:rPr>
              <a:t> </a:t>
            </a:r>
            <a:r>
              <a:rPr lang="uk-UA" sz="1050" dirty="0" smtClean="0">
                <a:latin typeface="e-Ukraine" pitchFamily="2" charset="-52"/>
              </a:rPr>
              <a:t>декларування є грошова вартість відповідного об’єкта декларування або номінальна вартість грошової вимоги, у тому числі за позиками, наданими третім особам.</a:t>
            </a:r>
            <a:endParaRPr lang="en-US" sz="1050" dirty="0" smtClean="0">
              <a:latin typeface="e-Ukraine" pitchFamily="2" charset="-52"/>
            </a:endParaRPr>
          </a:p>
          <a:p>
            <a:pPr indent="457200" algn="just">
              <a:lnSpc>
                <a:spcPct val="150000"/>
              </a:lnSpc>
            </a:pPr>
            <a:r>
              <a:rPr lang="uk-UA" sz="1050" dirty="0" smtClean="0">
                <a:latin typeface="e-Ukraine" pitchFamily="2" charset="-52"/>
              </a:rPr>
              <a:t>Сума збору з одноразового (спеціального) добровільного декларування щодо задекларованих об’єктів визначається шляхом застосування до бази для нарахування збору з одноразового (спеціального) добровільного декларування таких ставок, зокрема:</a:t>
            </a:r>
            <a:endParaRPr lang="ru-RU" sz="1050" dirty="0" smtClean="0">
              <a:latin typeface="e-Ukraine" pitchFamily="2" charset="-52"/>
            </a:endParaRPr>
          </a:p>
          <a:p>
            <a:pPr indent="457200" algn="just">
              <a:lnSpc>
                <a:spcPct val="150000"/>
              </a:lnSpc>
            </a:pPr>
            <a:r>
              <a:rPr lang="uk-UA" sz="1050" dirty="0" smtClean="0">
                <a:latin typeface="e-Ukraine" pitchFamily="2" charset="-52"/>
              </a:rPr>
              <a:t> 5 </a:t>
            </a:r>
            <a:r>
              <a:rPr lang="uk-UA" sz="1050" dirty="0" err="1" smtClean="0">
                <a:latin typeface="e-Ukraine" pitchFamily="2" charset="-52"/>
              </a:rPr>
              <a:t>відс</a:t>
            </a:r>
            <a:r>
              <a:rPr lang="uk-UA" sz="1050" dirty="0" smtClean="0">
                <a:latin typeface="e-Ukraine" pitchFamily="2" charset="-52"/>
              </a:rPr>
              <a:t>. щодо валютних цінностей на рахунках у банках в Україні, а також інших активів, що знаходяться (зареєстровані) в Україні;</a:t>
            </a:r>
            <a:endParaRPr lang="ru-RU" sz="1050" dirty="0" smtClean="0">
              <a:latin typeface="e-Ukraine" pitchFamily="2" charset="-52"/>
            </a:endParaRPr>
          </a:p>
          <a:p>
            <a:pPr indent="457200" algn="just">
              <a:lnSpc>
                <a:spcPct val="150000"/>
              </a:lnSpc>
            </a:pPr>
            <a:r>
              <a:rPr lang="uk-UA" sz="1050" dirty="0" smtClean="0">
                <a:latin typeface="e-Ukraine" pitchFamily="2" charset="-52"/>
              </a:rPr>
              <a:t> 9 </a:t>
            </a:r>
            <a:r>
              <a:rPr lang="uk-UA" sz="1050" dirty="0" err="1" smtClean="0">
                <a:latin typeface="e-Ukraine" pitchFamily="2" charset="-52"/>
              </a:rPr>
              <a:t>відс</a:t>
            </a:r>
            <a:r>
              <a:rPr lang="uk-UA" sz="1050" dirty="0" smtClean="0">
                <a:latin typeface="e-Ukraine" pitchFamily="2" charset="-52"/>
              </a:rPr>
              <a:t>. щодо валютних цінностей на рахунках в іноземних фінансових установах, а також з інших активів, що знаходяться за кордоном;</a:t>
            </a:r>
            <a:endParaRPr lang="ru-RU" sz="1050" dirty="0" smtClean="0">
              <a:latin typeface="e-Ukraine" pitchFamily="2" charset="-52"/>
            </a:endParaRPr>
          </a:p>
          <a:p>
            <a:pPr indent="457200" algn="just">
              <a:lnSpc>
                <a:spcPct val="150000"/>
              </a:lnSpc>
            </a:pPr>
            <a:r>
              <a:rPr lang="uk-UA" sz="1050" dirty="0" smtClean="0">
                <a:latin typeface="e-Ukraine" pitchFamily="2" charset="-52"/>
              </a:rPr>
              <a:t> 2,5 </a:t>
            </a:r>
            <a:r>
              <a:rPr lang="uk-UA" sz="1050" dirty="0" err="1" smtClean="0">
                <a:latin typeface="e-Ukraine" pitchFamily="2" charset="-52"/>
              </a:rPr>
              <a:t>відс</a:t>
            </a:r>
            <a:r>
              <a:rPr lang="uk-UA" sz="1050" dirty="0" smtClean="0">
                <a:latin typeface="e-Ukraine" pitchFamily="2" charset="-52"/>
              </a:rPr>
              <a:t>. щодо номінальної вартості державних облігацій України з терміном обігу більше ніж 365 днів без права дострокового погашення,  придбаних декларантом у період з 1 вересня 2021 року до 31 серпня 2022 року до подання Декларації. </a:t>
            </a:r>
            <a:endParaRPr lang="ru-RU" sz="1050" dirty="0">
              <a:latin typeface="e-Ukraine" pitchFamily="2" charset="-52"/>
            </a:endParaRPr>
          </a:p>
        </p:txBody>
      </p:sp>
    </p:spTree>
    <p:extLst>
      <p:ext uri="{BB962C8B-B14F-4D97-AF65-F5344CB8AC3E}">
        <p14:creationId xmlns="" xmlns:p14="http://schemas.microsoft.com/office/powerpoint/2010/main"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458</TotalTime>
  <Words>560</Words>
  <Application>Microsoft Office PowerPoint</Application>
  <PresentationFormat>Лист A4 (210x297 мм)</PresentationFormat>
  <Paragraphs>25</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68</cp:revision>
  <dcterms:created xsi:type="dcterms:W3CDTF">2021-05-27T05:23:05Z</dcterms:created>
  <dcterms:modified xsi:type="dcterms:W3CDTF">2021-09-03T08:10:57Z</dcterms:modified>
</cp:coreProperties>
</file>