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03.09.2021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82316" y="68581"/>
            <a:ext cx="4795438" cy="6781800"/>
            <a:chOff x="82316" y="68581"/>
            <a:chExt cx="4795438" cy="67818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83820" y="68581"/>
              <a:ext cx="4793934" cy="6781800"/>
              <a:chOff x="83820" y="68581"/>
              <a:chExt cx="4793934" cy="67818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83820" y="68581"/>
                <a:ext cx="4793934" cy="6629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зможете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 коментарі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керівництва та фахівців 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 err="1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сторінка на 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Липень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743575" y="1371599"/>
            <a:ext cx="36480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latin typeface="e-Ukraine" pitchFamily="2" charset="-52"/>
              </a:rPr>
              <a:t>Відновлення обов’язку сплати єдиного податку та ЄСВ для платників єдиного податку І групи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3820" y="76200"/>
            <a:ext cx="4793934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100" dirty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6341" y="76200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ru-RU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4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ru-RU" sz="14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0" y="-123826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sz="1200" dirty="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33810"/>
            <a:ext cx="4648199" cy="3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300" dirty="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51" y="86916"/>
            <a:ext cx="4543424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50" dirty="0" smtClean="0">
              <a:latin typeface="e-Ukraine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48250" y="0"/>
            <a:ext cx="4714875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50" dirty="0" smtClean="0">
              <a:latin typeface="e-Ukraine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61925" y="1650454"/>
            <a:ext cx="4762500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solidFill>
                <a:srgbClr val="000000"/>
              </a:solidFill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solidFill>
                <a:srgbClr val="000000"/>
              </a:solidFill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solidFill>
                <a:srgbClr val="000000"/>
              </a:solidFill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solidFill>
                <a:srgbClr val="000000"/>
              </a:solidFill>
              <a:latin typeface="e-Ukraine" pitchFamily="2" charset="-52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" pitchFamily="2" charset="-52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050" y="57150"/>
            <a:ext cx="4924425" cy="6867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400" dirty="0" smtClean="0">
                <a:latin typeface="e-Ukraine" pitchFamily="2" charset="-52"/>
              </a:rPr>
              <a:t>Головне управління ДПС у м. Києві звертає увагу, що з 01 червня 2021 року у платників єдиного податку І групи відновився обов'язок сплати єдиного податку та єдиного соціального внеску (далі – ЄСВ). </a:t>
            </a:r>
          </a:p>
          <a:p>
            <a:pPr indent="457200" algn="just">
              <a:lnSpc>
                <a:spcPct val="150000"/>
              </a:lnSpc>
            </a:pPr>
            <a:r>
              <a:rPr lang="uk-UA" sz="1400" dirty="0" smtClean="0">
                <a:latin typeface="e-Ukraine" pitchFamily="2" charset="-52"/>
              </a:rPr>
              <a:t>Нагадуємо, що відповідно до п. 52</a:t>
            </a:r>
            <a:r>
              <a:rPr lang="uk-UA" sz="1400" baseline="30000" dirty="0" smtClean="0">
                <a:latin typeface="e-Ukraine" pitchFamily="2" charset="-52"/>
              </a:rPr>
              <a:t>9</a:t>
            </a:r>
            <a:r>
              <a:rPr lang="uk-UA" sz="1400" dirty="0" smtClean="0">
                <a:latin typeface="e-Ukraine" pitchFamily="2" charset="-52"/>
              </a:rPr>
              <a:t> підрозділу 10 розділу XX Податкового кодексу України (далі – ПКУ) платники єдиного податку І групи тимчасово звільнялися від сплати цього податку за грудень 2020 року та січень – травень 2021 року, крім випадків порушення такими платниками встановлених главою 1 розділу XIV ПКУ умов застосування І групи платників єдиного податку.   </a:t>
            </a:r>
          </a:p>
          <a:p>
            <a:pPr indent="457200" algn="just">
              <a:lnSpc>
                <a:spcPct val="150000"/>
              </a:lnSpc>
            </a:pPr>
            <a:r>
              <a:rPr lang="uk-UA" sz="1400" dirty="0" smtClean="0">
                <a:latin typeface="e-Ukraine" pitchFamily="2" charset="-52"/>
              </a:rPr>
              <a:t>Крім того, відповідно до п. 9</a:t>
            </a:r>
            <a:r>
              <a:rPr lang="uk-UA" sz="1400" baseline="30000" dirty="0" smtClean="0">
                <a:latin typeface="e-Ukraine" pitchFamily="2" charset="-52"/>
              </a:rPr>
              <a:t>10</a:t>
            </a:r>
            <a:r>
              <a:rPr lang="uk-UA" sz="1400" dirty="0" smtClean="0">
                <a:latin typeface="e-Ukraine" pitchFamily="2" charset="-52"/>
              </a:rPr>
              <a:t>.1 розділу VIII «Прикінцеві та перехідні положення» Закону України від 08 липня 2010 року № 2464-VІ «Про збір та облік єдиного внеску на загальнообов’язкове державне соціальне страхування» тимчасово звільнялися від</a:t>
            </a:r>
          </a:p>
          <a:p>
            <a:pPr indent="457200" algn="just">
              <a:lnSpc>
                <a:spcPct val="150000"/>
              </a:lnSpc>
            </a:pPr>
            <a:endParaRPr lang="en-US" sz="1350" dirty="0">
              <a:latin typeface="e-Ukraine" pitchFamily="2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10151" y="1"/>
            <a:ext cx="4762500" cy="683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400" dirty="0" smtClean="0">
                <a:latin typeface="e-Ukraine" pitchFamily="2" charset="-52"/>
              </a:rPr>
              <a:t>нарахування, обчислення та сплати ЄСВ фізичні особи – підприємці, які обрали спрощену систему оподаткування і належать до І групи платників єдиного податку, в частині сум, що підлягали нарахуванню, обчисленню та сплаті такими особами за періоди з 1 по 31 грудня 2020 року, з 1 по 31 січня, з 1 по 28 лютого, з 1 по 31 березня, з 1 по 30 квітня та з 1 по 31 травня 2021 року за себе. </a:t>
            </a:r>
          </a:p>
          <a:p>
            <a:pPr indent="457200" algn="just">
              <a:lnSpc>
                <a:spcPct val="150000"/>
              </a:lnSpc>
            </a:pPr>
            <a:r>
              <a:rPr lang="uk-UA" sz="1400" dirty="0" smtClean="0">
                <a:latin typeface="e-Ukraine" pitchFamily="2" charset="-52"/>
              </a:rPr>
              <a:t>Довідково: Зміни передбачені Законом України від 04 грудня 2020 року № 1072-ІХ «Про внесення змін до Податкового </a:t>
            </a:r>
            <a:r>
              <a:rPr lang="uk-UA" sz="1400" dirty="0" err="1" smtClean="0">
                <a:latin typeface="e-Ukraine" pitchFamily="2" charset="-52"/>
              </a:rPr>
              <a:t>кодекcу</a:t>
            </a:r>
            <a:r>
              <a:rPr lang="uk-UA" sz="1400" dirty="0" smtClean="0">
                <a:latin typeface="e-Ukraine" pitchFamily="2" charset="-52"/>
              </a:rPr>
              <a:t> України та інших законів України щодо соціальної підтримки платників податків на період здійснення обмежувальних протиепідемічних заходів, запроваджених з метою запобігання поширенню та території України гострої респіраторної хвороби COVID-19, спричиненої </a:t>
            </a:r>
            <a:r>
              <a:rPr lang="uk-UA" sz="1400" dirty="0" err="1" smtClean="0">
                <a:latin typeface="e-Ukraine" pitchFamily="2" charset="-52"/>
              </a:rPr>
              <a:t>коронавірусом</a:t>
            </a:r>
            <a:r>
              <a:rPr lang="uk-UA" sz="1400" dirty="0" smtClean="0">
                <a:latin typeface="e-Ukraine" pitchFamily="2" charset="-52"/>
              </a:rPr>
              <a:t> SARS-CoV-2». </a:t>
            </a:r>
            <a:endParaRPr lang="uk-UA" sz="1400" dirty="0">
              <a:latin typeface="e-Ukraine" pitchFamily="2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</TotalTime>
  <Words>349</Words>
  <Application>Microsoft Office PowerPoint</Application>
  <PresentationFormat>Лист A4 (210x297 мм)</PresentationFormat>
  <Paragraphs>27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</cp:lastModifiedBy>
  <cp:revision>67</cp:revision>
  <dcterms:created xsi:type="dcterms:W3CDTF">2021-05-27T05:23:05Z</dcterms:created>
  <dcterms:modified xsi:type="dcterms:W3CDTF">2021-09-03T07:26:25Z</dcterms:modified>
</cp:coreProperties>
</file>