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03.09.2021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110891" y="68581"/>
            <a:ext cx="4795438" cy="6781800"/>
            <a:chOff x="82316" y="68581"/>
            <a:chExt cx="4795438" cy="67818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зможете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 коментарі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Податковою службою дистанційно за допомогою сервісу  «</a:t>
              </a:r>
              <a:r>
                <a:rPr kumimoji="0" lang="uk-UA" altLang="ru-RU" sz="12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InfoTAX</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343525" y="1272929"/>
            <a:ext cx="4105275" cy="10772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1600" b="1" dirty="0" smtClean="0">
                <a:latin typeface="e-Ukraine" pitchFamily="2" charset="-52"/>
              </a:rPr>
              <a:t>Необхідність застосування РРО та/або ПРРО, </a:t>
            </a:r>
            <a:r>
              <a:rPr lang="uk-UA" sz="1600" b="1" dirty="0" err="1" smtClean="0">
                <a:latin typeface="e-Ukraine" pitchFamily="2" charset="-52"/>
              </a:rPr>
              <a:t>ФОП</a:t>
            </a:r>
            <a:r>
              <a:rPr lang="uk-UA" sz="1600" b="1" dirty="0" smtClean="0">
                <a:latin typeface="e-Ukraine" pitchFamily="2" charset="-52"/>
              </a:rPr>
              <a:t> платниками єдиного податку, які надають послуги </a:t>
            </a:r>
            <a:endParaRPr lang="uk-UA" sz="1600" b="1" dirty="0">
              <a:latin typeface="e-Ukraine" pitchFamily="2" charset="-52"/>
            </a:endParaRPr>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ea typeface="Times New Roman" pitchFamily="18" charset="0"/>
                <a:cs typeface="Times New Roman" pitchFamily="18" charset="0"/>
              </a:rPr>
              <a:t>Липень</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102870" y="76200"/>
            <a:ext cx="4793934" cy="6781800"/>
            <a:chOff x="55245" y="68581"/>
            <a:chExt cx="4793934"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55245"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025570" y="76200"/>
            <a:ext cx="4793934"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19074" y="-133350"/>
            <a:ext cx="4591051" cy="6391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1"/>
            <a:ext cx="4591051" cy="64674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33810"/>
            <a:ext cx="4648199" cy="376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ru-RU" sz="1400" dirty="0" smtClean="0">
                <a:latin typeface="Times New Roman" pitchFamily="18" charset="0"/>
                <a:cs typeface="Times New Roman" pitchFamily="18" charset="0"/>
              </a:rPr>
              <a:t>  </a:t>
            </a:r>
            <a:endParaRPr lang="ru-RU" sz="1300" dirty="0" smtClean="0">
              <a:latin typeface="e-Ukraine Light"/>
              <a:cs typeface="Times New Roman" pitchFamily="18" charset="0"/>
            </a:endParaRPr>
          </a:p>
        </p:txBody>
      </p:sp>
      <p:sp>
        <p:nvSpPr>
          <p:cNvPr id="12" name="Прямоугольник 11"/>
          <p:cNvSpPr/>
          <p:nvPr/>
        </p:nvSpPr>
        <p:spPr>
          <a:xfrm>
            <a:off x="285751" y="86916"/>
            <a:ext cx="4543424" cy="392480"/>
          </a:xfrm>
          <a:prstGeom prst="rect">
            <a:avLst/>
          </a:prstGeom>
        </p:spPr>
        <p:txBody>
          <a:bodyPr wrap="square">
            <a:spAutoFit/>
          </a:bodyPr>
          <a:lstStyle/>
          <a:p>
            <a:pPr indent="457200" algn="just">
              <a:lnSpc>
                <a:spcPct val="150000"/>
              </a:lnSpc>
            </a:pPr>
            <a:r>
              <a:rPr lang="en-US" sz="1450" dirty="0" smtClean="0"/>
              <a:t>     </a:t>
            </a:r>
            <a:endParaRPr lang="uk-UA" sz="1450" dirty="0" smtClean="0"/>
          </a:p>
        </p:txBody>
      </p:sp>
      <p:sp>
        <p:nvSpPr>
          <p:cNvPr id="1025" name="Rectangle 1"/>
          <p:cNvSpPr>
            <a:spLocks noChangeArrowheads="1"/>
          </p:cNvSpPr>
          <p:nvPr/>
        </p:nvSpPr>
        <p:spPr bwMode="auto">
          <a:xfrm>
            <a:off x="-1" y="341955"/>
            <a:ext cx="5057775"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97795"/>
            <a:ext cx="338554"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Прямоугольник 15"/>
          <p:cNvSpPr/>
          <p:nvPr/>
        </p:nvSpPr>
        <p:spPr>
          <a:xfrm>
            <a:off x="76200" y="-76200"/>
            <a:ext cx="4838700" cy="6744923"/>
          </a:xfrm>
          <a:prstGeom prst="rect">
            <a:avLst/>
          </a:prstGeom>
        </p:spPr>
        <p:txBody>
          <a:bodyPr wrap="square">
            <a:spAutoFit/>
          </a:bodyPr>
          <a:lstStyle/>
          <a:p>
            <a:pPr indent="457200" algn="just"/>
            <a:endParaRPr lang="uk-UA" sz="1000" dirty="0" smtClean="0">
              <a:latin typeface="e-Ukraine" pitchFamily="2" charset="-52"/>
            </a:endParaRPr>
          </a:p>
          <a:p>
            <a:pPr indent="457200" algn="just"/>
            <a:r>
              <a:rPr lang="uk-UA" sz="1030" dirty="0" smtClean="0">
                <a:latin typeface="e-Ukraine" pitchFamily="2" charset="-52"/>
              </a:rPr>
              <a:t>Відповідно </a:t>
            </a:r>
            <a:r>
              <a:rPr lang="uk-UA" sz="1030" dirty="0" smtClean="0">
                <a:latin typeface="e-Ukraine" pitchFamily="2" charset="-52"/>
              </a:rPr>
              <a:t>до п. 292.1 ст. 292 Податкового кодексу України від 02 грудня 2010 року № 2755-VI із змінами та доповненнями (далі – ПКУ) доходом платника єдиного податку для фізичної особи – підприємця є дохід, отриманий протягом податкового (звітного) періоду в грошовій формі (готівковій та/або безготівковій); матеріальній або нематеріальній формі, визначеній п. 292.3 ст. 292 ПКУ. </a:t>
            </a:r>
            <a:br>
              <a:rPr lang="uk-UA" sz="1030" dirty="0" smtClean="0">
                <a:latin typeface="e-Ukraine" pitchFamily="2" charset="-52"/>
              </a:rPr>
            </a:br>
            <a:r>
              <a:rPr lang="uk-UA" sz="1030" dirty="0" smtClean="0">
                <a:latin typeface="e-Ukraine" pitchFamily="2" charset="-52"/>
              </a:rPr>
              <a:t>     У разі надання послуг, виконання робіт за договорами доручення, комісії, транспортного експедирування або за агентськими договорами доходом є сума отриманої винагороди повіреного (агента) (п. 292.4 ст. 292 ПКУ).</a:t>
            </a:r>
            <a:br>
              <a:rPr lang="uk-UA" sz="1030" dirty="0" smtClean="0">
                <a:latin typeface="e-Ukraine" pitchFamily="2" charset="-52"/>
              </a:rPr>
            </a:br>
            <a:r>
              <a:rPr lang="uk-UA" sz="1030" dirty="0" smtClean="0">
                <a:latin typeface="e-Ukraine" pitchFamily="2" charset="-52"/>
              </a:rPr>
              <a:t>     Згідно з п. 1 ст. 3 Закону України від 06 липня 1995 року № 265/95-ВР «Про застосування реєстраторів розрахункових операцій у сфері торгівлі, громадського харчування та послуг» (далі – Закон № 265) суб’єкти господарювання, які здійснюють розрахункові операції в готівковій та/або в безготівковій формі (із застосуванням електронних платіжних засобів, платіжних чеків, жетонів тощо) при продажу товарів (наданні послуг) у сфері торгівлі, громадського харчування та послуг, а також операції з приймання готівки для подальшого її переказу зобов’язані проводити розрахункові операції на повну суму покупки (надання послуги) через зареєстровані, опломбовані у встановленому порядку та переведені у фіскальний режим роботи реєстратори розрахункових операцій (далі – РРО) або через зареєстровані фіскальним сервером контролюючого органу програмні РРО (далі – ППРО) зі створенням у паперовій та/або електронній формі відповідних розрахункових документів, що підтверджують виконання розрахункових операцій, або у випадках, передбачених Законом № 265, із застосуванням зареєстрованих у встановленому порядку розрахункових книжок (далі – РК). </a:t>
            </a:r>
          </a:p>
          <a:p>
            <a:pPr indent="457200" algn="just"/>
            <a:r>
              <a:rPr lang="uk-UA" sz="1030" dirty="0" smtClean="0">
                <a:latin typeface="e-Ukraine" pitchFamily="2" charset="-52"/>
              </a:rPr>
              <a:t> Статтею 2 Закону № 265 передбачено, що розрахункова операція – приймання від покупця готівкових коштів, платіжних карток, платіжних чеків, жетонів тощо за місцем реалізації товарів (послуг), видача готівкових коштів за повернутий покупцем товар (ненадану послугу), а у разі застосування банківської платіжної картки – оформлення відповідного розрахункового документа щодо оплати в безготівковій формі товару (послуги) банком покупця або, у разі повернення товару (відмови від послуги), оформлення</a:t>
            </a:r>
            <a:endParaRPr lang="ru-RU" sz="1030" dirty="0">
              <a:latin typeface="e-Ukraine" pitchFamily="2" charset="-52"/>
            </a:endParaRPr>
          </a:p>
        </p:txBody>
      </p:sp>
      <p:sp>
        <p:nvSpPr>
          <p:cNvPr id="17" name="Прямоугольник 16"/>
          <p:cNvSpPr/>
          <p:nvPr/>
        </p:nvSpPr>
        <p:spPr>
          <a:xfrm>
            <a:off x="4991100" y="76200"/>
            <a:ext cx="4867275" cy="6908045"/>
          </a:xfrm>
          <a:prstGeom prst="rect">
            <a:avLst/>
          </a:prstGeom>
        </p:spPr>
        <p:txBody>
          <a:bodyPr wrap="square">
            <a:spAutoFit/>
          </a:bodyPr>
          <a:lstStyle/>
          <a:p>
            <a:pPr algn="just"/>
            <a:r>
              <a:rPr lang="uk-UA" sz="1030" dirty="0" smtClean="0">
                <a:latin typeface="e-Ukraine" pitchFamily="2" charset="-52"/>
              </a:rPr>
              <a:t>розрахункових </a:t>
            </a:r>
            <a:r>
              <a:rPr lang="uk-UA" sz="1030" dirty="0" smtClean="0">
                <a:latin typeface="e-Ukraine" pitchFamily="2" charset="-52"/>
              </a:rPr>
              <a:t>документів щодо перерахування коштів у банк покупця.</a:t>
            </a:r>
          </a:p>
          <a:p>
            <a:pPr algn="just"/>
            <a:r>
              <a:rPr lang="uk-UA" sz="1030" dirty="0" smtClean="0">
                <a:latin typeface="e-Ukraine" pitchFamily="2" charset="-52"/>
              </a:rPr>
              <a:t>Пунктом 6 ст. 9 Закону № 265 визначено, що РРО та/або програмні РРО, та РК не застосовуються при продажу товарів (наданні послуг) платниками єдиного податку (фізичними особами – підприємцями), які</a:t>
            </a:r>
            <a:r>
              <a:rPr lang="ru-RU" sz="1030" dirty="0" smtClean="0">
                <a:latin typeface="e-Ukraine" pitchFamily="2" charset="-52"/>
              </a:rPr>
              <a:t> </a:t>
            </a:r>
            <a:r>
              <a:rPr lang="uk-UA" sz="1030" dirty="0" smtClean="0">
                <a:latin typeface="e-Ukraine" pitchFamily="2" charset="-52"/>
              </a:rPr>
              <a:t>не застосовують РРО та/або програмні РРО відповідно до ПКУ.</a:t>
            </a:r>
          </a:p>
          <a:p>
            <a:pPr algn="just"/>
            <a:r>
              <a:rPr lang="uk-UA" sz="1030" dirty="0" smtClean="0">
                <a:latin typeface="e-Ukraine" pitchFamily="2" charset="-52"/>
              </a:rPr>
              <a:t>При цьому, РРО та/або програмні РРО не застосовуються платниками єдиного податку першої групи (п. 296.10 ст. 296 ПКУ) </a:t>
            </a:r>
          </a:p>
          <a:p>
            <a:pPr indent="457200" algn="just"/>
            <a:r>
              <a:rPr lang="uk-UA" sz="1030" dirty="0" smtClean="0">
                <a:latin typeface="e-Ukraine" pitchFamily="2" charset="-52"/>
              </a:rPr>
              <a:t>Водночас, п. 61 </a:t>
            </a:r>
            <a:r>
              <a:rPr lang="uk-UA" sz="1030" dirty="0" err="1" smtClean="0">
                <a:latin typeface="e-Ukraine" pitchFamily="2" charset="-52"/>
              </a:rPr>
              <a:t>підрозд</a:t>
            </a:r>
            <a:r>
              <a:rPr lang="uk-UA" sz="1030" dirty="0" smtClean="0">
                <a:latin typeface="e-Ukraine" pitchFamily="2" charset="-52"/>
              </a:rPr>
              <a:t>. 10 </a:t>
            </a:r>
            <a:r>
              <a:rPr lang="uk-UA" sz="1030" dirty="0" err="1" smtClean="0">
                <a:latin typeface="e-Ukraine" pitchFamily="2" charset="-52"/>
              </a:rPr>
              <a:t>розд</a:t>
            </a:r>
            <a:r>
              <a:rPr lang="uk-UA" sz="1030" dirty="0" smtClean="0">
                <a:latin typeface="e-Ukraine" pitchFamily="2" charset="-52"/>
              </a:rPr>
              <a:t>. XX «Інші перехідні положення» ПКУ встановлено, що  з 01 січня 2021 року до 01 січня 2022 року РРО та/або програмні РРО не застосовуються платниками єдиного податку другої – четвертої груп (фізичними особами – підприємцями), обсяг доходу яких протягом календарного року не перевищує обсягу доходу, що не перевищує 220 розмірів мінімальної заробітної плати, встановленої законом на 01 січня податкового (звітного) року, незалежно від обраного виду діяльності, крім тих, які здійснюють:</a:t>
            </a:r>
          </a:p>
          <a:p>
            <a:pPr indent="457200" algn="just"/>
            <a:r>
              <a:rPr lang="uk-UA" sz="1030" dirty="0" smtClean="0">
                <a:latin typeface="e-Ukraine" pitchFamily="2" charset="-52"/>
              </a:rPr>
              <a:t> реалізацію технічно складних побутових товарів, що підлягають гарантійному ремонту;</a:t>
            </a:r>
          </a:p>
          <a:p>
            <a:pPr indent="457200" algn="just"/>
            <a:r>
              <a:rPr lang="uk-UA" sz="1030" dirty="0" smtClean="0">
                <a:latin typeface="e-Ukraine" pitchFamily="2" charset="-52"/>
              </a:rPr>
              <a:t>реалізацію лікарських засобів, виробів медичного призначення та надання платних послуг у сфері охорони здоров’я;</a:t>
            </a:r>
          </a:p>
          <a:p>
            <a:pPr indent="457200" algn="just"/>
            <a:r>
              <a:rPr lang="uk-UA" sz="1030" dirty="0" smtClean="0">
                <a:latin typeface="e-Ukraine" pitchFamily="2" charset="-52"/>
              </a:rPr>
              <a:t>реалізацію ювелірних та побутових виробів з дорогоцінних металів, дорогоцінного каміння, дорогоцінного каміння органогенного утворення та </a:t>
            </a:r>
            <a:r>
              <a:rPr lang="uk-UA" sz="1030" dirty="0" smtClean="0">
                <a:latin typeface="e-Ukraine" pitchFamily="2" charset="-52"/>
              </a:rPr>
              <a:t>напівдорогоцінного </a:t>
            </a:r>
            <a:r>
              <a:rPr lang="uk-UA" sz="1030" dirty="0" smtClean="0">
                <a:latin typeface="e-Ukraine" pitchFamily="2" charset="-52"/>
              </a:rPr>
              <a:t>каміння.</a:t>
            </a:r>
          </a:p>
          <a:p>
            <a:pPr indent="457200" algn="just"/>
            <a:r>
              <a:rPr lang="uk-UA" sz="1030" dirty="0" smtClean="0">
                <a:latin typeface="e-Ukraine" pitchFamily="2" charset="-52"/>
              </a:rPr>
              <a:t>У разі перевищення платником єдиного податку другої – четвертої груп (фізичною особою – підприємцем) в календарному році обсягу доходу, що не перевищує 220 розмірів мінімальної заробітної плати, встановленої законом на 01 січня податкового (звітного) року, застосування РРО та/або програмного РРО для такого платника єдиного податку є обов’язковим. Застосування РРО та/або програмного РРО починається з першого числа першого місяця кварталу, наступного за виникненням такого перевищення, та продовжується в усіх наступних податкових періодах протягом реєстрації суб’єкта господарювання як платника єдиного </a:t>
            </a:r>
            <a:r>
              <a:rPr lang="uk-UA" sz="1030" dirty="0" smtClean="0">
                <a:latin typeface="e-Ukraine" pitchFamily="2" charset="-52"/>
              </a:rPr>
              <a:t>податку.</a:t>
            </a:r>
            <a:r>
              <a:rPr lang="uk-UA" sz="1030" dirty="0" smtClean="0">
                <a:solidFill>
                  <a:schemeClr val="bg1"/>
                </a:solidFill>
                <a:latin typeface="e-Ukraine" pitchFamily="2" charset="-52"/>
              </a:rPr>
              <a:t>……………………………………………………… </a:t>
            </a:r>
            <a:r>
              <a:rPr lang="uk-UA" sz="1030" dirty="0" smtClean="0">
                <a:solidFill>
                  <a:schemeClr val="bg1"/>
                </a:solidFill>
              </a:rPr>
              <a:t/>
            </a:r>
            <a:br>
              <a:rPr lang="uk-UA" sz="1030" dirty="0" smtClean="0">
                <a:solidFill>
                  <a:schemeClr val="bg1"/>
                </a:solidFill>
              </a:rPr>
            </a:br>
            <a:endParaRPr lang="ru-RU" sz="1030" dirty="0">
              <a:solidFill>
                <a:schemeClr val="bg1"/>
              </a:solidFill>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477</TotalTime>
  <Words>357</Words>
  <Application>Microsoft Office PowerPoint</Application>
  <PresentationFormat>Лист A4 (210x297 мм)</PresentationFormat>
  <Paragraphs>29</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66</cp:revision>
  <dcterms:created xsi:type="dcterms:W3CDTF">2021-05-27T05:23:05Z</dcterms:created>
  <dcterms:modified xsi:type="dcterms:W3CDTF">2021-09-03T07:31:03Z</dcterms:modified>
</cp:coreProperties>
</file>