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88" y="-45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29.07.2021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29.07.2021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29.07.2021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29.07.2021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29.07.2021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29.07.2021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29.07.2021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29.07.2021</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B2AE1F56-FA4C-456D-AD17-F597535BE98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28247" y="0"/>
            <a:ext cx="4877753" cy="6858000"/>
          </a:xfrm>
          <a:prstGeom prst="rect">
            <a:avLst/>
          </a:prstGeom>
        </p:spPr>
      </p:pic>
      <p:sp>
        <p:nvSpPr>
          <p:cNvPr id="11" name="Rectangle 6">
            <a:extLst>
              <a:ext uri="{FF2B5EF4-FFF2-40B4-BE49-F238E27FC236}">
                <a16:creationId xmlns:a16="http://schemas.microsoft.com/office/drawing/2014/main" xmlns=""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a16="http://schemas.microsoft.com/office/drawing/2014/main" xmlns="" id="{5B1F3CBD-8D08-499F-BE54-1DF3C9FE8E21}"/>
              </a:ext>
            </a:extLst>
          </p:cNvPr>
          <p:cNvGrpSpPr/>
          <p:nvPr/>
        </p:nvGrpSpPr>
        <p:grpSpPr>
          <a:xfrm>
            <a:off x="82316" y="68581"/>
            <a:ext cx="4795438" cy="6781800"/>
            <a:chOff x="82316" y="68581"/>
            <a:chExt cx="4795438" cy="6781800"/>
          </a:xfrm>
        </p:grpSpPr>
        <p:grpSp>
          <p:nvGrpSpPr>
            <p:cNvPr id="9" name="Группа 8">
              <a:extLst>
                <a:ext uri="{FF2B5EF4-FFF2-40B4-BE49-F238E27FC236}">
                  <a16:creationId xmlns:a16="http://schemas.microsoft.com/office/drawing/2014/main" xmlns="" id="{4A6F6DA5-6ACE-429E-B52A-AC44102F0184}"/>
                </a:ext>
              </a:extLst>
            </p:cNvPr>
            <p:cNvGrpSpPr/>
            <p:nvPr/>
          </p:nvGrpSpPr>
          <p:grpSpPr>
            <a:xfrm>
              <a:off x="83820" y="68581"/>
              <a:ext cx="4793934" cy="6781800"/>
              <a:chOff x="83820" y="68581"/>
              <a:chExt cx="4793934" cy="6781800"/>
            </a:xfrm>
          </p:grpSpPr>
          <p:sp>
            <p:nvSpPr>
              <p:cNvPr id="7" name="Прямоугольник 6">
                <a:extLst>
                  <a:ext uri="{FF2B5EF4-FFF2-40B4-BE49-F238E27FC236}">
                    <a16:creationId xmlns:a16="http://schemas.microsoft.com/office/drawing/2014/main" xmlns="" id="{09A0A77F-376C-47B9-BB79-353299E74E74}"/>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a16="http://schemas.microsoft.com/office/drawing/2014/main" xmlns=""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a16="http://schemas.microsoft.com/office/drawing/2014/main" xmlns="" id="{C10BBAFE-2D79-49E5-868B-A0FDCC9F8BD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89161" y="1990344"/>
              <a:ext cx="1304925" cy="13049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a16="http://schemas.microsoft.com/office/drawing/2014/main" xmlns="" id="{AB68234D-4D6E-4D60-B461-52334D70C220}"/>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1092" y="3465338"/>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a16="http://schemas.microsoft.com/office/drawing/2014/main" xmlns="" id="{B988640C-7F4D-43BB-8D2B-B0AB4B4AD405}"/>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1092" y="4329384"/>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a16="http://schemas.microsoft.com/office/drawing/2014/main" xmlns="" id="{48F62E71-1AA9-48BD-99B8-0430C4FAB90B}"/>
                </a:ext>
              </a:extLst>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81092" y="5193430"/>
              <a:ext cx="771525" cy="771525"/>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5">
              <a:extLst>
                <a:ext uri="{FF2B5EF4-FFF2-40B4-BE49-F238E27FC236}">
                  <a16:creationId xmlns:a16="http://schemas.microsoft.com/office/drawing/2014/main" xmlns=""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зможе переглянути новини, актуальні роз'яснення податкових новацій, а також інфографіки та коментарі керівництва та фахівців 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Податковою службою дистанційно за допомогою сервісу  «InfoTAX»:</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a16="http://schemas.microsoft.com/office/drawing/2014/main" xmlns=""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a16="http://schemas.microsoft.com/office/drawing/2014/main" xmlns=""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a16="http://schemas.microsoft.com/office/drawing/2014/main" xmlns=""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на 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a16="http://schemas.microsoft.com/office/drawing/2014/main" xmlns=""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smtClean="0">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smtClean="0">
                  <a:latin typeface="e-Ukraine" panose="00000500000000000000" pitchFamily="50" charset="-52"/>
                  <a:ea typeface="Times New Roman" panose="02020603050405020304" pitchFamily="18" charset="0"/>
                  <a:cs typeface="Calibri" panose="020F0502020204030204" pitchFamily="34" charset="0"/>
                </a:rPr>
                <a:t>  </a:t>
              </a:r>
              <a:r>
                <a:rPr lang="uk-UA" sz="800" b="1" spc="-20" dirty="0">
                  <a:latin typeface="e-Ukraine" panose="00000500000000000000" pitchFamily="50" charset="-52"/>
                  <a:ea typeface="Times New Roman" panose="02020603050405020304" pitchFamily="18" charset="0"/>
                  <a:cs typeface="Calibri" panose="020F0502020204030204" pitchFamily="34" charset="0"/>
                </a:rPr>
                <a:t>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a16="http://schemas.microsoft.com/office/drawing/2014/main" xmlns=""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334000" y="1105504"/>
            <a:ext cx="4105275" cy="116955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b="1" dirty="0" smtClean="0">
                <a:latin typeface="e-Ukraine" pitchFamily="2" charset="-52"/>
              </a:rPr>
              <a:t>Для роботодавців:</a:t>
            </a:r>
          </a:p>
          <a:p>
            <a:pPr algn="ctr"/>
            <a:r>
              <a:rPr lang="uk-UA" b="1" dirty="0" smtClean="0">
                <a:latin typeface="e-Ukraine" pitchFamily="2" charset="-52"/>
              </a:rPr>
              <a:t> </a:t>
            </a:r>
            <a:r>
              <a:rPr lang="uk-UA" b="1" dirty="0" smtClean="0">
                <a:latin typeface="e-Ukraine" pitchFamily="2" charset="-52"/>
              </a:rPr>
              <a:t>як правильно оформити найманого працівника</a:t>
            </a:r>
            <a:endParaRPr lang="ru-RU" b="1" dirty="0" smtClean="0">
              <a:latin typeface="e-Ukraine" pitchFamily="2" charset="-52"/>
            </a:endParaRPr>
          </a:p>
          <a:p>
            <a:pPr algn="ctr"/>
            <a:endParaRPr lang="uk-UA" sz="1600" b="1" dirty="0">
              <a:latin typeface="e-Ukraine" pitchFamily="2" charset="-52"/>
            </a:endParaRPr>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dirty="0" smtClean="0">
                <a:solidFill>
                  <a:srgbClr val="333333"/>
                </a:solidFill>
                <a:latin typeface="e-Ukraine Light" pitchFamily="50" charset="-52"/>
                <a:ea typeface="Times New Roman" pitchFamily="18" charset="0"/>
                <a:cs typeface="Times New Roman" pitchFamily="18" charset="0"/>
              </a:rPr>
              <a:t>Липень</a:t>
            </a:r>
            <a:r>
              <a:rPr kumimoji="0" lang="uk-UA" sz="800" i="0" u="none" strike="noStrike" cap="none" normalizeH="0" baseline="0" dirty="0" smtClean="0">
                <a:ln>
                  <a:noFill/>
                </a:ln>
                <a:solidFill>
                  <a:srgbClr val="333333"/>
                </a:solidFill>
                <a:effectLst/>
                <a:latin typeface="e-Ukraine Light" pitchFamily="50" charset="-52"/>
                <a:ea typeface="Times New Roman" pitchFamily="18" charset="0"/>
                <a:cs typeface="Times New Roman" pitchFamily="18" charset="0"/>
              </a:rPr>
              <a:t> 2021</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7181850" y="4705352"/>
            <a:ext cx="3124200" cy="215444"/>
          </a:xfrm>
          <a:prstGeom prst="rect">
            <a:avLst/>
          </a:prstGeom>
        </p:spPr>
        <p:txBody>
          <a:bodyPr wrap="square">
            <a:spAutoFit/>
          </a:bodyPr>
          <a:lstStyle/>
          <a:p>
            <a:pPr lvl="0" algn="ctr" defTabSz="914400" fontAlgn="base">
              <a:spcBef>
                <a:spcPct val="0"/>
              </a:spcBef>
              <a:spcAft>
                <a:spcPct val="0"/>
              </a:spcAft>
            </a:pPr>
            <a:r>
              <a:rPr lang="uk-UA" sz="800" dirty="0" smtClean="0">
                <a:latin typeface="e-Ukraine Light" pitchFamily="50" charset="-52"/>
                <a:cs typeface="Arial" pitchFamily="34" charset="0"/>
              </a:rPr>
              <a:t>Головне управління ДПС у м. Києві </a:t>
            </a:r>
          </a:p>
        </p:txBody>
      </p:sp>
    </p:spTree>
    <p:extLst>
      <p:ext uri="{BB962C8B-B14F-4D97-AF65-F5344CB8AC3E}">
        <p14:creationId xmlns:p14="http://schemas.microsoft.com/office/powerpoint/2010/main" xmlns=""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a:extLst>
              <a:ext uri="{FF2B5EF4-FFF2-40B4-BE49-F238E27FC236}">
                <a16:creationId xmlns:a16="http://schemas.microsoft.com/office/drawing/2014/main" xmlns="" id="{AB020ADF-A26B-4DB1-A8F3-01CE965CB04E}"/>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grpSp>
        <p:nvGrpSpPr>
          <p:cNvPr id="3" name="Группа 2">
            <a:extLst>
              <a:ext uri="{FF2B5EF4-FFF2-40B4-BE49-F238E27FC236}">
                <a16:creationId xmlns:a16="http://schemas.microsoft.com/office/drawing/2014/main" xmlns="" id="{77BE1E3B-BB62-4FEA-84E6-53708639754F}"/>
              </a:ext>
            </a:extLst>
          </p:cNvPr>
          <p:cNvGrpSpPr/>
          <p:nvPr/>
        </p:nvGrpSpPr>
        <p:grpSpPr>
          <a:xfrm>
            <a:off x="131445" y="76200"/>
            <a:ext cx="4793934" cy="6781800"/>
            <a:chOff x="83820" y="68581"/>
            <a:chExt cx="4793934" cy="6781800"/>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5112066" y="76200"/>
            <a:ext cx="4660584" cy="6781800"/>
            <a:chOff x="83820" y="68581"/>
            <a:chExt cx="4793934" cy="6781800"/>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a16="http://schemas.microsoft.com/office/drawing/2014/main" xmlns=""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1" name="Прямоугольник 10">
            <a:extLst>
              <a:ext uri="{FF2B5EF4-FFF2-40B4-BE49-F238E27FC236}">
                <a16:creationId xmlns:a16="http://schemas.microsoft.com/office/drawing/2014/main" xmlns="" id="{A93320C9-B67C-4431-A6A6-D9A5DA9531D3}"/>
              </a:ext>
            </a:extLst>
          </p:cNvPr>
          <p:cNvSpPr/>
          <p:nvPr/>
        </p:nvSpPr>
        <p:spPr>
          <a:xfrm>
            <a:off x="5127011" y="1"/>
            <a:ext cx="4591051" cy="64674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033810"/>
            <a:ext cx="4648199" cy="3765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ru-RU" sz="1400" dirty="0" smtClean="0">
                <a:latin typeface="Times New Roman" pitchFamily="18" charset="0"/>
                <a:cs typeface="Times New Roman" pitchFamily="18" charset="0"/>
              </a:rPr>
              <a:t>  </a:t>
            </a:r>
            <a:endParaRPr lang="ru-RU" sz="1300" dirty="0" smtClean="0">
              <a:latin typeface="e-Ukraine Light"/>
              <a:cs typeface="Times New Roman" pitchFamily="18" charset="0"/>
            </a:endParaRPr>
          </a:p>
        </p:txBody>
      </p:sp>
      <p:sp>
        <p:nvSpPr>
          <p:cNvPr id="12" name="Прямоугольник 11"/>
          <p:cNvSpPr/>
          <p:nvPr/>
        </p:nvSpPr>
        <p:spPr>
          <a:xfrm>
            <a:off x="285751" y="86916"/>
            <a:ext cx="4543424" cy="392480"/>
          </a:xfrm>
          <a:prstGeom prst="rect">
            <a:avLst/>
          </a:prstGeom>
        </p:spPr>
        <p:txBody>
          <a:bodyPr wrap="square">
            <a:spAutoFit/>
          </a:bodyPr>
          <a:lstStyle/>
          <a:p>
            <a:pPr indent="457200" algn="just">
              <a:lnSpc>
                <a:spcPct val="150000"/>
              </a:lnSpc>
            </a:pPr>
            <a:r>
              <a:rPr lang="en-US" sz="1450" dirty="0" smtClean="0"/>
              <a:t>     </a:t>
            </a:r>
            <a:endParaRPr lang="uk-UA" sz="1450" dirty="0" smtClean="0"/>
          </a:p>
        </p:txBody>
      </p:sp>
      <p:sp>
        <p:nvSpPr>
          <p:cNvPr id="17" name="Прямоугольник 16"/>
          <p:cNvSpPr/>
          <p:nvPr/>
        </p:nvSpPr>
        <p:spPr>
          <a:xfrm>
            <a:off x="142876" y="-171450"/>
            <a:ext cx="4772024" cy="6924973"/>
          </a:xfrm>
          <a:prstGeom prst="rect">
            <a:avLst/>
          </a:prstGeom>
        </p:spPr>
        <p:txBody>
          <a:bodyPr wrap="square">
            <a:spAutoFit/>
          </a:bodyPr>
          <a:lstStyle/>
          <a:p>
            <a:pPr lvl="0" indent="450850" algn="just" defTabSz="914400" fontAlgn="base">
              <a:lnSpc>
                <a:spcPct val="150000"/>
              </a:lnSpc>
              <a:spcBef>
                <a:spcPct val="0"/>
              </a:spcBef>
              <a:spcAft>
                <a:spcPct val="0"/>
              </a:spcAft>
              <a:tabLst>
                <a:tab pos="114300" algn="l"/>
                <a:tab pos="1543050" algn="l"/>
              </a:tabLst>
            </a:pPr>
            <a:endParaRPr lang="uk-UA" sz="800" dirty="0" smtClean="0">
              <a:latin typeface="e-Ukraine" pitchFamily="2" charset="-52"/>
              <a:ea typeface="Calibri" pitchFamily="34" charset="0"/>
              <a:cs typeface="Times New Roman" pitchFamily="18" charset="0"/>
            </a:endParaRPr>
          </a:p>
          <a:p>
            <a:pPr lvl="0" indent="450850" algn="just" defTabSz="914400" fontAlgn="base">
              <a:lnSpc>
                <a:spcPct val="150000"/>
              </a:lnSpc>
              <a:spcBef>
                <a:spcPct val="0"/>
              </a:spcBef>
              <a:spcAft>
                <a:spcPct val="0"/>
              </a:spcAft>
              <a:tabLst>
                <a:tab pos="114300" algn="l"/>
                <a:tab pos="1543050" algn="l"/>
              </a:tabLst>
            </a:pPr>
            <a:r>
              <a:rPr lang="uk-UA" sz="1200" dirty="0" smtClean="0">
                <a:latin typeface="e-Ukraine" pitchFamily="2" charset="-52"/>
                <a:ea typeface="Calibri" pitchFamily="34" charset="0"/>
                <a:cs typeface="Times New Roman" pitchFamily="18" charset="0"/>
              </a:rPr>
              <a:t>Головне управління ДПС у м. Києві нагадує платникам податків про необхідність оформлення трудових відносин з працівниками.</a:t>
            </a:r>
          </a:p>
          <a:p>
            <a:pPr lvl="0" indent="450850" algn="just" defTabSz="914400" eaLnBrk="0" fontAlgn="base" hangingPunct="0">
              <a:lnSpc>
                <a:spcPct val="150000"/>
              </a:lnSpc>
              <a:spcBef>
                <a:spcPct val="0"/>
              </a:spcBef>
              <a:spcAft>
                <a:spcPct val="0"/>
              </a:spcAft>
              <a:tabLst>
                <a:tab pos="114300" algn="l"/>
                <a:tab pos="1543050" algn="l"/>
              </a:tabLst>
            </a:pPr>
            <a:r>
              <a:rPr lang="uk-UA" sz="1200" dirty="0" smtClean="0">
                <a:latin typeface="e-Ukraine" pitchFamily="2" charset="-52"/>
                <a:ea typeface="Calibri" pitchFamily="34" charset="0"/>
                <a:cs typeface="Times New Roman" pitchFamily="18" charset="0"/>
              </a:rPr>
              <a:t>Оформлюючи нового працівника, слід здійснити такі кроки, зокрема:</a:t>
            </a:r>
          </a:p>
          <a:p>
            <a:pPr lvl="0" indent="450850" algn="just" defTabSz="914400" eaLnBrk="0" fontAlgn="base" hangingPunct="0">
              <a:lnSpc>
                <a:spcPct val="150000"/>
              </a:lnSpc>
              <a:spcBef>
                <a:spcPct val="0"/>
              </a:spcBef>
              <a:spcAft>
                <a:spcPct val="0"/>
              </a:spcAft>
              <a:tabLst>
                <a:tab pos="114300" algn="l"/>
                <a:tab pos="1543050" algn="l"/>
              </a:tabLst>
            </a:pPr>
            <a:r>
              <a:rPr lang="uk-UA" sz="1200" b="1" dirty="0" smtClean="0">
                <a:latin typeface="e-Ukraine" pitchFamily="2" charset="-52"/>
                <a:ea typeface="Calibri" pitchFamily="34" charset="0"/>
                <a:cs typeface="Times New Roman" pitchFamily="18" charset="0"/>
              </a:rPr>
              <a:t>- укласти в письмовій формі трудовий договір</a:t>
            </a:r>
            <a:r>
              <a:rPr lang="uk-UA" sz="1200" dirty="0" smtClean="0">
                <a:latin typeface="e-Ukraine" pitchFamily="2" charset="-52"/>
                <a:ea typeface="Calibri" pitchFamily="34" charset="0"/>
                <a:cs typeface="Times New Roman" pitchFamily="18" charset="0"/>
              </a:rPr>
              <a:t> (п. 6 ч. 1 ст. 24 Кодексу законів про працю України; форма трудового договору між працівником і роботодавцем, який використовує найману працю, затверджена наказом Мінпраці від 08.06.2001 № 260) (зі змінами);</a:t>
            </a:r>
          </a:p>
          <a:p>
            <a:pPr lvl="0" indent="450850" algn="just" defTabSz="914400" eaLnBrk="0" fontAlgn="base" hangingPunct="0">
              <a:lnSpc>
                <a:spcPct val="150000"/>
              </a:lnSpc>
              <a:spcBef>
                <a:spcPct val="0"/>
              </a:spcBef>
              <a:spcAft>
                <a:spcPct val="0"/>
              </a:spcAft>
              <a:tabLst>
                <a:tab pos="114300" algn="l"/>
                <a:tab pos="1543050" algn="l"/>
              </a:tabLst>
            </a:pPr>
            <a:r>
              <a:rPr lang="uk-UA" sz="1200" b="1" dirty="0" smtClean="0">
                <a:latin typeface="e-Ukraine" pitchFamily="2" charset="-52"/>
                <a:ea typeface="Calibri" pitchFamily="34" charset="0"/>
                <a:cs typeface="Times New Roman" pitchFamily="18" charset="0"/>
              </a:rPr>
              <a:t>- оформити наказ про прийняття працівника на роботу</a:t>
            </a:r>
            <a:r>
              <a:rPr lang="uk-UA" sz="1200" dirty="0" smtClean="0">
                <a:latin typeface="e-Ukraine" pitchFamily="2" charset="-52"/>
                <a:ea typeface="Calibri" pitchFamily="34" charset="0"/>
                <a:cs typeface="Times New Roman" pitchFamily="18" charset="0"/>
              </a:rPr>
              <a:t> (типова форма № П-1 «Наказ (розпорядження) про прийняття на роботу»,   затверджена  наказом  Державного  комітету  статистики  України  від 05 грудня 2008 року № 489) (зі змінами);</a:t>
            </a:r>
          </a:p>
          <a:p>
            <a:pPr lvl="0" indent="450850" algn="just" defTabSz="914400" eaLnBrk="0" fontAlgn="base" hangingPunct="0">
              <a:lnSpc>
                <a:spcPct val="150000"/>
              </a:lnSpc>
              <a:spcBef>
                <a:spcPct val="0"/>
              </a:spcBef>
              <a:spcAft>
                <a:spcPct val="0"/>
              </a:spcAft>
              <a:tabLst>
                <a:tab pos="114300" algn="l"/>
                <a:tab pos="1543050" algn="l"/>
              </a:tabLst>
            </a:pPr>
            <a:r>
              <a:rPr lang="ru-RU" sz="1200" dirty="0" smtClean="0">
                <a:latin typeface="e-Ukraine" pitchFamily="2" charset="-52"/>
                <a:ea typeface="Calibri" pitchFamily="34" charset="0"/>
                <a:cs typeface="Times New Roman" pitchFamily="18" charset="0"/>
              </a:rPr>
              <a:t>- </a:t>
            </a:r>
            <a:r>
              <a:rPr lang="uk-UA" sz="1200" b="1" dirty="0" smtClean="0">
                <a:latin typeface="e-Ukraine" pitchFamily="2" charset="-52"/>
                <a:ea typeface="Calibri" pitchFamily="34" charset="0"/>
                <a:cs typeface="Times New Roman" pitchFamily="18" charset="0"/>
              </a:rPr>
              <a:t>повідомити ДПС про прийняття працівника на роботу  </a:t>
            </a:r>
            <a:r>
              <a:rPr lang="uk-UA" sz="1200" dirty="0" smtClean="0">
                <a:latin typeface="e-Ukraine" pitchFamily="2" charset="-52"/>
                <a:ea typeface="Calibri" pitchFamily="34" charset="0"/>
                <a:cs typeface="Times New Roman" pitchFamily="18" charset="0"/>
              </a:rPr>
              <a:t>(форму повідомлення затверджено постановою КМУ від 17 червня 2015 № 413) (зі змінами).</a:t>
            </a:r>
          </a:p>
          <a:p>
            <a:pPr lvl="0" indent="450850" algn="just" defTabSz="914400" eaLnBrk="0" fontAlgn="base" hangingPunct="0">
              <a:lnSpc>
                <a:spcPct val="150000"/>
              </a:lnSpc>
              <a:spcBef>
                <a:spcPct val="0"/>
              </a:spcBef>
              <a:spcAft>
                <a:spcPct val="0"/>
              </a:spcAft>
              <a:tabLst>
                <a:tab pos="114300" algn="l"/>
                <a:tab pos="1543050" algn="l"/>
              </a:tabLst>
            </a:pPr>
            <a:r>
              <a:rPr lang="uk-UA" sz="1200" dirty="0" smtClean="0">
                <a:latin typeface="e-Ukraine" pitchFamily="2" charset="-52"/>
                <a:ea typeface="Calibri" pitchFamily="34" charset="0"/>
                <a:cs typeface="Times New Roman" pitchFamily="18" charset="0"/>
              </a:rPr>
              <a:t>Повідомлення про прийняття працівника на роботу подається до початку роботи працівника за формою згідно з додатком до постанови </a:t>
            </a:r>
          </a:p>
        </p:txBody>
      </p:sp>
      <p:sp>
        <p:nvSpPr>
          <p:cNvPr id="18" name="Прямоугольник 17"/>
          <p:cNvSpPr/>
          <p:nvPr/>
        </p:nvSpPr>
        <p:spPr>
          <a:xfrm>
            <a:off x="5124450" y="-142874"/>
            <a:ext cx="4667250" cy="6878806"/>
          </a:xfrm>
          <a:prstGeom prst="rect">
            <a:avLst/>
          </a:prstGeom>
        </p:spPr>
        <p:txBody>
          <a:bodyPr wrap="square">
            <a:spAutoFit/>
          </a:bodyPr>
          <a:lstStyle/>
          <a:p>
            <a:pPr lvl="0" indent="450850" algn="just" defTabSz="914400" eaLnBrk="0" fontAlgn="base" hangingPunct="0">
              <a:lnSpc>
                <a:spcPct val="150000"/>
              </a:lnSpc>
              <a:spcBef>
                <a:spcPct val="0"/>
              </a:spcBef>
              <a:spcAft>
                <a:spcPct val="0"/>
              </a:spcAft>
              <a:tabLst>
                <a:tab pos="114300" algn="l"/>
                <a:tab pos="1543050" algn="l"/>
              </a:tabLst>
            </a:pPr>
            <a:endParaRPr lang="uk-UA" sz="600" dirty="0" smtClean="0">
              <a:latin typeface="e-Ukraine" pitchFamily="2" charset="-52"/>
              <a:ea typeface="Calibri" pitchFamily="34" charset="0"/>
              <a:cs typeface="Times New Roman" pitchFamily="18" charset="0"/>
            </a:endParaRPr>
          </a:p>
          <a:p>
            <a:pPr lvl="0" indent="450850" algn="just" defTabSz="914400" eaLnBrk="0" fontAlgn="base" hangingPunct="0">
              <a:lnSpc>
                <a:spcPct val="150000"/>
              </a:lnSpc>
              <a:spcBef>
                <a:spcPct val="0"/>
              </a:spcBef>
              <a:spcAft>
                <a:spcPct val="0"/>
              </a:spcAft>
              <a:tabLst>
                <a:tab pos="114300" algn="l"/>
                <a:tab pos="1543050" algn="l"/>
              </a:tabLst>
            </a:pPr>
            <a:r>
              <a:rPr lang="uk-UA" sz="1200" dirty="0" smtClean="0">
                <a:latin typeface="e-Ukraine" pitchFamily="2" charset="-52"/>
                <a:ea typeface="Calibri" pitchFamily="34" charset="0"/>
                <a:cs typeface="Times New Roman" pitchFamily="18" charset="0"/>
              </a:rPr>
              <a:t>Кабінету Міністрів України від 17 червня 2015 р. № 413.</a:t>
            </a:r>
          </a:p>
          <a:p>
            <a:pPr lvl="0" indent="450850" algn="just" defTabSz="914400" eaLnBrk="0" fontAlgn="base" hangingPunct="0">
              <a:lnSpc>
                <a:spcPct val="150000"/>
              </a:lnSpc>
              <a:spcBef>
                <a:spcPct val="0"/>
              </a:spcBef>
              <a:spcAft>
                <a:spcPct val="0"/>
              </a:spcAft>
              <a:tabLst>
                <a:tab pos="114300" algn="l"/>
                <a:tab pos="1543050" algn="l"/>
              </a:tabLst>
            </a:pPr>
            <a:r>
              <a:rPr lang="uk-UA" sz="1200" dirty="0" smtClean="0">
                <a:latin typeface="e-Ukraine" pitchFamily="2" charset="-52"/>
                <a:ea typeface="Calibri" pitchFamily="34" charset="0"/>
                <a:cs typeface="Times New Roman" pitchFamily="18" charset="0"/>
              </a:rPr>
              <a:t>Таке повідомлення подається власником підприємства, установи, організації або уповноваженим ним органом (особою) чи фізичною особою до територіальних органів Державної податкової служби за місцем обліку їх як платника єдиного внеску на загальнообов'язкове державне соціальне страхування одним із таких способів:</a:t>
            </a:r>
          </a:p>
          <a:p>
            <a:pPr lvl="0" indent="450850" algn="just" defTabSz="914400" eaLnBrk="0" fontAlgn="base" hangingPunct="0">
              <a:lnSpc>
                <a:spcPct val="150000"/>
              </a:lnSpc>
              <a:spcBef>
                <a:spcPct val="0"/>
              </a:spcBef>
              <a:spcAft>
                <a:spcPct val="0"/>
              </a:spcAft>
              <a:buFont typeface="Arial" pitchFamily="34" charset="0"/>
              <a:buChar char="•"/>
              <a:tabLst>
                <a:tab pos="114300" algn="l"/>
                <a:tab pos="1543050" algn="l"/>
              </a:tabLst>
            </a:pPr>
            <a:r>
              <a:rPr lang="uk-UA" sz="1200" dirty="0" smtClean="0">
                <a:latin typeface="e-Ukraine" pitchFamily="2" charset="-52"/>
                <a:ea typeface="Calibri" pitchFamily="34" charset="0"/>
                <a:cs typeface="Times New Roman" pitchFamily="18" charset="0"/>
              </a:rPr>
              <a:t>засобами електронного зв'язку з використанням електронного цифрового підпису відповідальних осіб;</a:t>
            </a:r>
          </a:p>
          <a:p>
            <a:pPr lvl="0" indent="450850" algn="just" defTabSz="914400" eaLnBrk="0" fontAlgn="base" hangingPunct="0">
              <a:lnSpc>
                <a:spcPct val="150000"/>
              </a:lnSpc>
              <a:spcBef>
                <a:spcPct val="0"/>
              </a:spcBef>
              <a:spcAft>
                <a:spcPct val="0"/>
              </a:spcAft>
              <a:buFont typeface="Arial" pitchFamily="34" charset="0"/>
              <a:buChar char="•"/>
              <a:tabLst>
                <a:tab pos="114300" algn="l"/>
                <a:tab pos="1543050" algn="l"/>
              </a:tabLst>
            </a:pPr>
            <a:r>
              <a:rPr lang="uk-UA" sz="1200" dirty="0" smtClean="0">
                <a:latin typeface="e-Ukraine" pitchFamily="2" charset="-52"/>
                <a:ea typeface="Calibri" pitchFamily="34" charset="0"/>
                <a:cs typeface="Times New Roman" pitchFamily="18" charset="0"/>
              </a:rPr>
              <a:t>на паперових носіях разом з копією в електронній формі;</a:t>
            </a:r>
          </a:p>
          <a:p>
            <a:pPr lvl="0" indent="450850" algn="just" defTabSz="914400" eaLnBrk="0" fontAlgn="base" hangingPunct="0">
              <a:lnSpc>
                <a:spcPct val="150000"/>
              </a:lnSpc>
              <a:spcBef>
                <a:spcPct val="0"/>
              </a:spcBef>
              <a:spcAft>
                <a:spcPct val="0"/>
              </a:spcAft>
              <a:buFont typeface="Arial" pitchFamily="34" charset="0"/>
              <a:buChar char="•"/>
              <a:tabLst>
                <a:tab pos="114300" algn="l"/>
                <a:tab pos="1543050" algn="l"/>
              </a:tabLst>
            </a:pPr>
            <a:r>
              <a:rPr lang="uk-UA" sz="1200" dirty="0" smtClean="0">
                <a:latin typeface="e-Ukraine" pitchFamily="2" charset="-52"/>
                <a:ea typeface="Calibri" pitchFamily="34" charset="0"/>
                <a:cs typeface="Times New Roman" pitchFamily="18" charset="0"/>
              </a:rPr>
              <a:t>на паперових носіях, якщо трудові договори укладено не більше ніж із п'ятьма особами.</a:t>
            </a:r>
            <a:r>
              <a:rPr lang="uk-UA" sz="1200" b="1" dirty="0" smtClean="0">
                <a:latin typeface="e-Ukraine" pitchFamily="2" charset="-52"/>
                <a:ea typeface="Calibri" pitchFamily="34" charset="0"/>
                <a:cs typeface="Times New Roman" pitchFamily="18" charset="0"/>
              </a:rPr>
              <a:t> </a:t>
            </a:r>
            <a:endParaRPr lang="uk-UA" sz="1200" dirty="0" smtClean="0">
              <a:latin typeface="e-Ukraine" pitchFamily="2" charset="-52"/>
              <a:ea typeface="Calibri" pitchFamily="34" charset="0"/>
              <a:cs typeface="Times New Roman" pitchFamily="18" charset="0"/>
            </a:endParaRPr>
          </a:p>
          <a:p>
            <a:pPr lvl="0" indent="450850" algn="just" defTabSz="914400" eaLnBrk="0" fontAlgn="base" hangingPunct="0">
              <a:lnSpc>
                <a:spcPct val="150000"/>
              </a:lnSpc>
              <a:spcBef>
                <a:spcPct val="0"/>
              </a:spcBef>
              <a:spcAft>
                <a:spcPct val="0"/>
              </a:spcAft>
              <a:tabLst>
                <a:tab pos="114300" algn="l"/>
                <a:tab pos="1543050" algn="l"/>
              </a:tabLst>
            </a:pPr>
            <a:r>
              <a:rPr lang="uk-UA" sz="1200" dirty="0" smtClean="0">
                <a:latin typeface="e-Ukraine" pitchFamily="2" charset="-52"/>
                <a:ea typeface="Calibri" pitchFamily="34" charset="0"/>
                <a:cs typeface="Times New Roman" pitchFamily="18" charset="0"/>
              </a:rPr>
              <a:t>Своєчасне оформлення трудових відносин – це запорука фінансової стабільності вашого бізнесу. До того ж , фінансові ризики і наслідки використання не задекларованої праці значно перевищують витрати, які виникають у разі оформлення трудових відносин із працівниками відповідно до законодавства. </a:t>
            </a:r>
            <a:endParaRPr lang="uk-UA" sz="1200" dirty="0" smtClean="0">
              <a:latin typeface="e-Ukraine" pitchFamily="2" charset="-52"/>
              <a:cs typeface="Arial" pitchFamily="34" charset="0"/>
            </a:endParaRPr>
          </a:p>
        </p:txBody>
      </p:sp>
    </p:spTree>
    <p:extLst>
      <p:ext uri="{BB962C8B-B14F-4D97-AF65-F5344CB8AC3E}">
        <p14:creationId xmlns:p14="http://schemas.microsoft.com/office/powerpoint/2010/main" xmlns=""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476</TotalTime>
  <Words>284</Words>
  <Application>Microsoft Office PowerPoint</Application>
  <PresentationFormat>Лист A4 (210x297 мм)</PresentationFormat>
  <Paragraphs>31</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user</cp:lastModifiedBy>
  <cp:revision>71</cp:revision>
  <dcterms:created xsi:type="dcterms:W3CDTF">2021-05-27T05:23:05Z</dcterms:created>
  <dcterms:modified xsi:type="dcterms:W3CDTF">2021-07-29T10:15:06Z</dcterms:modified>
</cp:coreProperties>
</file>