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9906000" cy="6858000" type="A4"/>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A87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12" autoAdjust="0"/>
    <p:restoredTop sz="94660"/>
  </p:normalViewPr>
  <p:slideViewPr>
    <p:cSldViewPr snapToGrid="0">
      <p:cViewPr>
        <p:scale>
          <a:sx n="100" d="100"/>
          <a:sy n="100" d="100"/>
        </p:scale>
        <p:origin x="-2088" y="-450"/>
      </p:cViewPr>
      <p:guideLst>
        <p:guide orient="horz" pos="2160"/>
        <p:guide pos="312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29.07.2021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700837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29.07.2021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2919468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29.07.2021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1722444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29.07.2021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3487806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9FCE06E-CD33-4E8D-BB2D-3C537C4FAFB6}" type="datetimeFigureOut">
              <a:rPr lang="ru-RU" smtClean="0"/>
              <a:pPr/>
              <a:t>29.07.2021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2210265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29FCE06E-CD33-4E8D-BB2D-3C537C4FAFB6}" type="datetimeFigureOut">
              <a:rPr lang="ru-RU" smtClean="0"/>
              <a:pPr/>
              <a:t>29.07.2021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2328008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2329" y="2505075"/>
            <a:ext cx="4190702"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14913" y="2505075"/>
            <a:ext cx="4211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29FCE06E-CD33-4E8D-BB2D-3C537C4FAFB6}" type="datetimeFigureOut">
              <a:rPr lang="ru-RU" smtClean="0"/>
              <a:pPr/>
              <a:t>29.07.2021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1159363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29FCE06E-CD33-4E8D-BB2D-3C537C4FAFB6}" type="datetimeFigureOut">
              <a:rPr lang="ru-RU" smtClean="0"/>
              <a:pPr/>
              <a:t>29.07.2021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1528486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FCE06E-CD33-4E8D-BB2D-3C537C4FAFB6}" type="datetimeFigureOut">
              <a:rPr lang="ru-RU" smtClean="0"/>
              <a:pPr/>
              <a:t>29.07.2021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4147845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29FCE06E-CD33-4E8D-BB2D-3C537C4FAFB6}" type="datetimeFigureOut">
              <a:rPr lang="ru-RU" smtClean="0"/>
              <a:pPr/>
              <a:t>29.07.2021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2795185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29FCE06E-CD33-4E8D-BB2D-3C537C4FAFB6}" type="datetimeFigureOut">
              <a:rPr lang="ru-RU" smtClean="0"/>
              <a:pPr/>
              <a:t>29.07.2021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610861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5A87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FCE06E-CD33-4E8D-BB2D-3C537C4FAFB6}" type="datetimeFigureOut">
              <a:rPr lang="ru-RU" smtClean="0"/>
              <a:pPr/>
              <a:t>29.07.2021</a:t>
            </a:fld>
            <a:endParaRPr lang="ru-RU"/>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40782330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xmlns="" id="{B2AE1F56-FA4C-456D-AD17-F597535BE98C}"/>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028247" y="0"/>
            <a:ext cx="4877753" cy="6858000"/>
          </a:xfrm>
          <a:prstGeom prst="rect">
            <a:avLst/>
          </a:prstGeom>
        </p:spPr>
      </p:pic>
      <p:sp>
        <p:nvSpPr>
          <p:cNvPr id="11" name="Rectangle 6">
            <a:extLst>
              <a:ext uri="{FF2B5EF4-FFF2-40B4-BE49-F238E27FC236}">
                <a16:creationId xmlns:a16="http://schemas.microsoft.com/office/drawing/2014/main" xmlns="" id="{AAE0BDE6-D7B9-4FD3-A01F-F489C68E00E5}"/>
              </a:ext>
            </a:extLst>
          </p:cNvPr>
          <p:cNvSpPr>
            <a:spLocks noChangeArrowheads="1"/>
          </p:cNvSpPr>
          <p:nvPr/>
        </p:nvSpPr>
        <p:spPr bwMode="auto">
          <a:xfrm>
            <a:off x="0" y="1762125"/>
            <a:ext cx="9906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grpSp>
        <p:nvGrpSpPr>
          <p:cNvPr id="18" name="Группа 17">
            <a:extLst>
              <a:ext uri="{FF2B5EF4-FFF2-40B4-BE49-F238E27FC236}">
                <a16:creationId xmlns:a16="http://schemas.microsoft.com/office/drawing/2014/main" xmlns="" id="{5B1F3CBD-8D08-499F-BE54-1DF3C9FE8E21}"/>
              </a:ext>
            </a:extLst>
          </p:cNvPr>
          <p:cNvGrpSpPr/>
          <p:nvPr/>
        </p:nvGrpSpPr>
        <p:grpSpPr>
          <a:xfrm>
            <a:off x="82316" y="68581"/>
            <a:ext cx="4795438" cy="6781800"/>
            <a:chOff x="82316" y="68581"/>
            <a:chExt cx="4795438" cy="6781800"/>
          </a:xfrm>
        </p:grpSpPr>
        <p:grpSp>
          <p:nvGrpSpPr>
            <p:cNvPr id="9" name="Группа 8">
              <a:extLst>
                <a:ext uri="{FF2B5EF4-FFF2-40B4-BE49-F238E27FC236}">
                  <a16:creationId xmlns:a16="http://schemas.microsoft.com/office/drawing/2014/main" xmlns="" id="{4A6F6DA5-6ACE-429E-B52A-AC44102F0184}"/>
                </a:ext>
              </a:extLst>
            </p:cNvPr>
            <p:cNvGrpSpPr/>
            <p:nvPr/>
          </p:nvGrpSpPr>
          <p:grpSpPr>
            <a:xfrm>
              <a:off x="83820" y="68581"/>
              <a:ext cx="4793934" cy="6781800"/>
              <a:chOff x="83820" y="68581"/>
              <a:chExt cx="4793934" cy="6781800"/>
            </a:xfrm>
          </p:grpSpPr>
          <p:sp>
            <p:nvSpPr>
              <p:cNvPr id="7" name="Прямоугольник 6">
                <a:extLst>
                  <a:ext uri="{FF2B5EF4-FFF2-40B4-BE49-F238E27FC236}">
                    <a16:creationId xmlns:a16="http://schemas.microsoft.com/office/drawing/2014/main" xmlns="" id="{09A0A77F-376C-47B9-BB79-353299E74E74}"/>
                  </a:ext>
                </a:extLst>
              </p:cNvPr>
              <p:cNvSpPr/>
              <p:nvPr/>
            </p:nvSpPr>
            <p:spPr>
              <a:xfrm>
                <a:off x="83820" y="68581"/>
                <a:ext cx="4793934" cy="662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8" name="Овал 7">
                <a:extLst>
                  <a:ext uri="{FF2B5EF4-FFF2-40B4-BE49-F238E27FC236}">
                    <a16:creationId xmlns:a16="http://schemas.microsoft.com/office/drawing/2014/main" xmlns="" id="{DCA030F4-92F2-48AB-8BB4-77C584043B72}"/>
                  </a:ext>
                </a:extLst>
              </p:cNvPr>
              <p:cNvSpPr/>
              <p:nvPr/>
            </p:nvSpPr>
            <p:spPr>
              <a:xfrm>
                <a:off x="2328387" y="6545581"/>
                <a:ext cx="304800" cy="304800"/>
              </a:xfrm>
              <a:prstGeom prst="ellipse">
                <a:avLst/>
              </a:prstGeom>
              <a:solidFill>
                <a:schemeClr val="bg1"/>
              </a:solidFill>
              <a:ln>
                <a:solidFill>
                  <a:srgbClr val="25A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100" dirty="0" smtClean="0">
                    <a:solidFill>
                      <a:srgbClr val="25A872"/>
                    </a:solidFill>
                    <a:latin typeface="e-Ukraine" panose="00000500000000000000" pitchFamily="50" charset="-52"/>
                  </a:rPr>
                  <a:t>3</a:t>
                </a:r>
                <a:endParaRPr lang="ru-RU" sz="1400" dirty="0">
                  <a:solidFill>
                    <a:srgbClr val="25A872"/>
                  </a:solidFill>
                  <a:latin typeface="e-Ukraine" panose="00000500000000000000" pitchFamily="50" charset="-52"/>
                </a:endParaRPr>
              </a:p>
            </p:txBody>
          </p:sp>
        </p:grpSp>
        <p:pic>
          <p:nvPicPr>
            <p:cNvPr id="4100" name="Рисунок 10" descr="https://chart.googleapis.com/chart?cht=qr&amp;chl=https%3A%2F%2Ft.me%2FinfoTAXbot&amp;chld=L|0&amp;chs=150">
              <a:extLst>
                <a:ext uri="{FF2B5EF4-FFF2-40B4-BE49-F238E27FC236}">
                  <a16:creationId xmlns:a16="http://schemas.microsoft.com/office/drawing/2014/main" xmlns="" id="{C10BBAFE-2D79-49E5-868B-A0FDCC9F8BD8}"/>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889161" y="1990344"/>
              <a:ext cx="1304925" cy="1304925"/>
            </a:xfrm>
            <a:prstGeom prst="rect">
              <a:avLst/>
            </a:prstGeom>
            <a:noFill/>
            <a:extLst>
              <a:ext uri="{909E8E84-426E-40DD-AFC4-6F175D3DCCD1}">
                <a14:hiddenFill xmlns:a14="http://schemas.microsoft.com/office/drawing/2010/main" xmlns="">
                  <a:solidFill>
                    <a:srgbClr val="FFFFFF"/>
                  </a:solidFill>
                </a14:hiddenFill>
              </a:ext>
            </a:extLst>
          </p:spPr>
        </p:pic>
        <p:pic>
          <p:nvPicPr>
            <p:cNvPr id="4099" name="Рисунок 1" descr="https://chart.googleapis.com/chart?cht=qr&amp;chl=https%3A%2F%2Ft.me%2Ftax_gov_ua&amp;chld=L|0&amp;chs=150">
              <a:extLst>
                <a:ext uri="{FF2B5EF4-FFF2-40B4-BE49-F238E27FC236}">
                  <a16:creationId xmlns:a16="http://schemas.microsoft.com/office/drawing/2014/main" xmlns="" id="{AB68234D-4D6E-4D60-B461-52334D70C220}"/>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81092" y="3465338"/>
              <a:ext cx="771525" cy="771525"/>
            </a:xfrm>
            <a:prstGeom prst="rect">
              <a:avLst/>
            </a:prstGeom>
            <a:noFill/>
            <a:extLst>
              <a:ext uri="{909E8E84-426E-40DD-AFC4-6F175D3DCCD1}">
                <a14:hiddenFill xmlns:a14="http://schemas.microsoft.com/office/drawing/2010/main" xmlns="">
                  <a:solidFill>
                    <a:srgbClr val="FFFFFF"/>
                  </a:solidFill>
                </a14:hiddenFill>
              </a:ext>
            </a:extLst>
          </p:spPr>
        </p:pic>
        <p:pic>
          <p:nvPicPr>
            <p:cNvPr id="4098" name="Рисунок 7" descr="https://chart.googleapis.com/chart?cht=qr&amp;chl=https%3A%2F%2Fwww.youtube.com%2FTaxUkraine&amp;chld=L|0&amp;chs=150">
              <a:extLst>
                <a:ext uri="{FF2B5EF4-FFF2-40B4-BE49-F238E27FC236}">
                  <a16:creationId xmlns:a16="http://schemas.microsoft.com/office/drawing/2014/main" xmlns="" id="{B988640C-7F4D-43BB-8D2B-B0AB4B4AD405}"/>
                </a:ext>
              </a:extLst>
            </p:cNvPr>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81092" y="4329384"/>
              <a:ext cx="771525" cy="771525"/>
            </a:xfrm>
            <a:prstGeom prst="rect">
              <a:avLst/>
            </a:prstGeom>
            <a:noFill/>
            <a:extLst>
              <a:ext uri="{909E8E84-426E-40DD-AFC4-6F175D3DCCD1}">
                <a14:hiddenFill xmlns:a14="http://schemas.microsoft.com/office/drawing/2010/main" xmlns="">
                  <a:solidFill>
                    <a:srgbClr val="FFFFFF"/>
                  </a:solidFill>
                </a14:hiddenFill>
              </a:ext>
            </a:extLst>
          </p:spPr>
        </p:pic>
        <p:pic>
          <p:nvPicPr>
            <p:cNvPr id="4097" name="Рисунок 13" descr="https://chart.googleapis.com/chart?cht=qr&amp;chl=https%3A%2F%2Fwww.facebook.com%2FTaxUkraine%2F&amp;chld=L|0&amp;chs=150">
              <a:extLst>
                <a:ext uri="{FF2B5EF4-FFF2-40B4-BE49-F238E27FC236}">
                  <a16:creationId xmlns:a16="http://schemas.microsoft.com/office/drawing/2014/main" xmlns="" id="{48F62E71-1AA9-48BD-99B8-0430C4FAB90B}"/>
                </a:ext>
              </a:extLst>
            </p:cNvPr>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481092" y="5193430"/>
              <a:ext cx="771525" cy="771525"/>
            </a:xfrm>
            <a:prstGeom prst="rect">
              <a:avLst/>
            </a:prstGeom>
            <a:noFill/>
            <a:extLst>
              <a:ext uri="{909E8E84-426E-40DD-AFC4-6F175D3DCCD1}">
                <a14:hiddenFill xmlns:a14="http://schemas.microsoft.com/office/drawing/2010/main" xmlns="">
                  <a:solidFill>
                    <a:srgbClr val="FFFFFF"/>
                  </a:solidFill>
                </a14:hiddenFill>
              </a:ext>
            </a:extLst>
          </p:spPr>
        </p:pic>
        <p:sp>
          <p:nvSpPr>
            <p:cNvPr id="10" name="Rectangle 5">
              <a:extLst>
                <a:ext uri="{FF2B5EF4-FFF2-40B4-BE49-F238E27FC236}">
                  <a16:creationId xmlns:a16="http://schemas.microsoft.com/office/drawing/2014/main" xmlns="" id="{5E53E4E3-62F3-4903-B665-45BF57FD779F}"/>
                </a:ext>
              </a:extLst>
            </p:cNvPr>
            <p:cNvSpPr>
              <a:spLocks noChangeArrowheads="1"/>
            </p:cNvSpPr>
            <p:nvPr/>
          </p:nvSpPr>
          <p:spPr bwMode="auto">
            <a:xfrm>
              <a:off x="82316" y="203687"/>
              <a:ext cx="4793934" cy="17543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49263" algn="ctr" defTabSz="914400" rtl="0" eaLnBrk="0" fontAlgn="base" latinLnBrk="0" hangingPunct="0">
                <a:lnSpc>
                  <a:spcPct val="100000"/>
                </a:lnSpc>
                <a:spcBef>
                  <a:spcPct val="0"/>
                </a:spcBef>
                <a:spcAft>
                  <a:spcPct val="0"/>
                </a:spcAft>
                <a:buClrTx/>
                <a:buSzTx/>
                <a:buFontTx/>
                <a:buNone/>
                <a:tabLst/>
              </a:pP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Друзі, підписуйтеся на офіційні сторінки Державної податкової служби України у соціальних мережах, де ви зможе переглянути новини, актуальні роз'яснення податкових новацій, а також інфографіки та коментарі керівництва та фахівців служби! Буде корисно та цікаво!</a:t>
              </a:r>
              <a:endParaRPr kumimoji="0" lang="ru-RU" altLang="ru-RU" sz="1200" b="0" i="0" u="none" strike="noStrike" cap="none" normalizeH="0" baseline="0" dirty="0">
                <a:ln>
                  <a:noFill/>
                </a:ln>
                <a:solidFill>
                  <a:schemeClr val="tx1"/>
                </a:solidFill>
                <a:effectLst/>
                <a:latin typeface="e-Ukraine Light" panose="00000400000000000000" pitchFamily="50" charset="-52"/>
              </a:endParaRPr>
            </a:p>
            <a:p>
              <a:pPr marL="0" marR="0" lvl="0" indent="449263" algn="ctr" defTabSz="914400" rtl="0" eaLnBrk="0" fontAlgn="base" latinLnBrk="0" hangingPunct="0">
                <a:lnSpc>
                  <a:spcPct val="100000"/>
                </a:lnSpc>
                <a:spcBef>
                  <a:spcPct val="0"/>
                </a:spcBef>
                <a:spcAft>
                  <a:spcPct val="0"/>
                </a:spcAft>
                <a:buClrTx/>
                <a:buSzTx/>
                <a:buFontTx/>
                <a:buNone/>
                <a:tabLst/>
              </a:pP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Спілкуйтеся з Податковою службою дистанційно за допомогою сервісу  «InfoTAX»:</a:t>
              </a:r>
              <a:endParaRPr kumimoji="0" lang="ru-RU" altLang="ru-RU" sz="1200" b="0" i="0" u="none" strike="noStrike" cap="none" normalizeH="0" baseline="0" dirty="0">
                <a:ln>
                  <a:noFill/>
                </a:ln>
                <a:solidFill>
                  <a:schemeClr val="tx1"/>
                </a:solidFill>
                <a:effectLst/>
                <a:latin typeface="e-Ukraine Light" panose="00000400000000000000" pitchFamily="50" charset="-52"/>
              </a:endParaRPr>
            </a:p>
            <a:p>
              <a:pPr marL="0" marR="0" lvl="0" indent="449263" algn="ctr" defTabSz="914400" rtl="0" eaLnBrk="0" fontAlgn="base" latinLnBrk="0" hangingPunct="0">
                <a:lnSpc>
                  <a:spcPct val="100000"/>
                </a:lnSpc>
                <a:spcBef>
                  <a:spcPct val="0"/>
                </a:spcBef>
                <a:spcAft>
                  <a:spcPct val="0"/>
                </a:spcAft>
                <a:buClrTx/>
                <a:buSzTx/>
                <a:buFontTx/>
                <a:buNone/>
                <a:tabLst/>
              </a:pPr>
              <a:endParaRPr kumimoji="0" lang="ru-RU" altLang="ru-RU" sz="1200" b="0" i="0" u="none" strike="noStrike" cap="none" normalizeH="0" baseline="0" dirty="0">
                <a:ln>
                  <a:noFill/>
                </a:ln>
                <a:solidFill>
                  <a:schemeClr val="tx1"/>
                </a:solidFill>
                <a:effectLst/>
                <a:latin typeface="e-Ukraine Light" panose="00000400000000000000" pitchFamily="50" charset="-52"/>
              </a:endParaRPr>
            </a:p>
          </p:txBody>
        </p:sp>
        <p:sp>
          <p:nvSpPr>
            <p:cNvPr id="12" name="Rectangle 7">
              <a:extLst>
                <a:ext uri="{FF2B5EF4-FFF2-40B4-BE49-F238E27FC236}">
                  <a16:creationId xmlns:a16="http://schemas.microsoft.com/office/drawing/2014/main" xmlns="" id="{7BCFA5DF-C4AC-4DCE-AA03-DBDC47E12D5E}"/>
                </a:ext>
              </a:extLst>
            </p:cNvPr>
            <p:cNvSpPr>
              <a:spLocks noChangeArrowheads="1"/>
            </p:cNvSpPr>
            <p:nvPr/>
          </p:nvSpPr>
          <p:spPr bwMode="auto">
            <a:xfrm>
              <a:off x="1440440" y="3500673"/>
              <a:ext cx="2077686" cy="80021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канал ДПС «</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Telegram</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a:t>
              </a:r>
              <a:endParaRPr kumimoji="0" lang="ru-RU" altLang="ru-RU" sz="600" b="0" i="0" u="none" strike="noStrike" cap="none" normalizeH="0" baseline="0" dirty="0">
                <a:ln>
                  <a:noFill/>
                </a:ln>
                <a:solidFill>
                  <a:schemeClr val="tx1"/>
                </a:solidFill>
                <a:effectLst/>
                <a:latin typeface="e-Ukraine Light" panose="00000400000000000000" pitchFamily="50" charset="-5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e-Ukraine Light" panose="00000400000000000000" pitchFamily="50" charset="-52"/>
              </a:endParaRPr>
            </a:p>
          </p:txBody>
        </p:sp>
        <p:sp>
          <p:nvSpPr>
            <p:cNvPr id="13" name="Rectangle 8">
              <a:extLst>
                <a:ext uri="{FF2B5EF4-FFF2-40B4-BE49-F238E27FC236}">
                  <a16:creationId xmlns:a16="http://schemas.microsoft.com/office/drawing/2014/main" xmlns="" id="{911FB1A9-ED1C-4532-A3E7-013A57BBC16A}"/>
                </a:ext>
              </a:extLst>
            </p:cNvPr>
            <p:cNvSpPr>
              <a:spLocks noChangeArrowheads="1"/>
            </p:cNvSpPr>
            <p:nvPr/>
          </p:nvSpPr>
          <p:spPr bwMode="auto">
            <a:xfrm>
              <a:off x="1440440" y="4465058"/>
              <a:ext cx="2710593"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сторінка на «</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Youtube</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каналі ДПС </a:t>
              </a:r>
              <a:endParaRPr kumimoji="0" lang="ru-RU" altLang="ru-RU" sz="1800" b="0" i="0" u="none" strike="noStrike" cap="none" normalizeH="0" baseline="0" dirty="0">
                <a:ln>
                  <a:noFill/>
                </a:ln>
                <a:solidFill>
                  <a:schemeClr val="tx1"/>
                </a:solidFill>
                <a:effectLst/>
                <a:latin typeface="e-Ukraine Light" panose="00000400000000000000" pitchFamily="50" charset="-52"/>
              </a:endParaRPr>
            </a:p>
          </p:txBody>
        </p:sp>
        <p:sp>
          <p:nvSpPr>
            <p:cNvPr id="14" name="Rectangle 9">
              <a:extLst>
                <a:ext uri="{FF2B5EF4-FFF2-40B4-BE49-F238E27FC236}">
                  <a16:creationId xmlns:a16="http://schemas.microsoft.com/office/drawing/2014/main" xmlns="" id="{D4E2B7F5-5D62-456B-A005-E3F8F8A4BC07}"/>
                </a:ext>
              </a:extLst>
            </p:cNvPr>
            <p:cNvSpPr>
              <a:spLocks noChangeArrowheads="1"/>
            </p:cNvSpPr>
            <p:nvPr/>
          </p:nvSpPr>
          <p:spPr bwMode="auto">
            <a:xfrm>
              <a:off x="1440440" y="5273743"/>
              <a:ext cx="2710593"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сторінка на ДПС на «</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Fac</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е</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book</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a:t>
              </a:r>
              <a:endParaRPr kumimoji="0" lang="uk-UA" altLang="ru-RU" sz="1800" b="0" i="0" u="none" strike="noStrike" cap="none" normalizeH="0" baseline="0" dirty="0">
                <a:ln>
                  <a:noFill/>
                </a:ln>
                <a:solidFill>
                  <a:schemeClr val="tx1"/>
                </a:solidFill>
                <a:effectLst/>
                <a:latin typeface="e-Ukraine Light" panose="00000400000000000000" pitchFamily="50" charset="-52"/>
              </a:endParaRPr>
            </a:p>
          </p:txBody>
        </p:sp>
        <p:sp>
          <p:nvSpPr>
            <p:cNvPr id="15" name="Прямоугольник 14">
              <a:extLst>
                <a:ext uri="{FF2B5EF4-FFF2-40B4-BE49-F238E27FC236}">
                  <a16:creationId xmlns:a16="http://schemas.microsoft.com/office/drawing/2014/main" xmlns="" id="{14F01F8F-7640-48D6-B1C7-915AD6E76DDF}"/>
                </a:ext>
              </a:extLst>
            </p:cNvPr>
            <p:cNvSpPr/>
            <p:nvPr/>
          </p:nvSpPr>
          <p:spPr>
            <a:xfrm>
              <a:off x="82316" y="6057476"/>
              <a:ext cx="4793934" cy="338554"/>
            </a:xfrm>
            <a:prstGeom prst="rect">
              <a:avLst/>
            </a:prstGeom>
          </p:spPr>
          <p:txBody>
            <a:bodyPr wrap="square">
              <a:spAutoFit/>
            </a:bodyPr>
            <a:lstStyle/>
            <a:p>
              <a:pPr algn="ctr">
                <a:spcAft>
                  <a:spcPts val="0"/>
                </a:spcAft>
              </a:pPr>
              <a:r>
                <a:rPr lang="uk-UA" sz="800" b="1" spc="-20" dirty="0">
                  <a:latin typeface="e-Ukraine" panose="00000500000000000000" pitchFamily="50" charset="-52"/>
                  <a:ea typeface="Times New Roman" panose="02020603050405020304" pitchFamily="18" charset="0"/>
                  <a:cs typeface="Calibri" panose="020F0502020204030204" pitchFamily="34" charset="0"/>
                </a:rPr>
                <a:t>Офіційний веб-портал  Державної </a:t>
              </a:r>
              <a:r>
                <a:rPr lang="uk-UA" sz="800" b="1" spc="-20" dirty="0" err="1">
                  <a:latin typeface="e-Ukraine" panose="00000500000000000000" pitchFamily="50" charset="-52"/>
                  <a:ea typeface="Times New Roman" panose="02020603050405020304" pitchFamily="18" charset="0"/>
                  <a:cs typeface="Calibri" panose="020F0502020204030204" pitchFamily="34" charset="0"/>
                </a:rPr>
                <a:t>податков</a:t>
              </a:r>
              <a:r>
                <a:rPr lang="en-US" sz="800" b="1" spc="-20" dirty="0" err="1" smtClean="0">
                  <a:latin typeface="e-Ukraine" panose="00000500000000000000" pitchFamily="50" charset="-52"/>
                  <a:ea typeface="Times New Roman" panose="02020603050405020304" pitchFamily="18" charset="0"/>
                  <a:cs typeface="Calibri" panose="020F0502020204030204" pitchFamily="34" charset="0"/>
                </a:rPr>
                <a:t>ої</a:t>
              </a:r>
              <a:r>
                <a:rPr lang="uk-UA" sz="800" b="1" spc="-20" dirty="0" smtClean="0">
                  <a:latin typeface="e-Ukraine" panose="00000500000000000000" pitchFamily="50" charset="-52"/>
                  <a:ea typeface="Times New Roman" panose="02020603050405020304" pitchFamily="18" charset="0"/>
                  <a:cs typeface="Calibri" panose="020F0502020204030204" pitchFamily="34" charset="0"/>
                </a:rPr>
                <a:t>  </a:t>
              </a:r>
              <a:r>
                <a:rPr lang="uk-UA" sz="800" b="1" spc="-20" dirty="0">
                  <a:latin typeface="e-Ukraine" panose="00000500000000000000" pitchFamily="50" charset="-52"/>
                  <a:ea typeface="Times New Roman" panose="02020603050405020304" pitchFamily="18" charset="0"/>
                  <a:cs typeface="Calibri" panose="020F0502020204030204" pitchFamily="34" charset="0"/>
                </a:rPr>
                <a:t>служби України: </a:t>
              </a:r>
              <a:r>
                <a:rPr lang="en-US" sz="800" b="1" spc="-20" dirty="0">
                  <a:latin typeface="e-Ukraine" panose="00000500000000000000" pitchFamily="50" charset="-52"/>
                  <a:ea typeface="Times New Roman" panose="02020603050405020304" pitchFamily="18" charset="0"/>
                  <a:cs typeface="Calibri" panose="020F0502020204030204" pitchFamily="34" charset="0"/>
                </a:rPr>
                <a:t>tax</a:t>
              </a:r>
              <a:r>
                <a:rPr lang="uk-UA" sz="800" u="sng" spc="-20" dirty="0">
                  <a:latin typeface="e-Ukraine" panose="00000500000000000000" pitchFamily="50" charset="-52"/>
                  <a:ea typeface="Times New Roman" panose="02020603050405020304" pitchFamily="18" charset="0"/>
                  <a:cs typeface="Calibri" panose="020F0502020204030204" pitchFamily="34" charset="0"/>
                </a:rPr>
                <a:t>.</a:t>
              </a:r>
              <a:r>
                <a:rPr lang="uk-UA" sz="800" b="1" u="sng" spc="-20" dirty="0">
                  <a:latin typeface="e-Ukraine" panose="00000500000000000000" pitchFamily="50" charset="-52"/>
                  <a:ea typeface="Times New Roman" panose="02020603050405020304" pitchFamily="18" charset="0"/>
                  <a:cs typeface="Calibri" panose="020F0502020204030204" pitchFamily="34" charset="0"/>
                </a:rPr>
                <a:t>gov.ua</a:t>
              </a:r>
              <a:endParaRPr lang="ru-RU" sz="3600" b="1" dirty="0">
                <a:latin typeface="e-Ukraine" panose="00000500000000000000" pitchFamily="50" charset="-52"/>
                <a:ea typeface="Times New Roman" panose="02020603050405020304" pitchFamily="18" charset="0"/>
              </a:endParaRPr>
            </a:p>
            <a:p>
              <a:pPr algn="ctr">
                <a:spcAft>
                  <a:spcPts val="0"/>
                </a:spcAft>
              </a:pPr>
              <a:r>
                <a:rPr lang="uk-UA" sz="800" b="1" spc="-20" dirty="0">
                  <a:latin typeface="e-Ukraine" panose="00000500000000000000" pitchFamily="50" charset="-52"/>
                  <a:ea typeface="Times New Roman" panose="02020603050405020304" pitchFamily="18" charset="0"/>
                  <a:cs typeface="Calibri" panose="020F0502020204030204" pitchFamily="34" charset="0"/>
                </a:rPr>
                <a:t>Інформаційно-довідковий департамент ДПС: </a:t>
              </a:r>
              <a:r>
                <a:rPr lang="uk-UA" sz="800" spc="-20" dirty="0">
                  <a:latin typeface="e-Ukraine" panose="00000500000000000000" pitchFamily="50" charset="-52"/>
                  <a:ea typeface="Times New Roman" panose="02020603050405020304" pitchFamily="18" charset="0"/>
                  <a:cs typeface="Calibri" panose="020F0502020204030204" pitchFamily="34" charset="0"/>
                </a:rPr>
                <a:t>0-800-501-007</a:t>
              </a:r>
              <a:endParaRPr lang="ru-RU" sz="3200" dirty="0">
                <a:effectLst/>
                <a:latin typeface="e-Ukraine" panose="00000500000000000000" pitchFamily="50" charset="-52"/>
                <a:ea typeface="Times New Roman" panose="02020603050405020304" pitchFamily="18" charset="0"/>
                <a:cs typeface="Times New Roman" panose="02020603050405020304" pitchFamily="18" charset="0"/>
              </a:endParaRPr>
            </a:p>
          </p:txBody>
        </p:sp>
        <p:cxnSp>
          <p:nvCxnSpPr>
            <p:cNvPr id="17" name="Прямая соединительная линия 16">
              <a:extLst>
                <a:ext uri="{FF2B5EF4-FFF2-40B4-BE49-F238E27FC236}">
                  <a16:creationId xmlns:a16="http://schemas.microsoft.com/office/drawing/2014/main" xmlns="" id="{BC9780A8-D912-46DD-A0E0-2400220A2B6E}"/>
                </a:ext>
              </a:extLst>
            </p:cNvPr>
            <p:cNvCxnSpPr/>
            <p:nvPr/>
          </p:nvCxnSpPr>
          <p:spPr>
            <a:xfrm>
              <a:off x="228600" y="6010275"/>
              <a:ext cx="4557713" cy="0"/>
            </a:xfrm>
            <a:prstGeom prst="line">
              <a:avLst/>
            </a:prstGeom>
            <a:ln w="28575">
              <a:solidFill>
                <a:srgbClr val="25A872"/>
              </a:solidFill>
            </a:ln>
          </p:spPr>
          <p:style>
            <a:lnRef idx="1">
              <a:schemeClr val="accent1"/>
            </a:lnRef>
            <a:fillRef idx="0">
              <a:schemeClr val="accent1"/>
            </a:fillRef>
            <a:effectRef idx="0">
              <a:schemeClr val="accent1"/>
            </a:effectRef>
            <a:fontRef idx="minor">
              <a:schemeClr val="tx1"/>
            </a:fontRef>
          </p:style>
        </p:cxnSp>
      </p:grpSp>
      <p:sp>
        <p:nvSpPr>
          <p:cNvPr id="2" name="Rectangle 1"/>
          <p:cNvSpPr>
            <a:spLocks noChangeArrowheads="1"/>
          </p:cNvSpPr>
          <p:nvPr/>
        </p:nvSpPr>
        <p:spPr bwMode="auto">
          <a:xfrm>
            <a:off x="5334000" y="1105504"/>
            <a:ext cx="4105275" cy="1169551"/>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uk-UA" b="1" dirty="0" smtClean="0">
                <a:latin typeface="e-Ukraine" pitchFamily="2" charset="-52"/>
              </a:rPr>
              <a:t>Для роботодавців:</a:t>
            </a:r>
          </a:p>
          <a:p>
            <a:pPr algn="ctr"/>
            <a:r>
              <a:rPr lang="uk-UA" b="1" dirty="0" smtClean="0">
                <a:latin typeface="e-Ukraine" pitchFamily="2" charset="-52"/>
              </a:rPr>
              <a:t> </a:t>
            </a:r>
            <a:r>
              <a:rPr lang="uk-UA" b="1" dirty="0" smtClean="0">
                <a:latin typeface="e-Ukraine" pitchFamily="2" charset="-52"/>
              </a:rPr>
              <a:t>як правильно оформити найманого працівника</a:t>
            </a:r>
            <a:endParaRPr lang="ru-RU" b="1" dirty="0" smtClean="0">
              <a:latin typeface="e-Ukraine" pitchFamily="2" charset="-52"/>
            </a:endParaRPr>
          </a:p>
          <a:p>
            <a:pPr algn="ctr"/>
            <a:endParaRPr lang="uk-UA" sz="1600" b="1" dirty="0">
              <a:latin typeface="e-Ukraine" pitchFamily="2" charset="-52"/>
            </a:endParaRPr>
          </a:p>
        </p:txBody>
      </p:sp>
      <p:sp>
        <p:nvSpPr>
          <p:cNvPr id="20" name="Rectangle 1"/>
          <p:cNvSpPr>
            <a:spLocks noChangeArrowheads="1"/>
          </p:cNvSpPr>
          <p:nvPr/>
        </p:nvSpPr>
        <p:spPr bwMode="auto">
          <a:xfrm>
            <a:off x="5048251" y="6461285"/>
            <a:ext cx="962024" cy="21544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uk-UA" sz="800" dirty="0" smtClean="0">
                <a:solidFill>
                  <a:srgbClr val="333333"/>
                </a:solidFill>
                <a:latin typeface="e-Ukraine Light" pitchFamily="50" charset="-52"/>
                <a:ea typeface="Times New Roman" pitchFamily="18" charset="0"/>
                <a:cs typeface="Times New Roman" pitchFamily="18" charset="0"/>
              </a:rPr>
              <a:t>Липень</a:t>
            </a:r>
            <a:r>
              <a:rPr kumimoji="0" lang="uk-UA" sz="800" i="0" u="none" strike="noStrike" cap="none" normalizeH="0" baseline="0" dirty="0" smtClean="0">
                <a:ln>
                  <a:noFill/>
                </a:ln>
                <a:solidFill>
                  <a:srgbClr val="333333"/>
                </a:solidFill>
                <a:effectLst/>
                <a:latin typeface="e-Ukraine Light" pitchFamily="50" charset="-52"/>
                <a:ea typeface="Times New Roman" pitchFamily="18" charset="0"/>
                <a:cs typeface="Times New Roman" pitchFamily="18" charset="0"/>
              </a:rPr>
              <a:t> 2021</a:t>
            </a:r>
            <a:endParaRPr kumimoji="0" lang="uk-UA" sz="800" i="0" u="none" strike="noStrike" cap="none" normalizeH="0" baseline="0" dirty="0" smtClean="0">
              <a:ln>
                <a:noFill/>
              </a:ln>
              <a:solidFill>
                <a:schemeClr val="tx1"/>
              </a:solidFill>
              <a:effectLst/>
              <a:latin typeface="e-Ukraine Light" pitchFamily="50" charset="-52"/>
              <a:cs typeface="Arial" pitchFamily="34" charset="0"/>
            </a:endParaRPr>
          </a:p>
        </p:txBody>
      </p:sp>
      <p:sp>
        <p:nvSpPr>
          <p:cNvPr id="21" name="Прямоугольник 20"/>
          <p:cNvSpPr/>
          <p:nvPr/>
        </p:nvSpPr>
        <p:spPr>
          <a:xfrm>
            <a:off x="7181850" y="4705352"/>
            <a:ext cx="3124200" cy="215444"/>
          </a:xfrm>
          <a:prstGeom prst="rect">
            <a:avLst/>
          </a:prstGeom>
        </p:spPr>
        <p:txBody>
          <a:bodyPr wrap="square">
            <a:spAutoFit/>
          </a:bodyPr>
          <a:lstStyle/>
          <a:p>
            <a:pPr lvl="0" algn="ctr" defTabSz="914400" fontAlgn="base">
              <a:spcBef>
                <a:spcPct val="0"/>
              </a:spcBef>
              <a:spcAft>
                <a:spcPct val="0"/>
              </a:spcAft>
            </a:pPr>
            <a:r>
              <a:rPr lang="uk-UA" sz="800" dirty="0" smtClean="0">
                <a:latin typeface="e-Ukraine Light" pitchFamily="50" charset="-52"/>
                <a:cs typeface="Arial" pitchFamily="34" charset="0"/>
              </a:rPr>
              <a:t>Головне управління ДПС у м. Києві </a:t>
            </a:r>
          </a:p>
        </p:txBody>
      </p:sp>
    </p:spTree>
    <p:extLst>
      <p:ext uri="{BB962C8B-B14F-4D97-AF65-F5344CB8AC3E}">
        <p14:creationId xmlns:p14="http://schemas.microsoft.com/office/powerpoint/2010/main" xmlns="" val="3382142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a:extLst>
              <a:ext uri="{FF2B5EF4-FFF2-40B4-BE49-F238E27FC236}">
                <a16:creationId xmlns:a16="http://schemas.microsoft.com/office/drawing/2014/main" xmlns="" id="{AB020ADF-A26B-4DB1-A8F3-01CE965CB04E}"/>
              </a:ext>
            </a:extLst>
          </p:cNvPr>
          <p:cNvSpPr/>
          <p:nvPr/>
        </p:nvSpPr>
        <p:spPr>
          <a:xfrm>
            <a:off x="200024" y="209549"/>
            <a:ext cx="4591051" cy="6257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49580" algn="just">
              <a:lnSpc>
                <a:spcPct val="115000"/>
              </a:lnSpc>
              <a:spcAft>
                <a:spcPts val="0"/>
              </a:spcAft>
            </a:pPr>
            <a:endParaRPr lang="ru-RU" sz="1200" dirty="0">
              <a:latin typeface="e-Ukraine Light" panose="00000400000000000000" pitchFamily="50" charset="-52"/>
              <a:ea typeface="Times New Roman" panose="02020603050405020304" pitchFamily="18" charset="0"/>
              <a:cs typeface="Times New Roman" panose="02020603050405020304" pitchFamily="18" charset="0"/>
            </a:endParaRPr>
          </a:p>
        </p:txBody>
      </p:sp>
      <p:grpSp>
        <p:nvGrpSpPr>
          <p:cNvPr id="3" name="Группа 2">
            <a:extLst>
              <a:ext uri="{FF2B5EF4-FFF2-40B4-BE49-F238E27FC236}">
                <a16:creationId xmlns:a16="http://schemas.microsoft.com/office/drawing/2014/main" xmlns="" id="{77BE1E3B-BB62-4FEA-84E6-53708639754F}"/>
              </a:ext>
            </a:extLst>
          </p:cNvPr>
          <p:cNvGrpSpPr/>
          <p:nvPr/>
        </p:nvGrpSpPr>
        <p:grpSpPr>
          <a:xfrm>
            <a:off x="131445" y="76200"/>
            <a:ext cx="4793934" cy="6781800"/>
            <a:chOff x="83820" y="68581"/>
            <a:chExt cx="4793934" cy="6781800"/>
          </a:xfrm>
        </p:grpSpPr>
        <p:sp>
          <p:nvSpPr>
            <p:cNvPr id="4" name="Прямоугольник 3">
              <a:extLst>
                <a:ext uri="{FF2B5EF4-FFF2-40B4-BE49-F238E27FC236}">
                  <a16:creationId xmlns:a16="http://schemas.microsoft.com/office/drawing/2014/main" xmlns="" id="{63EC6337-995B-4F4C-BFBF-1A1915547AE5}"/>
                </a:ext>
              </a:extLst>
            </p:cNvPr>
            <p:cNvSpPr/>
            <p:nvPr/>
          </p:nvSpPr>
          <p:spPr>
            <a:xfrm>
              <a:off x="83820" y="68581"/>
              <a:ext cx="4793934" cy="662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Овал 5">
              <a:extLst>
                <a:ext uri="{FF2B5EF4-FFF2-40B4-BE49-F238E27FC236}">
                  <a16:creationId xmlns:a16="http://schemas.microsoft.com/office/drawing/2014/main" xmlns="" id="{BD827EDD-702C-4BE7-8040-21D8CC6FF8C0}"/>
                </a:ext>
              </a:extLst>
            </p:cNvPr>
            <p:cNvSpPr/>
            <p:nvPr/>
          </p:nvSpPr>
          <p:spPr>
            <a:xfrm>
              <a:off x="2328387" y="6545581"/>
              <a:ext cx="304800" cy="304800"/>
            </a:xfrm>
            <a:prstGeom prst="ellipse">
              <a:avLst/>
            </a:prstGeom>
            <a:solidFill>
              <a:schemeClr val="bg1"/>
            </a:solidFill>
            <a:ln>
              <a:solidFill>
                <a:srgbClr val="25A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100" dirty="0">
                  <a:solidFill>
                    <a:srgbClr val="25A872"/>
                  </a:solidFill>
                  <a:latin typeface="e-Ukraine" panose="00000500000000000000" pitchFamily="50" charset="-52"/>
                </a:rPr>
                <a:t>1</a:t>
              </a:r>
              <a:endParaRPr lang="ru-RU" sz="1400" dirty="0">
                <a:solidFill>
                  <a:srgbClr val="25A872"/>
                </a:solidFill>
                <a:latin typeface="e-Ukraine" panose="00000500000000000000" pitchFamily="50" charset="-52"/>
              </a:endParaRPr>
            </a:p>
          </p:txBody>
        </p:sp>
      </p:grpSp>
      <p:grpSp>
        <p:nvGrpSpPr>
          <p:cNvPr id="7" name="Группа 6">
            <a:extLst>
              <a:ext uri="{FF2B5EF4-FFF2-40B4-BE49-F238E27FC236}">
                <a16:creationId xmlns:a16="http://schemas.microsoft.com/office/drawing/2014/main" xmlns="" id="{192DF1A1-DE05-4849-B565-0A68A4DD5458}"/>
              </a:ext>
            </a:extLst>
          </p:cNvPr>
          <p:cNvGrpSpPr/>
          <p:nvPr/>
        </p:nvGrpSpPr>
        <p:grpSpPr>
          <a:xfrm>
            <a:off x="5112066" y="76200"/>
            <a:ext cx="4660584" cy="6781800"/>
            <a:chOff x="83820" y="68581"/>
            <a:chExt cx="4793934" cy="6781800"/>
          </a:xfrm>
        </p:grpSpPr>
        <p:sp>
          <p:nvSpPr>
            <p:cNvPr id="8" name="Прямоугольник 7">
              <a:extLst>
                <a:ext uri="{FF2B5EF4-FFF2-40B4-BE49-F238E27FC236}">
                  <a16:creationId xmlns:a16="http://schemas.microsoft.com/office/drawing/2014/main" xmlns="" id="{98C4D4A9-1179-41C5-BA9A-90E6A97494E2}"/>
                </a:ext>
              </a:extLst>
            </p:cNvPr>
            <p:cNvSpPr/>
            <p:nvPr/>
          </p:nvSpPr>
          <p:spPr>
            <a:xfrm>
              <a:off x="83820" y="68581"/>
              <a:ext cx="4793934" cy="662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err="1" smtClean="0"/>
                <a:t>тРАВ</a:t>
              </a:r>
              <a:endParaRPr lang="ru-RU" dirty="0"/>
            </a:p>
          </p:txBody>
        </p:sp>
        <p:sp>
          <p:nvSpPr>
            <p:cNvPr id="9" name="Овал 8">
              <a:extLst>
                <a:ext uri="{FF2B5EF4-FFF2-40B4-BE49-F238E27FC236}">
                  <a16:creationId xmlns:a16="http://schemas.microsoft.com/office/drawing/2014/main" xmlns="" id="{72F46394-038E-4BE7-991A-5920F8DE961D}"/>
                </a:ext>
              </a:extLst>
            </p:cNvPr>
            <p:cNvSpPr/>
            <p:nvPr/>
          </p:nvSpPr>
          <p:spPr>
            <a:xfrm>
              <a:off x="2328387" y="6545581"/>
              <a:ext cx="304800" cy="304800"/>
            </a:xfrm>
            <a:prstGeom prst="ellipse">
              <a:avLst/>
            </a:prstGeom>
            <a:solidFill>
              <a:schemeClr val="bg1"/>
            </a:solidFill>
            <a:ln>
              <a:solidFill>
                <a:srgbClr val="25A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400" dirty="0" smtClean="0">
                  <a:solidFill>
                    <a:srgbClr val="25A872"/>
                  </a:solidFill>
                  <a:latin typeface="e-Ukraine" panose="00000500000000000000" pitchFamily="50" charset="-52"/>
                </a:rPr>
                <a:t>2</a:t>
              </a:r>
              <a:endParaRPr lang="ru-RU" sz="1400" dirty="0">
                <a:solidFill>
                  <a:srgbClr val="25A872"/>
                </a:solidFill>
                <a:latin typeface="e-Ukraine" panose="00000500000000000000" pitchFamily="50" charset="-52"/>
              </a:endParaRPr>
            </a:p>
          </p:txBody>
        </p:sp>
      </p:grpSp>
      <p:sp>
        <p:nvSpPr>
          <p:cNvPr id="11" name="Прямоугольник 10">
            <a:extLst>
              <a:ext uri="{FF2B5EF4-FFF2-40B4-BE49-F238E27FC236}">
                <a16:creationId xmlns:a16="http://schemas.microsoft.com/office/drawing/2014/main" xmlns="" id="{A93320C9-B67C-4431-A6A6-D9A5DA9531D3}"/>
              </a:ext>
            </a:extLst>
          </p:cNvPr>
          <p:cNvSpPr/>
          <p:nvPr/>
        </p:nvSpPr>
        <p:spPr>
          <a:xfrm>
            <a:off x="5127011" y="1"/>
            <a:ext cx="4591051" cy="64674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49580" algn="just">
              <a:lnSpc>
                <a:spcPct val="115000"/>
              </a:lnSpc>
              <a:spcAft>
                <a:spcPts val="0"/>
              </a:spcAft>
            </a:pPr>
            <a:endParaRPr lang="ru-RU" sz="1200" dirty="0">
              <a:latin typeface="e-Ukraine Light" panose="00000400000000000000" pitchFamily="50" charset="-52"/>
              <a:ea typeface="Times New Roman" panose="02020603050405020304" pitchFamily="18" charset="0"/>
              <a:cs typeface="Times New Roman" panose="02020603050405020304" pitchFamily="18" charset="0"/>
            </a:endParaRPr>
          </a:p>
        </p:txBody>
      </p:sp>
      <p:sp>
        <p:nvSpPr>
          <p:cNvPr id="3073" name="Rectangle 1"/>
          <p:cNvSpPr>
            <a:spLocks noChangeArrowheads="1"/>
          </p:cNvSpPr>
          <p:nvPr/>
        </p:nvSpPr>
        <p:spPr bwMode="auto">
          <a:xfrm>
            <a:off x="171450" y="3033810"/>
            <a:ext cx="4648199" cy="3765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50000"/>
              </a:lnSpc>
            </a:pPr>
            <a:r>
              <a:rPr lang="ru-RU" sz="1400" dirty="0" smtClean="0">
                <a:latin typeface="Times New Roman" pitchFamily="18" charset="0"/>
                <a:cs typeface="Times New Roman" pitchFamily="18" charset="0"/>
              </a:rPr>
              <a:t>  </a:t>
            </a:r>
            <a:endParaRPr lang="ru-RU" sz="1300" dirty="0" smtClean="0">
              <a:latin typeface="e-Ukraine Light"/>
              <a:cs typeface="Times New Roman" pitchFamily="18" charset="0"/>
            </a:endParaRPr>
          </a:p>
        </p:txBody>
      </p:sp>
      <p:sp>
        <p:nvSpPr>
          <p:cNvPr id="12" name="Прямоугольник 11"/>
          <p:cNvSpPr/>
          <p:nvPr/>
        </p:nvSpPr>
        <p:spPr>
          <a:xfrm>
            <a:off x="285751" y="86916"/>
            <a:ext cx="4543424" cy="392480"/>
          </a:xfrm>
          <a:prstGeom prst="rect">
            <a:avLst/>
          </a:prstGeom>
        </p:spPr>
        <p:txBody>
          <a:bodyPr wrap="square">
            <a:spAutoFit/>
          </a:bodyPr>
          <a:lstStyle/>
          <a:p>
            <a:pPr indent="457200" algn="just">
              <a:lnSpc>
                <a:spcPct val="150000"/>
              </a:lnSpc>
            </a:pPr>
            <a:r>
              <a:rPr lang="en-US" sz="1450" dirty="0" smtClean="0"/>
              <a:t>     </a:t>
            </a:r>
            <a:endParaRPr lang="uk-UA" sz="1450" dirty="0" smtClean="0"/>
          </a:p>
        </p:txBody>
      </p:sp>
      <p:sp>
        <p:nvSpPr>
          <p:cNvPr id="17" name="Прямоугольник 16"/>
          <p:cNvSpPr/>
          <p:nvPr/>
        </p:nvSpPr>
        <p:spPr>
          <a:xfrm>
            <a:off x="142876" y="-171450"/>
            <a:ext cx="4772024" cy="6924973"/>
          </a:xfrm>
          <a:prstGeom prst="rect">
            <a:avLst/>
          </a:prstGeom>
        </p:spPr>
        <p:txBody>
          <a:bodyPr wrap="square">
            <a:spAutoFit/>
          </a:bodyPr>
          <a:lstStyle/>
          <a:p>
            <a:pPr lvl="0" indent="450850" algn="just" defTabSz="914400" fontAlgn="base">
              <a:lnSpc>
                <a:spcPct val="150000"/>
              </a:lnSpc>
              <a:spcBef>
                <a:spcPct val="0"/>
              </a:spcBef>
              <a:spcAft>
                <a:spcPct val="0"/>
              </a:spcAft>
              <a:tabLst>
                <a:tab pos="114300" algn="l"/>
                <a:tab pos="1543050" algn="l"/>
              </a:tabLst>
            </a:pPr>
            <a:endParaRPr lang="uk-UA" sz="800" dirty="0" smtClean="0">
              <a:latin typeface="e-Ukraine" pitchFamily="2" charset="-52"/>
              <a:ea typeface="Calibri" pitchFamily="34" charset="0"/>
              <a:cs typeface="Times New Roman" pitchFamily="18" charset="0"/>
            </a:endParaRPr>
          </a:p>
          <a:p>
            <a:pPr lvl="0" indent="450850" algn="just" defTabSz="914400" fontAlgn="base">
              <a:lnSpc>
                <a:spcPct val="150000"/>
              </a:lnSpc>
              <a:spcBef>
                <a:spcPct val="0"/>
              </a:spcBef>
              <a:spcAft>
                <a:spcPct val="0"/>
              </a:spcAft>
              <a:tabLst>
                <a:tab pos="114300" algn="l"/>
                <a:tab pos="1543050" algn="l"/>
              </a:tabLst>
            </a:pPr>
            <a:r>
              <a:rPr lang="uk-UA" sz="1200" dirty="0" smtClean="0">
                <a:latin typeface="e-Ukraine" pitchFamily="2" charset="-52"/>
                <a:ea typeface="Calibri" pitchFamily="34" charset="0"/>
                <a:cs typeface="Times New Roman" pitchFamily="18" charset="0"/>
              </a:rPr>
              <a:t>Головне управління ДПС у м. Києві нагадує платникам податків про необхідність оформлення трудових відносин з працівниками.</a:t>
            </a:r>
          </a:p>
          <a:p>
            <a:pPr lvl="0" indent="450850" algn="just" defTabSz="914400" eaLnBrk="0" fontAlgn="base" hangingPunct="0">
              <a:lnSpc>
                <a:spcPct val="150000"/>
              </a:lnSpc>
              <a:spcBef>
                <a:spcPct val="0"/>
              </a:spcBef>
              <a:spcAft>
                <a:spcPct val="0"/>
              </a:spcAft>
              <a:tabLst>
                <a:tab pos="114300" algn="l"/>
                <a:tab pos="1543050" algn="l"/>
              </a:tabLst>
            </a:pPr>
            <a:r>
              <a:rPr lang="uk-UA" sz="1200" dirty="0" smtClean="0">
                <a:latin typeface="e-Ukraine" pitchFamily="2" charset="-52"/>
                <a:ea typeface="Calibri" pitchFamily="34" charset="0"/>
                <a:cs typeface="Times New Roman" pitchFamily="18" charset="0"/>
              </a:rPr>
              <a:t>Оформлюючи нового працівника, слід здійснити такі кроки, зокрема:</a:t>
            </a:r>
          </a:p>
          <a:p>
            <a:pPr lvl="0" indent="450850" algn="just" defTabSz="914400" eaLnBrk="0" fontAlgn="base" hangingPunct="0">
              <a:lnSpc>
                <a:spcPct val="150000"/>
              </a:lnSpc>
              <a:spcBef>
                <a:spcPct val="0"/>
              </a:spcBef>
              <a:spcAft>
                <a:spcPct val="0"/>
              </a:spcAft>
              <a:tabLst>
                <a:tab pos="114300" algn="l"/>
                <a:tab pos="1543050" algn="l"/>
              </a:tabLst>
            </a:pPr>
            <a:r>
              <a:rPr lang="uk-UA" sz="1200" b="1" dirty="0" smtClean="0">
                <a:latin typeface="e-Ukraine" pitchFamily="2" charset="-52"/>
                <a:ea typeface="Calibri" pitchFamily="34" charset="0"/>
                <a:cs typeface="Times New Roman" pitchFamily="18" charset="0"/>
              </a:rPr>
              <a:t>- укласти в письмовій формі трудовий договір</a:t>
            </a:r>
            <a:r>
              <a:rPr lang="uk-UA" sz="1200" dirty="0" smtClean="0">
                <a:latin typeface="e-Ukraine" pitchFamily="2" charset="-52"/>
                <a:ea typeface="Calibri" pitchFamily="34" charset="0"/>
                <a:cs typeface="Times New Roman" pitchFamily="18" charset="0"/>
              </a:rPr>
              <a:t> (п. 6 ч. 1 ст. 24 Кодексу законів про працю України; форма трудового договору між працівником і роботодавцем, який використовує найману працю, затверджена наказом Мінпраці від 08.06.2001 № 260) (зі змінами);</a:t>
            </a:r>
          </a:p>
          <a:p>
            <a:pPr lvl="0" indent="450850" algn="just" defTabSz="914400" eaLnBrk="0" fontAlgn="base" hangingPunct="0">
              <a:lnSpc>
                <a:spcPct val="150000"/>
              </a:lnSpc>
              <a:spcBef>
                <a:spcPct val="0"/>
              </a:spcBef>
              <a:spcAft>
                <a:spcPct val="0"/>
              </a:spcAft>
              <a:tabLst>
                <a:tab pos="114300" algn="l"/>
                <a:tab pos="1543050" algn="l"/>
              </a:tabLst>
            </a:pPr>
            <a:r>
              <a:rPr lang="uk-UA" sz="1200" b="1" dirty="0" smtClean="0">
                <a:latin typeface="e-Ukraine" pitchFamily="2" charset="-52"/>
                <a:ea typeface="Calibri" pitchFamily="34" charset="0"/>
                <a:cs typeface="Times New Roman" pitchFamily="18" charset="0"/>
              </a:rPr>
              <a:t>- оформити наказ про прийняття працівника на роботу</a:t>
            </a:r>
            <a:r>
              <a:rPr lang="uk-UA" sz="1200" dirty="0" smtClean="0">
                <a:latin typeface="e-Ukraine" pitchFamily="2" charset="-52"/>
                <a:ea typeface="Calibri" pitchFamily="34" charset="0"/>
                <a:cs typeface="Times New Roman" pitchFamily="18" charset="0"/>
              </a:rPr>
              <a:t> (типова форма № П-1 «Наказ (розпорядження) про прийняття на роботу»,   затверджена  наказом  Державного  комітету  статистики  України  від 05 грудня 2008 року № 489) (зі змінами);</a:t>
            </a:r>
          </a:p>
          <a:p>
            <a:pPr lvl="0" indent="450850" algn="just" defTabSz="914400" eaLnBrk="0" fontAlgn="base" hangingPunct="0">
              <a:lnSpc>
                <a:spcPct val="150000"/>
              </a:lnSpc>
              <a:spcBef>
                <a:spcPct val="0"/>
              </a:spcBef>
              <a:spcAft>
                <a:spcPct val="0"/>
              </a:spcAft>
              <a:tabLst>
                <a:tab pos="114300" algn="l"/>
                <a:tab pos="1543050" algn="l"/>
              </a:tabLst>
            </a:pPr>
            <a:r>
              <a:rPr lang="ru-RU" sz="1200" dirty="0" smtClean="0">
                <a:latin typeface="e-Ukraine" pitchFamily="2" charset="-52"/>
                <a:ea typeface="Calibri" pitchFamily="34" charset="0"/>
                <a:cs typeface="Times New Roman" pitchFamily="18" charset="0"/>
              </a:rPr>
              <a:t>- </a:t>
            </a:r>
            <a:r>
              <a:rPr lang="uk-UA" sz="1200" b="1" dirty="0" smtClean="0">
                <a:latin typeface="e-Ukraine" pitchFamily="2" charset="-52"/>
                <a:ea typeface="Calibri" pitchFamily="34" charset="0"/>
                <a:cs typeface="Times New Roman" pitchFamily="18" charset="0"/>
              </a:rPr>
              <a:t>повідомити ДПС про прийняття працівника на роботу  </a:t>
            </a:r>
            <a:r>
              <a:rPr lang="uk-UA" sz="1200" dirty="0" smtClean="0">
                <a:latin typeface="e-Ukraine" pitchFamily="2" charset="-52"/>
                <a:ea typeface="Calibri" pitchFamily="34" charset="0"/>
                <a:cs typeface="Times New Roman" pitchFamily="18" charset="0"/>
              </a:rPr>
              <a:t>(форму повідомлення затверджено постановою КМУ від 17 червня 2015 № 413) (зі змінами).</a:t>
            </a:r>
          </a:p>
          <a:p>
            <a:pPr lvl="0" indent="450850" algn="just" defTabSz="914400" eaLnBrk="0" fontAlgn="base" hangingPunct="0">
              <a:lnSpc>
                <a:spcPct val="150000"/>
              </a:lnSpc>
              <a:spcBef>
                <a:spcPct val="0"/>
              </a:spcBef>
              <a:spcAft>
                <a:spcPct val="0"/>
              </a:spcAft>
              <a:tabLst>
                <a:tab pos="114300" algn="l"/>
                <a:tab pos="1543050" algn="l"/>
              </a:tabLst>
            </a:pPr>
            <a:r>
              <a:rPr lang="uk-UA" sz="1200" dirty="0" smtClean="0">
                <a:latin typeface="e-Ukraine" pitchFamily="2" charset="-52"/>
                <a:ea typeface="Calibri" pitchFamily="34" charset="0"/>
                <a:cs typeface="Times New Roman" pitchFamily="18" charset="0"/>
              </a:rPr>
              <a:t>Повідомлення про прийняття працівника на роботу подається до початку роботи працівника за формою згідно з додатком до постанови </a:t>
            </a:r>
          </a:p>
        </p:txBody>
      </p:sp>
      <p:sp>
        <p:nvSpPr>
          <p:cNvPr id="18" name="Прямоугольник 17"/>
          <p:cNvSpPr/>
          <p:nvPr/>
        </p:nvSpPr>
        <p:spPr>
          <a:xfrm>
            <a:off x="5124450" y="-142874"/>
            <a:ext cx="4667250" cy="6878806"/>
          </a:xfrm>
          <a:prstGeom prst="rect">
            <a:avLst/>
          </a:prstGeom>
        </p:spPr>
        <p:txBody>
          <a:bodyPr wrap="square">
            <a:spAutoFit/>
          </a:bodyPr>
          <a:lstStyle/>
          <a:p>
            <a:pPr lvl="0" indent="450850" algn="just" defTabSz="914400" eaLnBrk="0" fontAlgn="base" hangingPunct="0">
              <a:lnSpc>
                <a:spcPct val="150000"/>
              </a:lnSpc>
              <a:spcBef>
                <a:spcPct val="0"/>
              </a:spcBef>
              <a:spcAft>
                <a:spcPct val="0"/>
              </a:spcAft>
              <a:tabLst>
                <a:tab pos="114300" algn="l"/>
                <a:tab pos="1543050" algn="l"/>
              </a:tabLst>
            </a:pPr>
            <a:endParaRPr lang="uk-UA" sz="600" dirty="0" smtClean="0">
              <a:latin typeface="e-Ukraine" pitchFamily="2" charset="-52"/>
              <a:ea typeface="Calibri" pitchFamily="34" charset="0"/>
              <a:cs typeface="Times New Roman" pitchFamily="18" charset="0"/>
            </a:endParaRPr>
          </a:p>
          <a:p>
            <a:pPr lvl="0" indent="450850" algn="just" defTabSz="914400" eaLnBrk="0" fontAlgn="base" hangingPunct="0">
              <a:lnSpc>
                <a:spcPct val="150000"/>
              </a:lnSpc>
              <a:spcBef>
                <a:spcPct val="0"/>
              </a:spcBef>
              <a:spcAft>
                <a:spcPct val="0"/>
              </a:spcAft>
              <a:tabLst>
                <a:tab pos="114300" algn="l"/>
                <a:tab pos="1543050" algn="l"/>
              </a:tabLst>
            </a:pPr>
            <a:r>
              <a:rPr lang="uk-UA" sz="1200" dirty="0" smtClean="0">
                <a:latin typeface="e-Ukraine" pitchFamily="2" charset="-52"/>
                <a:ea typeface="Calibri" pitchFamily="34" charset="0"/>
                <a:cs typeface="Times New Roman" pitchFamily="18" charset="0"/>
              </a:rPr>
              <a:t>Кабінету Міністрів України від 17 червня 2015 р. № 413.</a:t>
            </a:r>
          </a:p>
          <a:p>
            <a:pPr lvl="0" indent="450850" algn="just" defTabSz="914400" eaLnBrk="0" fontAlgn="base" hangingPunct="0">
              <a:lnSpc>
                <a:spcPct val="150000"/>
              </a:lnSpc>
              <a:spcBef>
                <a:spcPct val="0"/>
              </a:spcBef>
              <a:spcAft>
                <a:spcPct val="0"/>
              </a:spcAft>
              <a:tabLst>
                <a:tab pos="114300" algn="l"/>
                <a:tab pos="1543050" algn="l"/>
              </a:tabLst>
            </a:pPr>
            <a:r>
              <a:rPr lang="uk-UA" sz="1200" dirty="0" smtClean="0">
                <a:latin typeface="e-Ukraine" pitchFamily="2" charset="-52"/>
                <a:ea typeface="Calibri" pitchFamily="34" charset="0"/>
                <a:cs typeface="Times New Roman" pitchFamily="18" charset="0"/>
              </a:rPr>
              <a:t>Таке повідомлення подається власником підприємства, установи, організації або уповноваженим ним органом (особою) чи фізичною особою до територіальних органів Державної податкової служби за місцем обліку їх як платника єдиного внеску на загальнообов'язкове державне соціальне страхування одним із таких способів:</a:t>
            </a:r>
          </a:p>
          <a:p>
            <a:pPr lvl="0" indent="450850" algn="just" defTabSz="914400" eaLnBrk="0" fontAlgn="base" hangingPunct="0">
              <a:lnSpc>
                <a:spcPct val="150000"/>
              </a:lnSpc>
              <a:spcBef>
                <a:spcPct val="0"/>
              </a:spcBef>
              <a:spcAft>
                <a:spcPct val="0"/>
              </a:spcAft>
              <a:buFont typeface="Arial" pitchFamily="34" charset="0"/>
              <a:buChar char="•"/>
              <a:tabLst>
                <a:tab pos="114300" algn="l"/>
                <a:tab pos="1543050" algn="l"/>
              </a:tabLst>
            </a:pPr>
            <a:r>
              <a:rPr lang="uk-UA" sz="1200" dirty="0" smtClean="0">
                <a:latin typeface="e-Ukraine" pitchFamily="2" charset="-52"/>
                <a:ea typeface="Calibri" pitchFamily="34" charset="0"/>
                <a:cs typeface="Times New Roman" pitchFamily="18" charset="0"/>
              </a:rPr>
              <a:t>засобами електронного зв'язку з використанням електронного цифрового підпису відповідальних осіб;</a:t>
            </a:r>
          </a:p>
          <a:p>
            <a:pPr lvl="0" indent="450850" algn="just" defTabSz="914400" eaLnBrk="0" fontAlgn="base" hangingPunct="0">
              <a:lnSpc>
                <a:spcPct val="150000"/>
              </a:lnSpc>
              <a:spcBef>
                <a:spcPct val="0"/>
              </a:spcBef>
              <a:spcAft>
                <a:spcPct val="0"/>
              </a:spcAft>
              <a:buFont typeface="Arial" pitchFamily="34" charset="0"/>
              <a:buChar char="•"/>
              <a:tabLst>
                <a:tab pos="114300" algn="l"/>
                <a:tab pos="1543050" algn="l"/>
              </a:tabLst>
            </a:pPr>
            <a:r>
              <a:rPr lang="uk-UA" sz="1200" dirty="0" smtClean="0">
                <a:latin typeface="e-Ukraine" pitchFamily="2" charset="-52"/>
                <a:ea typeface="Calibri" pitchFamily="34" charset="0"/>
                <a:cs typeface="Times New Roman" pitchFamily="18" charset="0"/>
              </a:rPr>
              <a:t>на паперових носіях разом з копією в електронній формі;</a:t>
            </a:r>
          </a:p>
          <a:p>
            <a:pPr lvl="0" indent="450850" algn="just" defTabSz="914400" eaLnBrk="0" fontAlgn="base" hangingPunct="0">
              <a:lnSpc>
                <a:spcPct val="150000"/>
              </a:lnSpc>
              <a:spcBef>
                <a:spcPct val="0"/>
              </a:spcBef>
              <a:spcAft>
                <a:spcPct val="0"/>
              </a:spcAft>
              <a:buFont typeface="Arial" pitchFamily="34" charset="0"/>
              <a:buChar char="•"/>
              <a:tabLst>
                <a:tab pos="114300" algn="l"/>
                <a:tab pos="1543050" algn="l"/>
              </a:tabLst>
            </a:pPr>
            <a:r>
              <a:rPr lang="uk-UA" sz="1200" dirty="0" smtClean="0">
                <a:latin typeface="e-Ukraine" pitchFamily="2" charset="-52"/>
                <a:ea typeface="Calibri" pitchFamily="34" charset="0"/>
                <a:cs typeface="Times New Roman" pitchFamily="18" charset="0"/>
              </a:rPr>
              <a:t>на паперових носіях, якщо трудові договори укладено не більше ніж із п'ятьма особами.</a:t>
            </a:r>
            <a:r>
              <a:rPr lang="uk-UA" sz="1200" b="1" dirty="0" smtClean="0">
                <a:latin typeface="e-Ukraine" pitchFamily="2" charset="-52"/>
                <a:ea typeface="Calibri" pitchFamily="34" charset="0"/>
                <a:cs typeface="Times New Roman" pitchFamily="18" charset="0"/>
              </a:rPr>
              <a:t> </a:t>
            </a:r>
            <a:endParaRPr lang="uk-UA" sz="1200" dirty="0" smtClean="0">
              <a:latin typeface="e-Ukraine" pitchFamily="2" charset="-52"/>
              <a:ea typeface="Calibri" pitchFamily="34" charset="0"/>
              <a:cs typeface="Times New Roman" pitchFamily="18" charset="0"/>
            </a:endParaRPr>
          </a:p>
          <a:p>
            <a:pPr lvl="0" indent="450850" algn="just" defTabSz="914400" eaLnBrk="0" fontAlgn="base" hangingPunct="0">
              <a:lnSpc>
                <a:spcPct val="150000"/>
              </a:lnSpc>
              <a:spcBef>
                <a:spcPct val="0"/>
              </a:spcBef>
              <a:spcAft>
                <a:spcPct val="0"/>
              </a:spcAft>
              <a:tabLst>
                <a:tab pos="114300" algn="l"/>
                <a:tab pos="1543050" algn="l"/>
              </a:tabLst>
            </a:pPr>
            <a:r>
              <a:rPr lang="uk-UA" sz="1200" dirty="0" smtClean="0">
                <a:latin typeface="e-Ukraine" pitchFamily="2" charset="-52"/>
                <a:ea typeface="Calibri" pitchFamily="34" charset="0"/>
                <a:cs typeface="Times New Roman" pitchFamily="18" charset="0"/>
              </a:rPr>
              <a:t>Своєчасне оформлення трудових відносин – це запорука фінансової стабільності вашого бізнесу. До того ж , фінансові ризики і наслідки використання не задекларованої праці значно перевищують витрати, які виникають у разі оформлення трудових відносин із працівниками відповідно до законодавства. </a:t>
            </a:r>
            <a:endParaRPr lang="uk-UA" sz="1200" dirty="0" smtClean="0">
              <a:latin typeface="e-Ukraine" pitchFamily="2" charset="-52"/>
              <a:cs typeface="Arial" pitchFamily="34" charset="0"/>
            </a:endParaRPr>
          </a:p>
        </p:txBody>
      </p:sp>
    </p:spTree>
    <p:extLst>
      <p:ext uri="{BB962C8B-B14F-4D97-AF65-F5344CB8AC3E}">
        <p14:creationId xmlns:p14="http://schemas.microsoft.com/office/powerpoint/2010/main" xmlns="" val="3842219500"/>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476</TotalTime>
  <Words>284</Words>
  <Application>Microsoft Office PowerPoint</Application>
  <PresentationFormat>Лист A4 (210x297 мм)</PresentationFormat>
  <Paragraphs>31</Paragraphs>
  <Slides>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vt:i4>
      </vt:variant>
    </vt:vector>
  </HeadingPairs>
  <TitlesOfParts>
    <vt:vector size="3" baseType="lpstr">
      <vt:lpstr>Тема Office</vt:lpstr>
      <vt:lpstr>Слайд 1</vt:lpstr>
      <vt:lpstr>Слайд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Asus</dc:creator>
  <cp:lastModifiedBy>user</cp:lastModifiedBy>
  <cp:revision>71</cp:revision>
  <dcterms:created xsi:type="dcterms:W3CDTF">2021-05-27T05:23:05Z</dcterms:created>
  <dcterms:modified xsi:type="dcterms:W3CDTF">2021-07-29T10:15:06Z</dcterms:modified>
</cp:coreProperties>
</file>