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82316" y="68581"/>
            <a:ext cx="4795438" cy="6781800"/>
            <a:chOff x="82316" y="68581"/>
            <a:chExt cx="4795438" cy="67818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83820" y="68581"/>
              <a:ext cx="4793934" cy="6781800"/>
              <a:chOff x="83820" y="68581"/>
              <a:chExt cx="4793934" cy="67818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83820" y="68581"/>
                <a:ext cx="4793934" cy="6629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зможе переглянути новини, актуальні роз'яснення податкових новацій, а також інфографіки та коментарі керівництва та фахівців 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Податковою службою дистанційно за допомогою сервісу  «</a:t>
              </a:r>
              <a:r>
                <a:rPr kumimoji="0" lang="uk-UA" altLang="ru-RU" sz="12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InfoTAX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сторінка на 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448300" y="1354084"/>
            <a:ext cx="4105275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600" b="1" dirty="0" smtClean="0">
                <a:latin typeface="e-Ukraine Light" pitchFamily="50" charset="-52"/>
              </a:rPr>
              <a:t>Порядок </a:t>
            </a:r>
            <a:r>
              <a:rPr lang="ru-RU" sz="1600" b="1" dirty="0" err="1" smtClean="0">
                <a:latin typeface="e-Ukraine Light" pitchFamily="50" charset="-52"/>
              </a:rPr>
              <a:t>реєстрація</a:t>
            </a:r>
            <a:r>
              <a:rPr lang="ru-RU" sz="1600" b="1" dirty="0" smtClean="0">
                <a:latin typeface="e-Ukraine Light" pitchFamily="50" charset="-52"/>
              </a:rPr>
              <a:t> РРО та </a:t>
            </a:r>
            <a:r>
              <a:rPr lang="ru-RU" sz="1600" b="1" dirty="0" err="1" smtClean="0">
                <a:latin typeface="e-Ukraine Light" pitchFamily="50" charset="-52"/>
              </a:rPr>
              <a:t>взяття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його</a:t>
            </a:r>
            <a:r>
              <a:rPr lang="ru-RU" sz="1600" b="1" dirty="0" smtClean="0">
                <a:latin typeface="e-Ukraine Light" pitchFamily="50" charset="-52"/>
              </a:rPr>
              <a:t> на </a:t>
            </a:r>
            <a:r>
              <a:rPr lang="ru-RU" sz="1600" b="1" dirty="0" err="1" smtClean="0">
                <a:latin typeface="e-Ukraine Light" pitchFamily="50" charset="-52"/>
              </a:rPr>
              <a:t>облік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контролюючим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smtClean="0">
                <a:latin typeface="e-Ukraine Light" pitchFamily="50" charset="-52"/>
              </a:rPr>
              <a:t>органом</a:t>
            </a:r>
            <a:endParaRPr lang="ru-RU" sz="1600" b="1" dirty="0" smtClean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Липень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267574" y="4752977"/>
            <a:ext cx="296227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800" dirty="0" smtClean="0">
                <a:latin typeface="e-Ukraine Light" pitchFamily="50" charset="-52"/>
                <a:cs typeface="Arial" pitchFamily="34" charset="0"/>
              </a:rPr>
              <a:t>Головне управління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31445" y="76200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4996995" y="76200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19074" y="-133350"/>
            <a:ext cx="4591051" cy="6391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1"/>
            <a:ext cx="4591051" cy="64674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33810"/>
            <a:ext cx="4648199" cy="376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300" dirty="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51" y="86916"/>
            <a:ext cx="4543424" cy="392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sz="1450" dirty="0" smtClean="0"/>
              <a:t>     </a:t>
            </a:r>
            <a:endParaRPr lang="uk-UA" sz="1450" dirty="0" smtClean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32430"/>
            <a:ext cx="50577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  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97795"/>
            <a:ext cx="33855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   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401" y="190497"/>
            <a:ext cx="4600574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100" dirty="0" smtClean="0">
                <a:latin typeface="e-Ukraine Light" pitchFamily="50" charset="-52"/>
              </a:rPr>
              <a:t>Головне </a:t>
            </a:r>
            <a:r>
              <a:rPr lang="ru-RU" sz="1100" dirty="0" err="1" smtClean="0">
                <a:latin typeface="e-Ukraine Light" pitchFamily="50" charset="-52"/>
              </a:rPr>
              <a:t>управліня</a:t>
            </a:r>
            <a:r>
              <a:rPr lang="ru-RU" sz="1100" dirty="0" smtClean="0">
                <a:latin typeface="e-Ukraine Light" pitchFamily="50" charset="-52"/>
              </a:rPr>
              <a:t> ДПС у м. </a:t>
            </a:r>
            <a:r>
              <a:rPr lang="ru-RU" sz="1100" dirty="0" err="1" smtClean="0">
                <a:latin typeface="e-Ukraine Light" pitchFamily="50" charset="-52"/>
              </a:rPr>
              <a:t>Києві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нагадує</a:t>
            </a:r>
            <a:r>
              <a:rPr lang="ru-RU" sz="1100" dirty="0" smtClean="0">
                <a:latin typeface="e-Ukraine Light" pitchFamily="50" charset="-52"/>
              </a:rPr>
              <a:t>, </a:t>
            </a:r>
            <a:r>
              <a:rPr lang="ru-RU" sz="1100" dirty="0" err="1" smtClean="0">
                <a:latin typeface="e-Ukraine Light" pitchFamily="50" charset="-52"/>
              </a:rPr>
              <a:t>що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реєстрація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реєстратора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розрахункових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операцій</a:t>
            </a:r>
            <a:r>
              <a:rPr lang="ru-RU" sz="1100" dirty="0" smtClean="0">
                <a:latin typeface="e-Ukraine Light" pitchFamily="50" charset="-52"/>
              </a:rPr>
              <a:t> (</a:t>
            </a:r>
            <a:r>
              <a:rPr lang="ru-RU" sz="1100" dirty="0" err="1" smtClean="0">
                <a:latin typeface="e-Ukraine Light" pitchFamily="50" charset="-52"/>
              </a:rPr>
              <a:t>далі</a:t>
            </a:r>
            <a:r>
              <a:rPr lang="ru-RU" sz="1100" dirty="0" smtClean="0">
                <a:latin typeface="e-Ukraine Light" pitchFamily="50" charset="-52"/>
              </a:rPr>
              <a:t> – РРО) </a:t>
            </a:r>
            <a:r>
              <a:rPr lang="ru-RU" sz="1100" dirty="0" err="1" smtClean="0">
                <a:latin typeface="e-Ukraine Light" pitchFamily="50" charset="-52"/>
              </a:rPr>
              <a:t>здійснюється</a:t>
            </a:r>
            <a:r>
              <a:rPr lang="ru-RU" sz="1100" dirty="0" smtClean="0">
                <a:latin typeface="e-Ukraine Light" pitchFamily="50" charset="-52"/>
              </a:rPr>
              <a:t> в </a:t>
            </a:r>
            <a:r>
              <a:rPr lang="ru-RU" sz="1100" dirty="0" err="1" smtClean="0">
                <a:latin typeface="e-Ukraine Light" pitchFamily="50" charset="-52"/>
              </a:rPr>
              <a:t>контролюючому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органі</a:t>
            </a:r>
            <a:r>
              <a:rPr lang="ru-RU" sz="1100" dirty="0" smtClean="0">
                <a:latin typeface="e-Ukraine Light" pitchFamily="50" charset="-52"/>
              </a:rPr>
              <a:t> за </a:t>
            </a:r>
            <a:r>
              <a:rPr lang="ru-RU" sz="1100" dirty="0" err="1" smtClean="0">
                <a:latin typeface="e-Ukraine Light" pitchFamily="50" charset="-52"/>
              </a:rPr>
              <a:t>основним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місцем</a:t>
            </a:r>
            <a:r>
              <a:rPr lang="ru-RU" sz="1100" dirty="0" smtClean="0">
                <a:latin typeface="e-Ukraine Light" pitchFamily="50" charset="-52"/>
              </a:rPr>
              <a:t> </a:t>
            </a:r>
            <a:r>
              <a:rPr lang="ru-RU" sz="1100" dirty="0" err="1" smtClean="0">
                <a:latin typeface="e-Ukraine Light" pitchFamily="50" charset="-52"/>
              </a:rPr>
              <a:t>обліку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суб’єкта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господарювання</a:t>
            </a:r>
            <a:r>
              <a:rPr lang="ru-RU" sz="1100" dirty="0" smtClean="0">
                <a:latin typeface="e-Ukraine Light" pitchFamily="50" charset="-52"/>
              </a:rPr>
              <a:t> як </a:t>
            </a:r>
            <a:r>
              <a:rPr lang="ru-RU" sz="1100" dirty="0" err="1" smtClean="0">
                <a:latin typeface="e-Ukraine Light" pitchFamily="50" charset="-52"/>
              </a:rPr>
              <a:t>платника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податків</a:t>
            </a:r>
            <a:r>
              <a:rPr lang="ru-RU" sz="11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100" dirty="0" smtClean="0">
                <a:latin typeface="e-Ukraine Light" pitchFamily="50" charset="-52"/>
              </a:rPr>
              <a:t>	Для </a:t>
            </a:r>
            <a:r>
              <a:rPr lang="ru-RU" sz="1100" dirty="0" err="1" smtClean="0">
                <a:latin typeface="e-Ukraine Light" pitchFamily="50" charset="-52"/>
              </a:rPr>
              <a:t>реєстрації</a:t>
            </a:r>
            <a:r>
              <a:rPr lang="ru-RU" sz="1100" dirty="0" smtClean="0">
                <a:latin typeface="e-Ukraine Light" pitchFamily="50" charset="-52"/>
              </a:rPr>
              <a:t> РРО </a:t>
            </a:r>
            <a:r>
              <a:rPr lang="ru-RU" sz="1100" dirty="0" err="1" smtClean="0">
                <a:latin typeface="e-Ukraine Light" pitchFamily="50" charset="-52"/>
              </a:rPr>
              <a:t>суб’єкт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господарювання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або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представник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суб’єкта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господарювання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подає</a:t>
            </a:r>
            <a:r>
              <a:rPr lang="ru-RU" sz="1100" dirty="0" smtClean="0">
                <a:latin typeface="e-Ukraine Light" pitchFamily="50" charset="-52"/>
              </a:rPr>
              <a:t> до </a:t>
            </a:r>
            <a:r>
              <a:rPr lang="ru-RU" sz="1100" dirty="0" err="1" smtClean="0">
                <a:latin typeface="e-Ukraine Light" pitchFamily="50" charset="-52"/>
              </a:rPr>
              <a:t>контролюючого</a:t>
            </a:r>
            <a:r>
              <a:rPr lang="ru-RU" sz="1100" dirty="0" smtClean="0">
                <a:latin typeface="e-Ukraine Light" pitchFamily="50" charset="-52"/>
              </a:rPr>
              <a:t> органу </a:t>
            </a:r>
            <a:r>
              <a:rPr lang="ru-RU" sz="1100" dirty="0" err="1" smtClean="0">
                <a:latin typeface="e-Ukraine Light" pitchFamily="50" charset="-52"/>
              </a:rPr>
              <a:t>заяву</a:t>
            </a:r>
            <a:r>
              <a:rPr lang="ru-RU" sz="1100" dirty="0" smtClean="0">
                <a:latin typeface="e-Ukraine Light" pitchFamily="50" charset="-52"/>
              </a:rPr>
              <a:t> про </a:t>
            </a:r>
            <a:r>
              <a:rPr lang="ru-RU" sz="1100" dirty="0" err="1" smtClean="0">
                <a:latin typeface="e-Ukraine Light" pitchFamily="50" charset="-52"/>
              </a:rPr>
              <a:t>реєстрацію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реєстраторів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розрахункових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операцій</a:t>
            </a:r>
            <a:r>
              <a:rPr lang="ru-RU" sz="1100" dirty="0" smtClean="0">
                <a:latin typeface="e-Ukraine Light" pitchFamily="50" charset="-52"/>
              </a:rPr>
              <a:t> за ф. № 1-РРО (</a:t>
            </a:r>
            <a:r>
              <a:rPr lang="ru-RU" sz="1100" dirty="0" err="1" smtClean="0">
                <a:latin typeface="e-Ukraine Light" pitchFamily="50" charset="-52"/>
              </a:rPr>
              <a:t>далі</a:t>
            </a:r>
            <a:r>
              <a:rPr lang="ru-RU" sz="1100" dirty="0" smtClean="0">
                <a:latin typeface="e-Ukraine Light" pitchFamily="50" charset="-52"/>
              </a:rPr>
              <a:t> – </a:t>
            </a:r>
            <a:r>
              <a:rPr lang="ru-RU" sz="1100" dirty="0" err="1" smtClean="0">
                <a:latin typeface="e-Ukraine Light" pitchFamily="50" charset="-52"/>
              </a:rPr>
              <a:t>реєстраційна</a:t>
            </a:r>
            <a:r>
              <a:rPr lang="ru-RU" sz="1100" dirty="0" smtClean="0">
                <a:latin typeface="e-Ukraine Light" pitchFamily="50" charset="-52"/>
              </a:rPr>
              <a:t> </a:t>
            </a:r>
            <a:r>
              <a:rPr lang="ru-RU" sz="1100" dirty="0" err="1" smtClean="0">
                <a:latin typeface="e-Ukraine Light" pitchFamily="50" charset="-52"/>
              </a:rPr>
              <a:t>заява</a:t>
            </a:r>
            <a:r>
              <a:rPr lang="ru-RU" sz="1100" dirty="0" smtClean="0">
                <a:latin typeface="e-Ukraine Light" pitchFamily="50" charset="-52"/>
              </a:rPr>
              <a:t> за ф. № 1-РРО).</a:t>
            </a:r>
          </a:p>
          <a:p>
            <a:pPr algn="just" fontAlgn="base"/>
            <a:r>
              <a:rPr lang="ru-RU" sz="1100" dirty="0" smtClean="0">
                <a:latin typeface="e-Ukraine Light" pitchFamily="50" charset="-52"/>
              </a:rPr>
              <a:t>	У </a:t>
            </a:r>
            <a:r>
              <a:rPr lang="ru-RU" sz="1100" dirty="0" err="1" smtClean="0">
                <a:latin typeface="e-Ukraine Light" pitchFamily="50" charset="-52"/>
              </a:rPr>
              <a:t>разі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відсутності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підстав</a:t>
            </a:r>
            <a:r>
              <a:rPr lang="ru-RU" sz="1100" dirty="0" smtClean="0">
                <a:latin typeface="e-Ukraine Light" pitchFamily="50" charset="-52"/>
              </a:rPr>
              <a:t> для </a:t>
            </a:r>
            <a:r>
              <a:rPr lang="ru-RU" sz="1100" dirty="0" err="1" smtClean="0">
                <a:latin typeface="e-Ukraine Light" pitchFamily="50" charset="-52"/>
              </a:rPr>
              <a:t>відмови</a:t>
            </a:r>
            <a:r>
              <a:rPr lang="ru-RU" sz="1100" dirty="0" smtClean="0">
                <a:latin typeface="e-Ukraine Light" pitchFamily="50" charset="-52"/>
              </a:rPr>
              <a:t> в </a:t>
            </a:r>
            <a:r>
              <a:rPr lang="ru-RU" sz="1100" dirty="0" err="1" smtClean="0">
                <a:latin typeface="e-Ukraine Light" pitchFamily="50" charset="-52"/>
              </a:rPr>
              <a:t>реєстрації</a:t>
            </a:r>
            <a:r>
              <a:rPr lang="ru-RU" sz="1100" dirty="0" smtClean="0">
                <a:latin typeface="e-Ukraine Light" pitchFamily="50" charset="-52"/>
              </a:rPr>
              <a:t> РРО </a:t>
            </a:r>
            <a:r>
              <a:rPr lang="ru-RU" sz="1100" dirty="0" err="1" smtClean="0">
                <a:latin typeface="e-Ukraine Light" pitchFamily="50" charset="-52"/>
              </a:rPr>
              <a:t>посадова</a:t>
            </a:r>
            <a:r>
              <a:rPr lang="ru-RU" sz="1100" dirty="0" smtClean="0">
                <a:latin typeface="e-Ukraine Light" pitchFamily="50" charset="-52"/>
              </a:rPr>
              <a:t> особа </a:t>
            </a:r>
            <a:r>
              <a:rPr lang="ru-RU" sz="1100" dirty="0" err="1" smtClean="0">
                <a:latin typeface="e-Ukraine Light" pitchFamily="50" charset="-52"/>
              </a:rPr>
              <a:t>контролюючого</a:t>
            </a:r>
            <a:r>
              <a:rPr lang="ru-RU" sz="1100" dirty="0" smtClean="0">
                <a:latin typeface="e-Ukraine Light" pitchFamily="50" charset="-52"/>
              </a:rPr>
              <a:t> органу не </a:t>
            </a:r>
            <a:r>
              <a:rPr lang="ru-RU" sz="1100" dirty="0" err="1" smtClean="0">
                <a:latin typeface="e-Ukraine Light" pitchFamily="50" charset="-52"/>
              </a:rPr>
              <a:t>пізніше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двох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робочих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днів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з</a:t>
            </a:r>
            <a:r>
              <a:rPr lang="ru-RU" sz="1100" dirty="0" smtClean="0">
                <a:latin typeface="e-Ukraine Light" pitchFamily="50" charset="-52"/>
              </a:rPr>
              <a:t> дня </a:t>
            </a:r>
            <a:r>
              <a:rPr lang="ru-RU" sz="1100" dirty="0" err="1" smtClean="0">
                <a:latin typeface="e-Ukraine Light" pitchFamily="50" charset="-52"/>
              </a:rPr>
              <a:t>надходження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реєстраційної</a:t>
            </a:r>
            <a:r>
              <a:rPr lang="ru-RU" sz="1100" dirty="0" smtClean="0">
                <a:latin typeface="e-Ukraine Light" pitchFamily="50" charset="-52"/>
              </a:rPr>
              <a:t> заяви за ф. № 1-РРО </a:t>
            </a:r>
            <a:r>
              <a:rPr lang="ru-RU" sz="1100" dirty="0" err="1" smtClean="0">
                <a:latin typeface="e-Ukraine Light" pitchFamily="50" charset="-52"/>
              </a:rPr>
              <a:t>приймає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рішення</a:t>
            </a:r>
            <a:r>
              <a:rPr lang="ru-RU" sz="1100" dirty="0" smtClean="0">
                <a:latin typeface="e-Ukraine Light" pitchFamily="50" charset="-52"/>
              </a:rPr>
              <a:t> про </a:t>
            </a:r>
            <a:r>
              <a:rPr lang="ru-RU" sz="1100" dirty="0" err="1" smtClean="0">
                <a:latin typeface="e-Ukraine Light" pitchFamily="50" charset="-52"/>
              </a:rPr>
              <a:t>можливість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реєстрації</a:t>
            </a:r>
            <a:r>
              <a:rPr lang="ru-RU" sz="1100" dirty="0" smtClean="0">
                <a:latin typeface="e-Ukraine Light" pitchFamily="50" charset="-52"/>
              </a:rPr>
              <a:t> РРО, </a:t>
            </a:r>
            <a:r>
              <a:rPr lang="ru-RU" sz="1100" dirty="0" err="1" smtClean="0">
                <a:latin typeface="e-Ukraine Light" pitchFamily="50" charset="-52"/>
              </a:rPr>
              <a:t>формує</a:t>
            </a:r>
            <a:r>
              <a:rPr lang="ru-RU" sz="1100" dirty="0" smtClean="0">
                <a:latin typeface="e-Ukraine Light" pitchFamily="50" charset="-52"/>
              </a:rPr>
              <a:t> та </a:t>
            </a:r>
            <a:r>
              <a:rPr lang="ru-RU" sz="1100" dirty="0" err="1" smtClean="0">
                <a:latin typeface="e-Ukraine Light" pitchFamily="50" charset="-52"/>
              </a:rPr>
              <a:t>резервує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фіскальний</a:t>
            </a:r>
            <a:r>
              <a:rPr lang="ru-RU" sz="1100" dirty="0" smtClean="0">
                <a:latin typeface="e-Ukraine Light" pitchFamily="50" charset="-52"/>
              </a:rPr>
              <a:t> номер РРО в </a:t>
            </a:r>
            <a:r>
              <a:rPr lang="ru-RU" sz="1100" dirty="0" err="1" smtClean="0">
                <a:latin typeface="e-Ukraine Light" pitchFamily="50" charset="-52"/>
              </a:rPr>
              <a:t>інформаційній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системі</a:t>
            </a:r>
            <a:r>
              <a:rPr lang="ru-RU" sz="1100" dirty="0" smtClean="0">
                <a:latin typeface="e-Ukraine Light" pitchFamily="50" charset="-52"/>
              </a:rPr>
              <a:t> ДПС та </a:t>
            </a:r>
            <a:r>
              <a:rPr lang="ru-RU" sz="1100" dirty="0" err="1" smtClean="0">
                <a:latin typeface="e-Ukraine Light" pitchFamily="50" charset="-52"/>
              </a:rPr>
              <a:t>надсилає</a:t>
            </a:r>
            <a:r>
              <a:rPr lang="ru-RU" sz="1100" dirty="0" smtClean="0">
                <a:latin typeface="e-Ukraine Light" pitchFamily="50" charset="-52"/>
              </a:rPr>
              <a:t> до центру </a:t>
            </a:r>
            <a:r>
              <a:rPr lang="ru-RU" sz="1100" dirty="0" err="1" smtClean="0">
                <a:latin typeface="e-Ukraine Light" pitchFamily="50" charset="-52"/>
              </a:rPr>
              <a:t>сервісного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обслуговування</a:t>
            </a:r>
            <a:r>
              <a:rPr lang="ru-RU" sz="1100" dirty="0" smtClean="0">
                <a:latin typeface="e-Ukraine Light" pitchFamily="50" charset="-52"/>
              </a:rPr>
              <a:t> (</a:t>
            </a:r>
            <a:r>
              <a:rPr lang="ru-RU" sz="1100" dirty="0" err="1" smtClean="0">
                <a:latin typeface="e-Ukraine Light" pitchFamily="50" charset="-52"/>
              </a:rPr>
              <a:t>далі</a:t>
            </a:r>
            <a:r>
              <a:rPr lang="ru-RU" sz="1100" dirty="0" smtClean="0">
                <a:latin typeface="e-Ukraine Light" pitchFamily="50" charset="-52"/>
              </a:rPr>
              <a:t> – ЦСО) </a:t>
            </a:r>
            <a:r>
              <a:rPr lang="ru-RU" sz="1100" dirty="0" err="1" smtClean="0">
                <a:latin typeface="e-Ukraine Light" pitchFamily="50" charset="-52"/>
              </a:rPr>
              <a:t>інформацію</a:t>
            </a:r>
            <a:r>
              <a:rPr lang="ru-RU" sz="1100" dirty="0" smtClean="0">
                <a:latin typeface="e-Ukraine Light" pitchFamily="50" charset="-52"/>
              </a:rPr>
              <a:t> у </a:t>
            </a:r>
            <a:r>
              <a:rPr lang="ru-RU" sz="1100" dirty="0" err="1" smtClean="0">
                <a:latin typeface="e-Ukraine Light" pitchFamily="50" charset="-52"/>
              </a:rPr>
              <a:t>вигляді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довідки</a:t>
            </a:r>
            <a:r>
              <a:rPr lang="ru-RU" sz="1100" dirty="0" smtClean="0">
                <a:latin typeface="e-Ukraine Light" pitchFamily="50" charset="-52"/>
              </a:rPr>
              <a:t> про </a:t>
            </a:r>
            <a:r>
              <a:rPr lang="ru-RU" sz="1100" dirty="0" err="1" smtClean="0">
                <a:latin typeface="e-Ukraine Light" pitchFamily="50" charset="-52"/>
              </a:rPr>
              <a:t>резервування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фіскального</a:t>
            </a:r>
            <a:r>
              <a:rPr lang="ru-RU" sz="1100" dirty="0" smtClean="0">
                <a:latin typeface="e-Ukraine Light" pitchFamily="50" charset="-52"/>
              </a:rPr>
              <a:t> номера </a:t>
            </a:r>
            <a:r>
              <a:rPr lang="ru-RU" sz="1100" dirty="0" err="1" smtClean="0">
                <a:latin typeface="e-Ukraine Light" pitchFamily="50" charset="-52"/>
              </a:rPr>
              <a:t>реєстратора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розрахункових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операцій</a:t>
            </a:r>
            <a:r>
              <a:rPr lang="ru-RU" sz="1100" dirty="0" smtClean="0">
                <a:latin typeface="e-Ukraine Light" pitchFamily="50" charset="-52"/>
              </a:rPr>
              <a:t> за ф. № 2-РРО </a:t>
            </a:r>
            <a:r>
              <a:rPr lang="ru-RU" sz="1100" dirty="0" err="1" smtClean="0">
                <a:latin typeface="e-Ukraine Light" pitchFamily="50" charset="-52"/>
              </a:rPr>
              <a:t>засобами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телекомунікацій</a:t>
            </a:r>
            <a:r>
              <a:rPr lang="ru-RU" sz="1100" dirty="0" smtClean="0">
                <a:latin typeface="e-Ukraine Light" pitchFamily="50" charset="-52"/>
              </a:rPr>
              <a:t> в </a:t>
            </a:r>
            <a:r>
              <a:rPr lang="ru-RU" sz="1100" dirty="0" err="1" smtClean="0">
                <a:latin typeface="e-Ukraine Light" pitchFamily="50" charset="-52"/>
              </a:rPr>
              <a:t>електронній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формі</a:t>
            </a:r>
            <a:r>
              <a:rPr lang="ru-RU" sz="1100" dirty="0" smtClean="0">
                <a:latin typeface="e-Ukraine Light" pitchFamily="50" charset="-52"/>
              </a:rPr>
              <a:t>.</a:t>
            </a:r>
          </a:p>
          <a:p>
            <a:pPr algn="just"/>
            <a:r>
              <a:rPr lang="ru-RU" sz="1100" dirty="0" smtClean="0">
                <a:latin typeface="e-Ukraine Light" pitchFamily="50" charset="-52"/>
              </a:rPr>
              <a:t>	</a:t>
            </a:r>
            <a:r>
              <a:rPr lang="ru-RU" sz="1100" dirty="0" err="1" smtClean="0">
                <a:latin typeface="e-Ukraine Light" pitchFamily="50" charset="-52"/>
              </a:rPr>
              <a:t>Після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закінчення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робіт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із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введення</a:t>
            </a:r>
            <a:r>
              <a:rPr lang="ru-RU" sz="1100" dirty="0" smtClean="0">
                <a:latin typeface="e-Ukraine Light" pitchFamily="50" charset="-52"/>
              </a:rPr>
              <a:t> РРО в </a:t>
            </a:r>
            <a:r>
              <a:rPr lang="ru-RU" sz="1100" dirty="0" err="1" smtClean="0">
                <a:latin typeface="e-Ukraine Light" pitchFamily="50" charset="-52"/>
              </a:rPr>
              <a:t>експлуатацію</a:t>
            </a:r>
            <a:r>
              <a:rPr lang="ru-RU" sz="1100" dirty="0" smtClean="0">
                <a:latin typeface="e-Ukraine Light" pitchFamily="50" charset="-52"/>
              </a:rPr>
              <a:t> ЦСО </a:t>
            </a:r>
            <a:r>
              <a:rPr lang="ru-RU" sz="1100" dirty="0" err="1" smtClean="0">
                <a:latin typeface="e-Ukraine Light" pitchFamily="50" charset="-52"/>
              </a:rPr>
              <a:t>надсилає</a:t>
            </a:r>
            <a:r>
              <a:rPr lang="ru-RU" sz="1100" dirty="0" smtClean="0">
                <a:latin typeface="e-Ukraine Light" pitchFamily="50" charset="-52"/>
              </a:rPr>
              <a:t> до </a:t>
            </a:r>
            <a:r>
              <a:rPr lang="ru-RU" sz="1100" dirty="0" err="1" smtClean="0">
                <a:latin typeface="e-Ukraine Light" pitchFamily="50" charset="-52"/>
              </a:rPr>
              <a:t>контролюючого</a:t>
            </a:r>
            <a:r>
              <a:rPr lang="ru-RU" sz="1100" dirty="0" smtClean="0">
                <a:latin typeface="e-Ukraine Light" pitchFamily="50" charset="-52"/>
              </a:rPr>
              <a:t> органу, де проводиться </a:t>
            </a:r>
            <a:r>
              <a:rPr lang="ru-RU" sz="1100" dirty="0" err="1" smtClean="0">
                <a:latin typeface="e-Ukraine Light" pitchFamily="50" charset="-52"/>
              </a:rPr>
              <a:t>реєстрація</a:t>
            </a:r>
            <a:r>
              <a:rPr lang="ru-RU" sz="1100" dirty="0" smtClean="0">
                <a:latin typeface="e-Ukraine Light" pitchFamily="50" charset="-52"/>
              </a:rPr>
              <a:t> РРО, </a:t>
            </a:r>
            <a:r>
              <a:rPr lang="ru-RU" sz="1100" dirty="0" err="1" smtClean="0">
                <a:latin typeface="e-Ukraine Light" pitchFamily="50" charset="-52"/>
              </a:rPr>
              <a:t>примірники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довідки</a:t>
            </a:r>
            <a:r>
              <a:rPr lang="ru-RU" sz="1100" dirty="0" smtClean="0">
                <a:latin typeface="e-Ukraine Light" pitchFamily="50" charset="-52"/>
              </a:rPr>
              <a:t> про </a:t>
            </a:r>
            <a:r>
              <a:rPr lang="ru-RU" sz="1100" dirty="0" err="1" smtClean="0">
                <a:latin typeface="e-Ukraine Light" pitchFamily="50" charset="-52"/>
              </a:rPr>
              <a:t>опломбування</a:t>
            </a:r>
            <a:r>
              <a:rPr lang="ru-RU" sz="1100" dirty="0" smtClean="0">
                <a:latin typeface="e-Ukraine Light" pitchFamily="50" charset="-52"/>
              </a:rPr>
              <a:t> РРО та акта </a:t>
            </a:r>
            <a:r>
              <a:rPr lang="ru-RU" sz="1100" dirty="0" err="1" smtClean="0">
                <a:latin typeface="e-Ukraine Light" pitchFamily="50" charset="-52"/>
              </a:rPr>
              <a:t>введення</a:t>
            </a:r>
            <a:r>
              <a:rPr lang="ru-RU" sz="1100" dirty="0" smtClean="0">
                <a:latin typeface="e-Ukraine Light" pitchFamily="50" charset="-52"/>
              </a:rPr>
              <a:t> в </a:t>
            </a:r>
            <a:r>
              <a:rPr lang="ru-RU" sz="1100" dirty="0" err="1" smtClean="0">
                <a:latin typeface="e-Ukraine Light" pitchFamily="50" charset="-52"/>
              </a:rPr>
              <a:t>експлуатацію</a:t>
            </a:r>
            <a:r>
              <a:rPr lang="ru-RU" sz="1100" dirty="0" smtClean="0">
                <a:latin typeface="e-Ukraine Light" pitchFamily="50" charset="-52"/>
              </a:rPr>
              <a:t> РРО </a:t>
            </a:r>
            <a:r>
              <a:rPr lang="ru-RU" sz="1100" dirty="0" err="1" smtClean="0">
                <a:latin typeface="e-Ukraine Light" pitchFamily="50" charset="-52"/>
              </a:rPr>
              <a:t>засобами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телекомунікацій</a:t>
            </a:r>
            <a:r>
              <a:rPr lang="ru-RU" sz="1100" dirty="0" smtClean="0">
                <a:latin typeface="e-Ukraine Light" pitchFamily="50" charset="-52"/>
              </a:rPr>
              <a:t> в </a:t>
            </a:r>
            <a:r>
              <a:rPr lang="ru-RU" sz="1100" dirty="0" err="1" smtClean="0">
                <a:latin typeface="e-Ukraine Light" pitchFamily="50" charset="-52"/>
              </a:rPr>
              <a:t>електронній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формі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з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дотриманням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вимог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законів</a:t>
            </a:r>
            <a:r>
              <a:rPr lang="ru-RU" sz="1100" dirty="0" smtClean="0">
                <a:latin typeface="e-Ukraine Light" pitchFamily="50" charset="-52"/>
              </a:rPr>
              <a:t> у </a:t>
            </a:r>
            <a:r>
              <a:rPr lang="ru-RU" sz="1100" dirty="0" err="1" smtClean="0">
                <a:latin typeface="e-Ukraine Light" pitchFamily="50" charset="-52"/>
              </a:rPr>
              <a:t>сфері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електронного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документообігу</a:t>
            </a:r>
            <a:r>
              <a:rPr lang="ru-RU" sz="1100" dirty="0" smtClean="0">
                <a:latin typeface="e-Ukraine Light" pitchFamily="50" charset="-52"/>
              </a:rPr>
              <a:t> та </a:t>
            </a:r>
            <a:r>
              <a:rPr lang="ru-RU" sz="1100" dirty="0" err="1" smtClean="0">
                <a:latin typeface="e-Ukraine Light" pitchFamily="50" charset="-52"/>
              </a:rPr>
              <a:t>використання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електронних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документів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із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зазначенням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обов’язкових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реквізитів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електронних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документів</a:t>
            </a:r>
            <a:r>
              <a:rPr lang="ru-RU" sz="1100" dirty="0" smtClean="0">
                <a:latin typeface="e-Ukraine Light" pitchFamily="50" charset="-52"/>
              </a:rPr>
              <a:t>.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Роботи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з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введення</a:t>
            </a:r>
            <a:r>
              <a:rPr lang="ru-RU" sz="1100" dirty="0" smtClean="0">
                <a:latin typeface="e-Ukraine Light" pitchFamily="50" charset="-52"/>
              </a:rPr>
              <a:t> РРО в </a:t>
            </a:r>
            <a:r>
              <a:rPr lang="ru-RU" sz="1100" dirty="0" err="1" smtClean="0">
                <a:latin typeface="e-Ukraine Light" pitchFamily="50" charset="-52"/>
              </a:rPr>
              <a:t>експлуатацію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виконуються</a:t>
            </a:r>
            <a:r>
              <a:rPr lang="ru-RU" sz="1100" dirty="0" smtClean="0">
                <a:latin typeface="e-Ukraine Light" pitchFamily="50" charset="-52"/>
              </a:rPr>
              <a:t> ЦСО </a:t>
            </a:r>
            <a:r>
              <a:rPr lang="ru-RU" sz="1100" dirty="0" err="1" smtClean="0">
                <a:latin typeface="e-Ukraine Light" pitchFamily="50" charset="-52"/>
              </a:rPr>
              <a:t>відповідно</a:t>
            </a:r>
            <a:r>
              <a:rPr lang="ru-RU" sz="1100" dirty="0" smtClean="0">
                <a:latin typeface="e-Ukraine Light" pitchFamily="50" charset="-52"/>
              </a:rPr>
              <a:t> до </a:t>
            </a:r>
            <a:r>
              <a:rPr lang="ru-RU" sz="1100" dirty="0" err="1" smtClean="0">
                <a:latin typeface="e-Ukraine Light" pitchFamily="50" charset="-52"/>
              </a:rPr>
              <a:t>вимог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експлуатаційних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документів</a:t>
            </a:r>
            <a:r>
              <a:rPr lang="ru-RU" sz="1100" dirty="0" smtClean="0">
                <a:latin typeface="e-Ukraine Light" pitchFamily="50" charset="-52"/>
              </a:rPr>
              <a:t> у строк, </a:t>
            </a:r>
            <a:r>
              <a:rPr lang="ru-RU" sz="1100" dirty="0" err="1" smtClean="0">
                <a:latin typeface="e-Ukraine Light" pitchFamily="50" charset="-52"/>
              </a:rPr>
              <a:t>що</a:t>
            </a:r>
            <a:r>
              <a:rPr lang="ru-RU" sz="1100" dirty="0" smtClean="0">
                <a:latin typeface="e-Ukraine Light" pitchFamily="50" charset="-52"/>
              </a:rPr>
              <a:t> не </a:t>
            </a:r>
            <a:r>
              <a:rPr lang="ru-RU" sz="1100" dirty="0" err="1" smtClean="0">
                <a:latin typeface="e-Ukraine Light" pitchFamily="50" charset="-52"/>
              </a:rPr>
              <a:t>перевищує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трьох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діб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з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дати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його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інформування</a:t>
            </a:r>
            <a:r>
              <a:rPr lang="ru-RU" sz="1100" dirty="0" smtClean="0">
                <a:latin typeface="e-Ukraine Light" pitchFamily="50" charset="-52"/>
              </a:rPr>
              <a:t> ДПС про </a:t>
            </a:r>
            <a:r>
              <a:rPr lang="ru-RU" sz="1100" dirty="0" err="1" smtClean="0">
                <a:latin typeface="e-Ukraine Light" pitchFamily="50" charset="-52"/>
              </a:rPr>
              <a:t>резервування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фіскального</a:t>
            </a:r>
            <a:r>
              <a:rPr lang="ru-RU" sz="1100" dirty="0" smtClean="0">
                <a:latin typeface="e-Ukraine Light" pitchFamily="50" charset="-52"/>
              </a:rPr>
              <a:t> номера </a:t>
            </a:r>
            <a:r>
              <a:rPr lang="ru-RU" sz="1100" dirty="0" err="1" smtClean="0">
                <a:latin typeface="e-Ukraine Light" pitchFamily="50" charset="-52"/>
              </a:rPr>
              <a:t>реєстратора</a:t>
            </a:r>
            <a:r>
              <a:rPr lang="ru-RU" sz="1100" dirty="0" smtClean="0">
                <a:latin typeface="e-Ukraine Light" pitchFamily="50" charset="-52"/>
              </a:rPr>
              <a:t>.</a:t>
            </a:r>
          </a:p>
          <a:p>
            <a:pPr algn="just"/>
            <a:r>
              <a:rPr lang="uk-UA" sz="1100" dirty="0" smtClean="0">
                <a:latin typeface="e-Ukraine Light" pitchFamily="50" charset="-52"/>
              </a:rPr>
              <a:t>	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Протягом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трьох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робочих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днів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з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дати</a:t>
            </a:r>
            <a:r>
              <a:rPr lang="ru-RU" sz="1100" dirty="0" smtClean="0">
                <a:latin typeface="e-Ukraine Light" pitchFamily="50" charset="-52"/>
              </a:rPr>
              <a:t> </a:t>
            </a:r>
            <a:r>
              <a:rPr lang="ru-RU" sz="1100" dirty="0" err="1" smtClean="0">
                <a:latin typeface="e-Ukraine Light" pitchFamily="50" charset="-52"/>
              </a:rPr>
              <a:t>надсилання</a:t>
            </a:r>
            <a:r>
              <a:rPr lang="ru-RU" sz="1100" dirty="0" smtClean="0">
                <a:latin typeface="e-Ukraine Light" pitchFamily="50" charset="-52"/>
              </a:rPr>
              <a:t> до ЦСО </a:t>
            </a:r>
            <a:r>
              <a:rPr lang="ru-RU" sz="1100" dirty="0" err="1" smtClean="0">
                <a:latin typeface="e-Ukraine Light" pitchFamily="50" charset="-52"/>
              </a:rPr>
              <a:t>довідки</a:t>
            </a:r>
            <a:r>
              <a:rPr lang="ru-RU" sz="1100" dirty="0" smtClean="0">
                <a:latin typeface="e-Ukraine Light" pitchFamily="50" charset="-52"/>
              </a:rPr>
              <a:t> про </a:t>
            </a:r>
            <a:r>
              <a:rPr lang="ru-RU" sz="1100" dirty="0" err="1" smtClean="0">
                <a:latin typeface="e-Ukraine Light" pitchFamily="50" charset="-52"/>
              </a:rPr>
              <a:t>резервування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фіскального</a:t>
            </a:r>
            <a:r>
              <a:rPr lang="ru-RU" sz="1100" dirty="0" smtClean="0">
                <a:latin typeface="e-Ukraine Light" pitchFamily="50" charset="-52"/>
              </a:rPr>
              <a:t> номера </a:t>
            </a:r>
            <a:r>
              <a:rPr lang="ru-RU" sz="1100" dirty="0" err="1" smtClean="0">
                <a:latin typeface="e-Ukraine Light" pitchFamily="50" charset="-52"/>
              </a:rPr>
              <a:t>суб’єкт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господарювання</a:t>
            </a:r>
            <a:endParaRPr lang="ru-RU" sz="1100" dirty="0" smtClean="0">
              <a:latin typeface="e-Ukraine Light" pitchFamily="50" charset="-52"/>
            </a:endParaRPr>
          </a:p>
          <a:p>
            <a:pPr algn="just"/>
            <a:endParaRPr lang="ru-RU" sz="1100" dirty="0">
              <a:latin typeface="e-Ukraine Light" pitchFamily="50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24449" y="0"/>
            <a:ext cx="4457701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algn="just" fontAlgn="base"/>
            <a:r>
              <a:rPr lang="ru-RU" sz="1100" dirty="0" smtClean="0">
                <a:latin typeface="e-Ukraine Light" pitchFamily="50" charset="-52"/>
              </a:rPr>
              <a:t>повинен </a:t>
            </a:r>
            <a:r>
              <a:rPr lang="ru-RU" sz="1100" dirty="0" err="1" smtClean="0">
                <a:latin typeface="e-Ukraine Light" pitchFamily="50" charset="-52"/>
              </a:rPr>
              <a:t>забезпечити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переведення</a:t>
            </a:r>
            <a:r>
              <a:rPr lang="ru-RU" sz="1100" dirty="0" smtClean="0">
                <a:latin typeface="e-Ukraine Light" pitchFamily="50" charset="-52"/>
              </a:rPr>
              <a:t> РРО у </a:t>
            </a:r>
            <a:r>
              <a:rPr lang="ru-RU" sz="1100" dirty="0" err="1" smtClean="0">
                <a:latin typeface="e-Ukraine Light" pitchFamily="50" charset="-52"/>
              </a:rPr>
              <a:t>фіскальний</a:t>
            </a:r>
            <a:r>
              <a:rPr lang="ru-RU" sz="1100" dirty="0" smtClean="0">
                <a:latin typeface="e-Ukraine Light" pitchFamily="50" charset="-52"/>
              </a:rPr>
              <a:t> режим </a:t>
            </a:r>
            <a:r>
              <a:rPr lang="ru-RU" sz="1100" dirty="0" err="1" smtClean="0">
                <a:latin typeface="e-Ukraine Light" pitchFamily="50" charset="-52"/>
              </a:rPr>
              <a:t>роботи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smtClean="0">
                <a:latin typeface="e-Ukraine Light" pitchFamily="50" charset="-52"/>
              </a:rPr>
              <a:t>(</a:t>
            </a:r>
            <a:r>
              <a:rPr lang="ru-RU" sz="1100" dirty="0" err="1" smtClean="0">
                <a:latin typeface="e-Ukraine Light" pitchFamily="50" charset="-52"/>
              </a:rPr>
              <a:t>внесення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фіскального</a:t>
            </a:r>
            <a:r>
              <a:rPr lang="ru-RU" sz="1100" dirty="0" smtClean="0">
                <a:latin typeface="e-Ukraine Light" pitchFamily="50" charset="-52"/>
              </a:rPr>
              <a:t> номера до </a:t>
            </a:r>
            <a:r>
              <a:rPr lang="ru-RU" sz="1100" dirty="0" err="1" smtClean="0">
                <a:latin typeface="e-Ukraine Light" pitchFamily="50" charset="-52"/>
              </a:rPr>
              <a:t>фіскальної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пам’яті</a:t>
            </a:r>
            <a:r>
              <a:rPr lang="ru-RU" sz="1100" dirty="0" smtClean="0">
                <a:latin typeface="e-Ukraine Light" pitchFamily="50" charset="-52"/>
              </a:rPr>
              <a:t> РРО, </a:t>
            </a:r>
            <a:r>
              <a:rPr lang="ru-RU" sz="1100" dirty="0" err="1" smtClean="0">
                <a:latin typeface="e-Ukraine Light" pitchFamily="50" charset="-52"/>
              </a:rPr>
              <a:t>персоналізація</a:t>
            </a:r>
            <a:r>
              <a:rPr lang="ru-RU" sz="1100" dirty="0" smtClean="0">
                <a:latin typeface="e-Ukraine Light" pitchFamily="50" charset="-52"/>
              </a:rPr>
              <a:t> та </a:t>
            </a:r>
            <a:r>
              <a:rPr lang="ru-RU" sz="1100" dirty="0" err="1" smtClean="0">
                <a:latin typeface="e-Ukraine Light" pitchFamily="50" charset="-52"/>
              </a:rPr>
              <a:t>опломбування</a:t>
            </a:r>
            <a:r>
              <a:rPr lang="ru-RU" sz="1100" dirty="0" smtClean="0">
                <a:latin typeface="e-Ukraine Light" pitchFamily="50" charset="-52"/>
              </a:rPr>
              <a:t> РРО в ЦСО).</a:t>
            </a:r>
          </a:p>
          <a:p>
            <a:pPr algn="just" fontAlgn="base"/>
            <a:r>
              <a:rPr lang="ru-RU" sz="1100" dirty="0" smtClean="0">
                <a:latin typeface="e-Ukraine Light" pitchFamily="50" charset="-52"/>
              </a:rPr>
              <a:t>	</a:t>
            </a:r>
            <a:r>
              <a:rPr lang="ru-RU" sz="1100" dirty="0" err="1" smtClean="0">
                <a:latin typeface="e-Ukraine Light" pitchFamily="50" charset="-52"/>
              </a:rPr>
              <a:t>Після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отримання</a:t>
            </a:r>
            <a:r>
              <a:rPr lang="ru-RU" sz="1100" dirty="0" smtClean="0">
                <a:latin typeface="e-Ukraine Light" pitchFamily="50" charset="-52"/>
              </a:rPr>
              <a:t> </a:t>
            </a:r>
            <a:r>
              <a:rPr lang="ru-RU" sz="1100" dirty="0" err="1" smtClean="0">
                <a:latin typeface="e-Ukraine Light" pitchFamily="50" charset="-52"/>
              </a:rPr>
              <a:t>належним</a:t>
            </a:r>
            <a:r>
              <a:rPr lang="ru-RU" sz="1100" dirty="0" smtClean="0">
                <a:latin typeface="e-Ukraine Light" pitchFamily="50" charset="-52"/>
              </a:rPr>
              <a:t> чином </a:t>
            </a:r>
            <a:r>
              <a:rPr lang="ru-RU" sz="1100" dirty="0" err="1" smtClean="0">
                <a:latin typeface="e-Ukraine Light" pitchFamily="50" charset="-52"/>
              </a:rPr>
              <a:t>оформлених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документів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посадова</a:t>
            </a:r>
            <a:r>
              <a:rPr lang="ru-RU" sz="1100" dirty="0" smtClean="0">
                <a:latin typeface="e-Ukraine Light" pitchFamily="50" charset="-52"/>
              </a:rPr>
              <a:t> особа </a:t>
            </a:r>
            <a:r>
              <a:rPr lang="ru-RU" sz="1100" dirty="0" err="1" smtClean="0">
                <a:latin typeface="e-Ukraine Light" pitchFamily="50" charset="-52"/>
              </a:rPr>
              <a:t>контролюючого</a:t>
            </a:r>
            <a:r>
              <a:rPr lang="ru-RU" sz="1100" dirty="0" smtClean="0">
                <a:latin typeface="e-Ukraine Light" pitchFamily="50" charset="-52"/>
              </a:rPr>
              <a:t> органу не </a:t>
            </a:r>
            <a:r>
              <a:rPr lang="ru-RU" sz="1100" dirty="0" err="1" smtClean="0">
                <a:latin typeface="e-Ukraine Light" pitchFamily="50" charset="-52"/>
              </a:rPr>
              <a:t>пізніше</a:t>
            </a:r>
            <a:r>
              <a:rPr lang="ru-RU" sz="1100" dirty="0" smtClean="0">
                <a:latin typeface="e-Ukraine Light" pitchFamily="50" charset="-52"/>
              </a:rPr>
              <a:t> </a:t>
            </a:r>
            <a:r>
              <a:rPr lang="ru-RU" sz="1100" dirty="0" err="1" smtClean="0">
                <a:latin typeface="e-Ukraine Light" pitchFamily="50" charset="-52"/>
              </a:rPr>
              <a:t>наступного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робочого</a:t>
            </a:r>
            <a:r>
              <a:rPr lang="ru-RU" sz="1100" dirty="0" smtClean="0">
                <a:latin typeface="e-Ukraine Light" pitchFamily="50" charset="-52"/>
              </a:rPr>
              <a:t> дня проводить </a:t>
            </a:r>
            <a:r>
              <a:rPr lang="ru-RU" sz="1100" dirty="0" err="1" smtClean="0">
                <a:latin typeface="e-Ukraine Light" pitchFamily="50" charset="-52"/>
              </a:rPr>
              <a:t>реєстрацію</a:t>
            </a:r>
            <a:r>
              <a:rPr lang="ru-RU" sz="1100" dirty="0" smtClean="0">
                <a:latin typeface="e-Ukraine Light" pitchFamily="50" charset="-52"/>
              </a:rPr>
              <a:t> РРО шляхом </a:t>
            </a:r>
            <a:r>
              <a:rPr lang="ru-RU" sz="1100" dirty="0" err="1" smtClean="0">
                <a:latin typeface="e-Ukraine Light" pitchFamily="50" charset="-52"/>
              </a:rPr>
              <a:t>внесення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даних</a:t>
            </a:r>
            <a:r>
              <a:rPr lang="ru-RU" sz="1100" dirty="0" smtClean="0">
                <a:latin typeface="e-Ukraine Light" pitchFamily="50" charset="-52"/>
              </a:rPr>
              <a:t> до </a:t>
            </a:r>
            <a:r>
              <a:rPr lang="ru-RU" sz="1100" dirty="0" err="1" smtClean="0">
                <a:latin typeface="e-Ukraine Light" pitchFamily="50" charset="-52"/>
              </a:rPr>
              <a:t>інформаційно-телекомунікаційної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системи</a:t>
            </a:r>
            <a:r>
              <a:rPr lang="ru-RU" sz="1100" dirty="0" smtClean="0">
                <a:latin typeface="e-Ukraine Light" pitchFamily="50" charset="-52"/>
              </a:rPr>
              <a:t> ДПС, </a:t>
            </a:r>
            <a:r>
              <a:rPr lang="ru-RU" sz="1100" dirty="0" err="1" smtClean="0">
                <a:latin typeface="e-Ukraine Light" pitchFamily="50" charset="-52"/>
              </a:rPr>
              <a:t>розміщує</a:t>
            </a:r>
            <a:r>
              <a:rPr lang="ru-RU" sz="1100" dirty="0" smtClean="0">
                <a:latin typeface="e-Ukraine Light" pitchFamily="50" charset="-52"/>
              </a:rPr>
              <a:t> в </a:t>
            </a:r>
            <a:r>
              <a:rPr lang="ru-RU" sz="1100" dirty="0" err="1" smtClean="0">
                <a:latin typeface="e-Ukraine Light" pitchFamily="50" charset="-52"/>
              </a:rPr>
              <a:t>Електронному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кабінеті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в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електронній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формі</a:t>
            </a:r>
            <a:r>
              <a:rPr lang="ru-RU" sz="1100" dirty="0" smtClean="0">
                <a:latin typeface="e-Ukraine Light" pitchFamily="50" charset="-52"/>
              </a:rPr>
              <a:t> та/</a:t>
            </a:r>
            <a:r>
              <a:rPr lang="ru-RU" sz="1100" dirty="0" err="1" smtClean="0">
                <a:latin typeface="e-Ukraine Light" pitchFamily="50" charset="-52"/>
              </a:rPr>
              <a:t>або</a:t>
            </a:r>
            <a:r>
              <a:rPr lang="ru-RU" sz="1100" dirty="0" smtClean="0">
                <a:latin typeface="e-Ukraine Light" pitchFamily="50" charset="-52"/>
              </a:rPr>
              <a:t> </a:t>
            </a:r>
            <a:r>
              <a:rPr lang="ru-RU" sz="1100" dirty="0" err="1" smtClean="0">
                <a:latin typeface="e-Ukraine Light" pitchFamily="50" charset="-52"/>
              </a:rPr>
              <a:t>надає</a:t>
            </a:r>
            <a:r>
              <a:rPr lang="ru-RU" sz="1100" dirty="0" smtClean="0">
                <a:latin typeface="e-Ukraine Light" pitchFamily="50" charset="-52"/>
              </a:rPr>
              <a:t> (</a:t>
            </a:r>
            <a:r>
              <a:rPr lang="ru-RU" sz="1100" dirty="0" err="1" smtClean="0">
                <a:latin typeface="e-Ukraine Light" pitchFamily="50" charset="-52"/>
              </a:rPr>
              <a:t>надсилає</a:t>
            </a:r>
            <a:r>
              <a:rPr lang="ru-RU" sz="1100" dirty="0" smtClean="0">
                <a:latin typeface="e-Ukraine Light" pitchFamily="50" charset="-52"/>
              </a:rPr>
              <a:t>) </a:t>
            </a:r>
            <a:r>
              <a:rPr lang="ru-RU" sz="1100" dirty="0" err="1" smtClean="0">
                <a:latin typeface="e-Ukraine Light" pitchFamily="50" charset="-52"/>
              </a:rPr>
              <a:t>суб’єкту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господарювання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реєстраційне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посвідчення</a:t>
            </a:r>
            <a:r>
              <a:rPr lang="ru-RU" sz="1100" dirty="0" smtClean="0">
                <a:latin typeface="e-Ukraine Light" pitchFamily="50" charset="-52"/>
              </a:rPr>
              <a:t> РРО за ф. № 3-РРО (</a:t>
            </a:r>
            <a:r>
              <a:rPr lang="ru-RU" sz="1100" dirty="0" err="1" smtClean="0">
                <a:latin typeface="e-Ukraine Light" pitchFamily="50" charset="-52"/>
              </a:rPr>
              <a:t>далі</a:t>
            </a:r>
            <a:r>
              <a:rPr lang="ru-RU" sz="1100" dirty="0" smtClean="0">
                <a:latin typeface="e-Ukraine Light" pitchFamily="50" charset="-52"/>
              </a:rPr>
              <a:t> – </a:t>
            </a:r>
            <a:r>
              <a:rPr lang="ru-RU" sz="1100" dirty="0" err="1" smtClean="0">
                <a:latin typeface="e-Ukraine Light" pitchFamily="50" charset="-52"/>
              </a:rPr>
              <a:t>реєстраційне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посвідчення</a:t>
            </a:r>
            <a:r>
              <a:rPr lang="ru-RU" sz="1100" dirty="0" smtClean="0">
                <a:latin typeface="e-Ukraine Light" pitchFamily="50" charset="-52"/>
              </a:rPr>
              <a:t> за ф. № 3-РРО), </a:t>
            </a:r>
            <a:r>
              <a:rPr lang="ru-RU" sz="1100" dirty="0" err="1" smtClean="0">
                <a:latin typeface="e-Ukraine Light" pitchFamily="50" charset="-52"/>
              </a:rPr>
              <a:t>що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засвідчує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реєстрацію</a:t>
            </a:r>
            <a:r>
              <a:rPr lang="ru-RU" sz="1100" dirty="0" smtClean="0">
                <a:latin typeface="e-Ukraine Light" pitchFamily="50" charset="-52"/>
              </a:rPr>
              <a:t> РРО в </a:t>
            </a:r>
            <a:r>
              <a:rPr lang="ru-RU" sz="1100" dirty="0" err="1" smtClean="0">
                <a:latin typeface="e-Ukraine Light" pitchFamily="50" charset="-52"/>
              </a:rPr>
              <a:t>контролюючому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органі</a:t>
            </a:r>
            <a:r>
              <a:rPr lang="ru-RU" sz="11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100" dirty="0" smtClean="0">
                <a:latin typeface="e-Ukraine Light" pitchFamily="50" charset="-52"/>
              </a:rPr>
              <a:t>	При </a:t>
            </a:r>
            <a:r>
              <a:rPr lang="ru-RU" sz="1100" dirty="0" err="1" smtClean="0">
                <a:latin typeface="e-Ukraine Light" pitchFamily="50" charset="-52"/>
              </a:rPr>
              <a:t>реєстрації</a:t>
            </a:r>
            <a:r>
              <a:rPr lang="ru-RU" sz="1100" dirty="0" smtClean="0">
                <a:latin typeface="e-Ukraine Light" pitchFamily="50" charset="-52"/>
              </a:rPr>
              <a:t> резервного РРО у правому </a:t>
            </a:r>
            <a:r>
              <a:rPr lang="ru-RU" sz="1100" dirty="0" err="1" smtClean="0">
                <a:latin typeface="e-Ukraine Light" pitchFamily="50" charset="-52"/>
              </a:rPr>
              <a:t>верхньому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куті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реєстраційного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посвідчення</a:t>
            </a:r>
            <a:r>
              <a:rPr lang="ru-RU" sz="1100" dirty="0" smtClean="0">
                <a:latin typeface="e-Ukraine Light" pitchFamily="50" charset="-52"/>
              </a:rPr>
              <a:t> за ф. № 3-РРО </a:t>
            </a:r>
            <a:r>
              <a:rPr lang="ru-RU" sz="1100" dirty="0" err="1" smtClean="0">
                <a:latin typeface="e-Ukraine Light" pitchFamily="50" charset="-52"/>
              </a:rPr>
              <a:t>робиться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відмітка</a:t>
            </a:r>
            <a:r>
              <a:rPr lang="ru-RU" sz="1100" dirty="0" smtClean="0">
                <a:latin typeface="e-Ukraine Light" pitchFamily="50" charset="-52"/>
              </a:rPr>
              <a:t> «</a:t>
            </a:r>
            <a:r>
              <a:rPr lang="ru-RU" sz="1100" dirty="0" err="1" smtClean="0">
                <a:latin typeface="e-Ukraine Light" pitchFamily="50" charset="-52"/>
              </a:rPr>
              <a:t>Резервний</a:t>
            </a:r>
            <a:r>
              <a:rPr lang="ru-RU" sz="1100" dirty="0" smtClean="0">
                <a:latin typeface="e-Ukraine Light" pitchFamily="50" charset="-52"/>
              </a:rPr>
              <a:t>», у </a:t>
            </a:r>
            <a:r>
              <a:rPr lang="ru-RU" sz="1100" dirty="0" err="1" smtClean="0">
                <a:latin typeface="e-Ukraine Light" pitchFamily="50" charset="-52"/>
              </a:rPr>
              <a:t>першому</a:t>
            </a:r>
            <a:r>
              <a:rPr lang="ru-RU" sz="1100" dirty="0" smtClean="0">
                <a:latin typeface="e-Ukraine Light" pitchFamily="50" charset="-52"/>
              </a:rPr>
              <a:t> рядку </a:t>
            </a:r>
            <a:r>
              <a:rPr lang="ru-RU" sz="1100" dirty="0" err="1" smtClean="0">
                <a:latin typeface="e-Ukraine Light" pitchFamily="50" charset="-52"/>
              </a:rPr>
              <a:t>відповідної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таблиці</a:t>
            </a:r>
            <a:r>
              <a:rPr lang="ru-RU" sz="1100" dirty="0" smtClean="0">
                <a:latin typeface="e-Ukraine Light" pitchFamily="50" charset="-52"/>
              </a:rPr>
              <a:t> в </a:t>
            </a:r>
            <a:r>
              <a:rPr lang="ru-RU" sz="1100" dirty="0" err="1" smtClean="0">
                <a:latin typeface="e-Ukraine Light" pitchFamily="50" charset="-52"/>
              </a:rPr>
              <a:t>реєстраційному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посвідченні</a:t>
            </a:r>
            <a:r>
              <a:rPr lang="ru-RU" sz="1100" dirty="0" smtClean="0">
                <a:latin typeface="e-Ukraine Light" pitchFamily="50" charset="-52"/>
              </a:rPr>
              <a:t> за ф. № 3-РРО </a:t>
            </a:r>
            <a:r>
              <a:rPr lang="ru-RU" sz="1100" dirty="0" err="1" smtClean="0">
                <a:latin typeface="e-Ukraine Light" pitchFamily="50" charset="-52"/>
              </a:rPr>
              <a:t>зазначаються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назва</a:t>
            </a:r>
            <a:r>
              <a:rPr lang="ru-RU" sz="1100" dirty="0" smtClean="0">
                <a:latin typeface="e-Ukraine Light" pitchFamily="50" charset="-52"/>
              </a:rPr>
              <a:t> та адреса </a:t>
            </a:r>
            <a:r>
              <a:rPr lang="ru-RU" sz="1100" dirty="0" err="1" smtClean="0">
                <a:latin typeface="e-Ukraine Light" pitchFamily="50" charset="-52"/>
              </a:rPr>
              <a:t>господарської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одиниці</a:t>
            </a:r>
            <a:r>
              <a:rPr lang="ru-RU" sz="1100" dirty="0" smtClean="0">
                <a:latin typeface="e-Ukraine Light" pitchFamily="50" charset="-52"/>
              </a:rPr>
              <a:t>, де буде </a:t>
            </a:r>
            <a:r>
              <a:rPr lang="ru-RU" sz="1100" dirty="0" err="1" smtClean="0">
                <a:latin typeface="e-Ukraine Light" pitchFamily="50" charset="-52"/>
              </a:rPr>
              <a:t>зберігатися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резервний</a:t>
            </a:r>
            <a:r>
              <a:rPr lang="ru-RU" sz="1100" dirty="0" smtClean="0">
                <a:latin typeface="e-Ukraine Light" pitchFamily="50" charset="-52"/>
              </a:rPr>
              <a:t> РРО, а в </a:t>
            </a:r>
            <a:r>
              <a:rPr lang="ru-RU" sz="1100" dirty="0" err="1" smtClean="0">
                <a:latin typeface="e-Ukraine Light" pitchFamily="50" charset="-52"/>
              </a:rPr>
              <a:t>інших</a:t>
            </a:r>
            <a:r>
              <a:rPr lang="ru-RU" sz="1100" dirty="0" smtClean="0">
                <a:latin typeface="e-Ukraine Light" pitchFamily="50" charset="-52"/>
              </a:rPr>
              <a:t> рядках – </a:t>
            </a:r>
            <a:r>
              <a:rPr lang="ru-RU" sz="1100" dirty="0" err="1" smtClean="0">
                <a:latin typeface="e-Ukraine Light" pitchFamily="50" charset="-52"/>
              </a:rPr>
              <a:t>назви</a:t>
            </a:r>
            <a:r>
              <a:rPr lang="ru-RU" sz="1100" dirty="0" smtClean="0">
                <a:latin typeface="e-Ukraine Light" pitchFamily="50" charset="-52"/>
              </a:rPr>
              <a:t> та </a:t>
            </a:r>
            <a:r>
              <a:rPr lang="ru-RU" sz="1100" dirty="0" err="1" smtClean="0">
                <a:latin typeface="e-Ukraine Light" pitchFamily="50" charset="-52"/>
              </a:rPr>
              <a:t>адреси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всіх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господарських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одиниць</a:t>
            </a:r>
            <a:r>
              <a:rPr lang="ru-RU" sz="1100" dirty="0" smtClean="0">
                <a:latin typeface="e-Ukraine Light" pitchFamily="50" charset="-52"/>
              </a:rPr>
              <a:t>, де </a:t>
            </a:r>
            <a:r>
              <a:rPr lang="ru-RU" sz="1100" dirty="0" err="1" smtClean="0">
                <a:latin typeface="e-Ukraine Light" pitchFamily="50" charset="-52"/>
              </a:rPr>
              <a:t>він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може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використовуватися</a:t>
            </a:r>
            <a:r>
              <a:rPr lang="ru-RU" sz="1100" dirty="0" smtClean="0">
                <a:latin typeface="e-Ukraine Light" pitchFamily="50" charset="-52"/>
              </a:rPr>
              <a:t>. </a:t>
            </a:r>
            <a:r>
              <a:rPr lang="ru-RU" sz="1100" dirty="0" err="1" smtClean="0">
                <a:latin typeface="e-Ukraine Light" pitchFamily="50" charset="-52"/>
              </a:rPr>
              <a:t>Щодо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кожної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господарської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одиниці</a:t>
            </a:r>
            <a:r>
              <a:rPr lang="ru-RU" sz="1100" dirty="0" smtClean="0">
                <a:latin typeface="e-Ukraine Light" pitchFamily="50" charset="-52"/>
              </a:rPr>
              <a:t>, де </a:t>
            </a:r>
            <a:r>
              <a:rPr lang="ru-RU" sz="1100" dirty="0" err="1" smtClean="0">
                <a:latin typeface="e-Ukraine Light" pitchFamily="50" charset="-52"/>
              </a:rPr>
              <a:t>використовуватиметься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резервний</a:t>
            </a:r>
            <a:r>
              <a:rPr lang="ru-RU" sz="1100" dirty="0" smtClean="0">
                <a:latin typeface="e-Ukraine Light" pitchFamily="50" charset="-52"/>
              </a:rPr>
              <a:t> РРО, </a:t>
            </a:r>
            <a:r>
              <a:rPr lang="ru-RU" sz="1100" dirty="0" err="1" smtClean="0">
                <a:latin typeface="e-Ukraine Light" pitchFamily="50" charset="-52"/>
              </a:rPr>
              <a:t>суб’єкт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господарювання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має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завчасно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повідомити</a:t>
            </a:r>
            <a:r>
              <a:rPr lang="ru-RU" sz="1100" dirty="0" smtClean="0">
                <a:latin typeface="e-Ukraine Light" pitchFamily="50" charset="-52"/>
              </a:rPr>
              <a:t> як про </a:t>
            </a:r>
            <a:r>
              <a:rPr lang="ru-RU" sz="1100" dirty="0" err="1" smtClean="0">
                <a:latin typeface="e-Ukraine Light" pitchFamily="50" charset="-52"/>
              </a:rPr>
              <a:t>об’єкт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оподаткування</a:t>
            </a:r>
            <a:r>
              <a:rPr lang="ru-RU" sz="11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100" dirty="0" smtClean="0">
                <a:latin typeface="e-Ukraine Light" pitchFamily="50" charset="-52"/>
              </a:rPr>
              <a:t>	</a:t>
            </a:r>
            <a:r>
              <a:rPr lang="ru-RU" sz="1100" dirty="0" err="1" smtClean="0">
                <a:latin typeface="e-Ukraine Light" pitchFamily="50" charset="-52"/>
              </a:rPr>
              <a:t>Реєстрація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smtClean="0">
                <a:latin typeface="e-Ukraine Light" pitchFamily="50" charset="-52"/>
              </a:rPr>
              <a:t>резервного РРО для </a:t>
            </a:r>
            <a:r>
              <a:rPr lang="ru-RU" sz="1100" dirty="0" err="1" smtClean="0">
                <a:latin typeface="e-Ukraine Light" pitchFamily="50" charset="-52"/>
              </a:rPr>
              <a:t>використання</a:t>
            </a:r>
            <a:r>
              <a:rPr lang="ru-RU" sz="1100" dirty="0" smtClean="0">
                <a:latin typeface="e-Ukraine Light" pitchFamily="50" charset="-52"/>
              </a:rPr>
              <a:t> та </a:t>
            </a:r>
            <a:r>
              <a:rPr lang="ru-RU" sz="1100" dirty="0" err="1" smtClean="0">
                <a:latin typeface="e-Ukraine Light" pitchFamily="50" charset="-52"/>
              </a:rPr>
              <a:t>зберігання</a:t>
            </a:r>
            <a:r>
              <a:rPr lang="ru-RU" sz="1100" dirty="0" smtClean="0">
                <a:latin typeface="e-Ukraine Light" pitchFamily="50" charset="-52"/>
              </a:rPr>
              <a:t> у </a:t>
            </a:r>
            <a:r>
              <a:rPr lang="ru-RU" sz="1100" dirty="0" err="1" smtClean="0">
                <a:latin typeface="e-Ukraine Light" pitchFamily="50" charset="-52"/>
              </a:rPr>
              <a:t>господарський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одиниці</a:t>
            </a:r>
            <a:r>
              <a:rPr lang="ru-RU" sz="1100" dirty="0" smtClean="0">
                <a:latin typeface="e-Ukraine Light" pitchFamily="50" charset="-52"/>
              </a:rPr>
              <a:t>, на </a:t>
            </a:r>
            <a:r>
              <a:rPr lang="ru-RU" sz="1100" dirty="0" err="1" smtClean="0">
                <a:latin typeface="e-Ukraine Light" pitchFamily="50" charset="-52"/>
              </a:rPr>
              <a:t>якій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використовується</a:t>
            </a:r>
            <a:r>
              <a:rPr lang="ru-RU" sz="1100" dirty="0" smtClean="0">
                <a:latin typeface="e-Ukraine Light" pitchFamily="50" charset="-52"/>
              </a:rPr>
              <a:t> як </a:t>
            </a:r>
            <a:r>
              <a:rPr lang="ru-RU" sz="1100" dirty="0" err="1" smtClean="0">
                <a:latin typeface="e-Ukraine Light" pitchFamily="50" charset="-52"/>
              </a:rPr>
              <a:t>основний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програмний</a:t>
            </a:r>
            <a:r>
              <a:rPr lang="ru-RU" sz="1100" dirty="0" smtClean="0">
                <a:latin typeface="e-Ukraine Light" pitchFamily="50" charset="-52"/>
              </a:rPr>
              <a:t> РРО, проводиться в порядку, </a:t>
            </a:r>
            <a:r>
              <a:rPr lang="ru-RU" sz="1100" dirty="0" err="1" smtClean="0">
                <a:latin typeface="e-Ukraine Light" pitchFamily="50" charset="-52"/>
              </a:rPr>
              <a:t>визначеному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розд</a:t>
            </a:r>
            <a:r>
              <a:rPr lang="ru-RU" sz="1100" dirty="0" smtClean="0">
                <a:latin typeface="e-Ukraine Light" pitchFamily="50" charset="-52"/>
              </a:rPr>
              <a:t>. ІІ Порядку </a:t>
            </a:r>
            <a:r>
              <a:rPr lang="ru-RU" sz="1100" dirty="0" err="1" smtClean="0">
                <a:latin typeface="e-Ukraine Light" pitchFamily="50" charset="-52"/>
              </a:rPr>
              <a:t>реєстрації</a:t>
            </a:r>
            <a:r>
              <a:rPr lang="ru-RU" sz="1100" dirty="0" smtClean="0">
                <a:latin typeface="e-Ukraine Light" pitchFamily="50" charset="-52"/>
              </a:rPr>
              <a:t> та </a:t>
            </a:r>
            <a:r>
              <a:rPr lang="ru-RU" sz="1100" dirty="0" err="1" smtClean="0">
                <a:latin typeface="e-Ukraine Light" pitchFamily="50" charset="-52"/>
              </a:rPr>
              <a:t>застосування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реєстраторів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розрахункових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операцій</a:t>
            </a:r>
            <a:r>
              <a:rPr lang="ru-RU" sz="1100" dirty="0" smtClean="0">
                <a:latin typeface="e-Ukraine Light" pitchFamily="50" charset="-52"/>
              </a:rPr>
              <a:t>, </a:t>
            </a:r>
            <a:r>
              <a:rPr lang="ru-RU" sz="1100" dirty="0" err="1" smtClean="0">
                <a:latin typeface="e-Ukraine Light" pitchFamily="50" charset="-52"/>
              </a:rPr>
              <a:t>що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застосовуються</a:t>
            </a:r>
            <a:r>
              <a:rPr lang="ru-RU" sz="1100" dirty="0" smtClean="0">
                <a:latin typeface="e-Ukraine Light" pitchFamily="50" charset="-52"/>
              </a:rPr>
              <a:t> для </a:t>
            </a:r>
            <a:r>
              <a:rPr lang="ru-RU" sz="1100" dirty="0" err="1" smtClean="0">
                <a:latin typeface="e-Ukraine Light" pitchFamily="50" charset="-52"/>
              </a:rPr>
              <a:t>реєстрації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розрахункових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операцій</a:t>
            </a:r>
            <a:r>
              <a:rPr lang="ru-RU" sz="1100" dirty="0" smtClean="0">
                <a:latin typeface="e-Ukraine Light" pitchFamily="50" charset="-52"/>
              </a:rPr>
              <a:t> за </a:t>
            </a:r>
            <a:r>
              <a:rPr lang="ru-RU" sz="1100" dirty="0" err="1" smtClean="0">
                <a:latin typeface="e-Ukraine Light" pitchFamily="50" charset="-52"/>
              </a:rPr>
              <a:t>товари</a:t>
            </a:r>
            <a:r>
              <a:rPr lang="ru-RU" sz="1100" dirty="0" smtClean="0">
                <a:latin typeface="e-Ukraine Light" pitchFamily="50" charset="-52"/>
              </a:rPr>
              <a:t> (</a:t>
            </a:r>
            <a:r>
              <a:rPr lang="ru-RU" sz="1100" dirty="0" err="1" smtClean="0">
                <a:latin typeface="e-Ukraine Light" pitchFamily="50" charset="-52"/>
              </a:rPr>
              <a:t>послуги</a:t>
            </a:r>
            <a:r>
              <a:rPr lang="ru-RU" sz="1100" dirty="0" smtClean="0">
                <a:latin typeface="e-Ukraine Light" pitchFamily="50" charset="-52"/>
              </a:rPr>
              <a:t>), </a:t>
            </a:r>
            <a:r>
              <a:rPr lang="ru-RU" sz="1100" dirty="0" err="1" smtClean="0">
                <a:latin typeface="e-Ukraine Light" pitchFamily="50" charset="-52"/>
              </a:rPr>
              <a:t>затвердженого</a:t>
            </a:r>
            <a:r>
              <a:rPr lang="ru-RU" sz="1100" dirty="0" smtClean="0">
                <a:latin typeface="e-Ukraine Light" pitchFamily="50" charset="-52"/>
              </a:rPr>
              <a:t> наказом </a:t>
            </a:r>
            <a:r>
              <a:rPr lang="ru-RU" sz="1100" dirty="0" err="1" smtClean="0">
                <a:latin typeface="e-Ukraine Light" pitchFamily="50" charset="-52"/>
              </a:rPr>
              <a:t>Міністерства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фінансів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України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 smtClean="0">
                <a:latin typeface="e-Ukraine Light" pitchFamily="50" charset="-52"/>
              </a:rPr>
              <a:t>від</a:t>
            </a:r>
            <a:r>
              <a:rPr lang="ru-RU" sz="1100" dirty="0" smtClean="0">
                <a:latin typeface="e-Ukraine Light" pitchFamily="50" charset="-52"/>
              </a:rPr>
              <a:t> 14 </a:t>
            </a:r>
            <a:r>
              <a:rPr lang="ru-RU" sz="1100" dirty="0" err="1" smtClean="0">
                <a:latin typeface="e-Ukraine Light" pitchFamily="50" charset="-52"/>
              </a:rPr>
              <a:t>червня</a:t>
            </a:r>
            <a:r>
              <a:rPr lang="ru-RU" sz="1100" dirty="0" smtClean="0">
                <a:latin typeface="e-Ukraine Light" pitchFamily="50" charset="-52"/>
              </a:rPr>
              <a:t> 2016 року № 547.</a:t>
            </a:r>
            <a:endParaRPr lang="ru-RU" sz="110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485</TotalTime>
  <Words>138</Words>
  <Application>Microsoft Office PowerPoint</Application>
  <PresentationFormat>Лист A4 (210x297 мм)</PresentationFormat>
  <Paragraphs>28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68</cp:revision>
  <dcterms:created xsi:type="dcterms:W3CDTF">2021-05-27T05:23:05Z</dcterms:created>
  <dcterms:modified xsi:type="dcterms:W3CDTF">2021-08-04T11:59:28Z</dcterms:modified>
</cp:coreProperties>
</file>