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10891" y="68581"/>
            <a:ext cx="4795438" cy="6781800"/>
            <a:chOff x="82316" y="68581"/>
            <a:chExt cx="4795438" cy="67818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83820" y="68581"/>
              <a:ext cx="4793934" cy="6781800"/>
              <a:chOff x="83820" y="68581"/>
              <a:chExt cx="4793934" cy="67818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83820" y="68581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зможете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 коментарі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керівництва та фахівців 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на 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05425" y="1195240"/>
            <a:ext cx="4105275" cy="13849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400" b="1" dirty="0" smtClean="0">
                <a:latin typeface="e-Ukraine" pitchFamily="2" charset="-52"/>
              </a:rPr>
              <a:t>Відомості, зазначені у одноразовій добровільній декларації, не можуть бути використані в розслідуваннях та/або перевірках стосовно такого декларанта</a:t>
            </a:r>
          </a:p>
          <a:p>
            <a:pPr algn="ctr"/>
            <a:endParaRPr lang="ru-RU" sz="1400" b="1" dirty="0">
              <a:latin typeface="e-Ukraine" pitchFamily="2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Серпень</a:t>
            </a:r>
            <a:r>
              <a:rPr kumimoji="0" lang="uk-UA" sz="8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 2021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93345" y="76200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25570" y="68581"/>
            <a:ext cx="4793934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33810"/>
            <a:ext cx="4648199" cy="376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300" dirty="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51" y="86916"/>
            <a:ext cx="4543424" cy="392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sz="1450" dirty="0" smtClean="0"/>
              <a:t>     </a:t>
            </a:r>
            <a:endParaRPr lang="uk-UA" sz="1450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123826" y="114300"/>
            <a:ext cx="4781549" cy="668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200" dirty="0" smtClean="0">
                <a:latin typeface="e-Ukraine" pitchFamily="2" charset="-52"/>
              </a:rPr>
              <a:t>Головне управління ДПС у м. Києві інформує, що одноразові (спеціальні) добровільні декларації (далі – одноразова декларація), а також відомості, що містяться в них, не можуть бути використані в розслідуваннях та/або перевірках стосовно декларанта, а також як докази у кримінальних провадженнях, справах про адміністративні правопорушення, цивільних та адміністративних справах (у межах складу та вартості активів, зазначених в одноразовій декларації як об'єкт і база для нарахування збору з одноразового (спеціального) добровільного декларування). </a:t>
            </a:r>
          </a:p>
          <a:p>
            <a:pPr indent="457200" algn="just"/>
            <a:r>
              <a:rPr lang="uk-UA" sz="1200" dirty="0" smtClean="0">
                <a:latin typeface="e-Ukraine" pitchFamily="2" charset="-52"/>
              </a:rPr>
              <a:t>Зазначене передбачено абзацом першим п. 16 підрозділу </a:t>
            </a:r>
            <a:r>
              <a:rPr lang="uk-UA" sz="1200" dirty="0" smtClean="0">
                <a:latin typeface="e-Ukraine" pitchFamily="2" charset="-52"/>
              </a:rPr>
              <a:t>9</a:t>
            </a:r>
            <a:r>
              <a:rPr lang="uk-UA" sz="1200" baseline="30000" dirty="0" smtClean="0">
                <a:latin typeface="e-Ukraine" pitchFamily="2" charset="-52"/>
              </a:rPr>
              <a:t>4 </a:t>
            </a:r>
            <a:r>
              <a:rPr lang="uk-UA" sz="1200" dirty="0" smtClean="0">
                <a:latin typeface="e-Ukraine" pitchFamily="2" charset="-52"/>
              </a:rPr>
              <a:t>розділу </a:t>
            </a:r>
            <a:r>
              <a:rPr lang="uk-UA" sz="1200" dirty="0" smtClean="0">
                <a:latin typeface="e-Ukraine" pitchFamily="2" charset="-52"/>
              </a:rPr>
              <a:t>ХХ Податкового кодексу України (далі – ПКУ). </a:t>
            </a:r>
          </a:p>
          <a:p>
            <a:pPr indent="457200" algn="just"/>
            <a:r>
              <a:rPr lang="uk-UA" sz="1200" dirty="0" smtClean="0">
                <a:latin typeface="e-Ukraine" pitchFamily="2" charset="-52"/>
              </a:rPr>
              <a:t>Водночас положення абзацу першого п. 16 підрозділу </a:t>
            </a:r>
            <a:r>
              <a:rPr lang="uk-UA" sz="1200" dirty="0" smtClean="0">
                <a:latin typeface="e-Ukraine" pitchFamily="2" charset="-52"/>
              </a:rPr>
              <a:t>9</a:t>
            </a:r>
            <a:r>
              <a:rPr lang="uk-UA" sz="1200" baseline="30000" dirty="0" smtClean="0">
                <a:latin typeface="e-Ukraine" pitchFamily="2" charset="-52"/>
              </a:rPr>
              <a:t>4</a:t>
            </a:r>
            <a:r>
              <a:rPr lang="uk-UA" sz="1200" dirty="0" smtClean="0">
                <a:latin typeface="e-Ukraine" pitchFamily="2" charset="-52"/>
              </a:rPr>
              <a:t> </a:t>
            </a:r>
            <a:r>
              <a:rPr lang="uk-UA" sz="1200" dirty="0" smtClean="0">
                <a:latin typeface="e-Ukraine" pitchFamily="2" charset="-52"/>
              </a:rPr>
              <a:t>розділу ХХ ПКУ не застосовуються у разі, якщо декларант, починаючи з 2010 року, є чи був членом сім'ї першого та другого ступенів споріднення особи, яка за будь-який рік, починаючи з 1 січня 2005 року, подавала або мала подавати декларації відповідно до законів, що визначають чи визначали правові та організаційні засади у сфері запобігання корупції, крім випадку притягнення такої особи до кримінальної відповідальності за</a:t>
            </a:r>
            <a:r>
              <a:rPr lang="en-US" sz="1200" dirty="0" smtClean="0">
                <a:latin typeface="e-Ukraine" pitchFamily="2" charset="-52"/>
              </a:rPr>
              <a:t> </a:t>
            </a:r>
            <a:r>
              <a:rPr lang="uk-UA" sz="1200" dirty="0" smtClean="0">
                <a:latin typeface="e-Ukraine" pitchFamily="2" charset="-52"/>
              </a:rPr>
              <a:t>статтями 212 та 212¹ (щодо зобов'язань декларанта як фізичної особи або фізичної особи - підприємця) Кримінального кодексу України щодо активів фізичної особи (у межах складу та вартості), які зазначені в одноразовій декларації, або відповідними державними органами встановлено, що набуття активів, зазначених в одноразовій декларації, містить ознаки кримінального правопорушення, передбаченого ст. 368</a:t>
            </a:r>
            <a:r>
              <a:rPr lang="uk-UA" sz="1200" baseline="30000" dirty="0" smtClean="0">
                <a:latin typeface="e-Ukraine" pitchFamily="2" charset="-52"/>
              </a:rPr>
              <a:t>5</a:t>
            </a:r>
            <a:r>
              <a:rPr lang="uk-UA" sz="1200" dirty="0" smtClean="0">
                <a:latin typeface="e-Ukraine" pitchFamily="2" charset="-52"/>
              </a:rPr>
              <a:t> Кримінального кодексу України, або такі активи</a:t>
            </a:r>
            <a:endParaRPr lang="en-US" sz="1200" dirty="0" smtClean="0">
              <a:solidFill>
                <a:schemeClr val="bg1"/>
              </a:solidFill>
              <a:latin typeface="e-Ukraine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00624" y="114300"/>
            <a:ext cx="4810126" cy="6732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200" dirty="0" smtClean="0">
                <a:latin typeface="e-Ukraine" pitchFamily="2" charset="-52"/>
              </a:rPr>
              <a:t>підлягають стягненню як необґрунтовані в порядку, встановленому главою 12 розділу III</a:t>
            </a:r>
            <a:r>
              <a:rPr lang="en-US" sz="1200" dirty="0" smtClean="0">
                <a:latin typeface="e-Ukraine" pitchFamily="2" charset="-52"/>
              </a:rPr>
              <a:t> </a:t>
            </a:r>
            <a:r>
              <a:rPr lang="uk-UA" sz="1200" dirty="0" smtClean="0">
                <a:latin typeface="e-Ukraine" pitchFamily="2" charset="-52"/>
              </a:rPr>
              <a:t> Цивільного</a:t>
            </a:r>
            <a:r>
              <a:rPr lang="en-US" sz="1200" dirty="0" smtClean="0">
                <a:latin typeface="e-Ukraine" pitchFamily="2" charset="-52"/>
              </a:rPr>
              <a:t> </a:t>
            </a:r>
            <a:r>
              <a:rPr lang="uk-UA" sz="1200" dirty="0" smtClean="0">
                <a:latin typeface="e-Ukraine" pitchFamily="2" charset="-52"/>
              </a:rPr>
              <a:t>процесуального </a:t>
            </a:r>
            <a:r>
              <a:rPr lang="en-US" sz="1200" dirty="0" smtClean="0">
                <a:latin typeface="e-Ukraine" pitchFamily="2" charset="-52"/>
              </a:rPr>
              <a:t> </a:t>
            </a:r>
            <a:r>
              <a:rPr lang="uk-UA" sz="1200" dirty="0" smtClean="0">
                <a:latin typeface="e-Ukraine" pitchFamily="2" charset="-52"/>
              </a:rPr>
              <a:t>кодексу України. </a:t>
            </a:r>
          </a:p>
          <a:p>
            <a:pPr indent="457200" algn="just"/>
            <a:r>
              <a:rPr lang="uk-UA" sz="1200" dirty="0" smtClean="0">
                <a:latin typeface="e-Ukraine" pitchFamily="2" charset="-52"/>
              </a:rPr>
              <a:t>У разі винесення судом рішення, що набрало законної сили, про визнання активів, зазначених в одноразовій декларації, необґрунтованими та їх стягнення у дохід держави або винесення вироку суду щодо конфіскації або спеціальної конфіскації таких активів сплачений декларантом збір з одноразового (спеціального) добровільного декларування не повертається. </a:t>
            </a:r>
          </a:p>
          <a:p>
            <a:pPr indent="457200" algn="just"/>
            <a:r>
              <a:rPr lang="uk-UA" sz="1200" dirty="0" smtClean="0">
                <a:latin typeface="e-Ukraine" pitchFamily="2" charset="-52"/>
              </a:rPr>
              <a:t>Активи фізичної особи (у межах складу та вартості), які зазначено у поданій одноразовій декларації, та відповідно сплачений збір декларантом у повному обсязі, суми збору з одноразового (спеціального) добровільного декларування, а також одноразова декларація не можуть бути </a:t>
            </a:r>
            <a:r>
              <a:rPr lang="uk-UA" sz="1200" dirty="0" smtClean="0">
                <a:latin typeface="e-Ukraine" pitchFamily="2" charset="-52"/>
              </a:rPr>
              <a:t>використані </a:t>
            </a:r>
            <a:r>
              <a:rPr lang="uk-UA" sz="1200" dirty="0" smtClean="0">
                <a:latin typeface="e-Ukraine" pitchFamily="2" charset="-52"/>
              </a:rPr>
              <a:t>як підстава для відкриття кримінального провадження, кваліфікованого за статтями 212 і 212¹ Кримінального кодексу України, або повідомлення про адміністративне правопорушення, передбачене статтями 155 1, 162, 162¹, 163¹ (щодо самозайнятої особи), 163² (щодо самозайнятої особи в частині сплати єдиного податку та єдиного внеску на загальнообов'язкове державне соціальне страхування), 163</a:t>
            </a:r>
            <a:r>
              <a:rPr lang="uk-UA" sz="1200" baseline="30000" dirty="0" smtClean="0">
                <a:latin typeface="e-Ukraine" pitchFamily="2" charset="-52"/>
              </a:rPr>
              <a:t>4</a:t>
            </a:r>
            <a:r>
              <a:rPr lang="uk-UA" sz="1200" dirty="0" smtClean="0">
                <a:latin typeface="e-Ukraine" pitchFamily="2" charset="-52"/>
              </a:rPr>
              <a:t> (щодо самозайнятої особи), 163</a:t>
            </a:r>
            <a:r>
              <a:rPr lang="uk-UA" sz="1200" baseline="30000" dirty="0" smtClean="0">
                <a:latin typeface="e-Ukraine" pitchFamily="2" charset="-52"/>
              </a:rPr>
              <a:t>15</a:t>
            </a:r>
            <a:r>
              <a:rPr lang="uk-UA" sz="1200" dirty="0" smtClean="0">
                <a:latin typeface="e-Ukraine" pitchFamily="2" charset="-52"/>
              </a:rPr>
              <a:t> (щодо самозайнятої особи), 164 (щодо самозайнятої особи), 164¹, 164² (щодо самозайнятої особи), 165¹ (щодо самозайнятої особи), 166</a:t>
            </a:r>
            <a:r>
              <a:rPr lang="uk-UA" sz="1200" baseline="30000" dirty="0" smtClean="0">
                <a:latin typeface="e-Ukraine" pitchFamily="2" charset="-52"/>
              </a:rPr>
              <a:t>6</a:t>
            </a:r>
            <a:r>
              <a:rPr lang="uk-UA" sz="1200" dirty="0" smtClean="0">
                <a:latin typeface="e-Ukraine" pitchFamily="2" charset="-52"/>
              </a:rPr>
              <a:t> (щодо самозайнятої особи) Кодексу України про адміністративні правопорушення, або як доказ визнання декларантом факту вчинення ним зазначених у цьому абзаці правопорушень чи визнання ним вини у вчиненні зазначених у цьому абзаці правопорушень. </a:t>
            </a:r>
          </a:p>
          <a:p>
            <a:pPr indent="457200" algn="just"/>
            <a:endParaRPr lang="ru-RU" sz="1150" dirty="0" smtClean="0">
              <a:latin typeface="e-Ukraine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462</TotalTime>
  <Words>614</Words>
  <Application>Microsoft Office PowerPoint</Application>
  <PresentationFormat>Лист A4 (210x297 мм)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user</cp:lastModifiedBy>
  <cp:revision>65</cp:revision>
  <dcterms:created xsi:type="dcterms:W3CDTF">2021-05-27T05:23:05Z</dcterms:created>
  <dcterms:modified xsi:type="dcterms:W3CDTF">2021-09-03T05:54:32Z</dcterms:modified>
</cp:coreProperties>
</file>