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10891"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 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smtClean="0">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smtClean="0">
                  <a:latin typeface="e-Ukraine" panose="00000500000000000000" pitchFamily="50" charset="-52"/>
                  <a:ea typeface="Times New Roman" panose="02020603050405020304" pitchFamily="18" charset="0"/>
                  <a:cs typeface="Calibri" panose="020F0502020204030204" pitchFamily="34" charset="0"/>
                </a:rPr>
                <a:t>  </a:t>
              </a:r>
              <a:r>
                <a:rPr lang="uk-UA" sz="800" b="1" spc="-20" dirty="0">
                  <a:latin typeface="e-Ukraine" panose="00000500000000000000" pitchFamily="50" charset="-52"/>
                  <a:ea typeface="Times New Roman" panose="02020603050405020304" pitchFamily="18" charset="0"/>
                  <a:cs typeface="Calibri" panose="020F0502020204030204" pitchFamily="34" charset="0"/>
                </a:rPr>
                <a:t>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62575" y="1404078"/>
            <a:ext cx="4105275" cy="113877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600" b="1" dirty="0" smtClean="0">
                <a:latin typeface="e-Ukraine" pitchFamily="2" charset="-52"/>
              </a:rPr>
              <a:t>Відомості, які відображаються в одноразовій (спеціальній) добровільній декларації</a:t>
            </a:r>
          </a:p>
          <a:p>
            <a:pPr algn="ctr"/>
            <a:endParaRPr lang="uk-UA" sz="2000" b="1" dirty="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smtClean="0">
                <a:solidFill>
                  <a:srgbClr val="333333"/>
                </a:solidFill>
                <a:latin typeface="e-Ukraine Light" pitchFamily="50" charset="-52"/>
                <a:ea typeface="Times New Roman" pitchFamily="18" charset="0"/>
                <a:cs typeface="Times New Roman" pitchFamily="18" charset="0"/>
              </a:rPr>
              <a:t>Серпень</a:t>
            </a:r>
            <a:r>
              <a:rPr kumimoji="0" lang="uk-UA" sz="800" i="0" u="none" strike="noStrike" cap="none" normalizeH="0" baseline="0" smtClean="0">
                <a:ln>
                  <a:noFill/>
                </a:ln>
                <a:solidFill>
                  <a:srgbClr val="333333"/>
                </a:solidFill>
                <a:effectLst/>
                <a:latin typeface="e-Ukraine Light" pitchFamily="50" charset="-52"/>
                <a:ea typeface="Times New Roman" pitchFamily="18" charset="0"/>
                <a:cs typeface="Times New Roman" pitchFamily="18" charset="0"/>
              </a:rPr>
              <a:t> </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grpSp>
        <p:nvGrpSpPr>
          <p:cNvPr id="3" name="Группа 2">
            <a:extLst>
              <a:ext uri="{FF2B5EF4-FFF2-40B4-BE49-F238E27FC236}">
                <a16:creationId xmlns:a16="http://schemas.microsoft.com/office/drawing/2014/main" xmlns="" id="{77BE1E3B-BB62-4FEA-84E6-53708639754F}"/>
              </a:ext>
            </a:extLst>
          </p:cNvPr>
          <p:cNvGrpSpPr/>
          <p:nvPr/>
        </p:nvGrpSpPr>
        <p:grpSpPr>
          <a:xfrm>
            <a:off x="131445" y="76200"/>
            <a:ext cx="4793934" cy="678180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112066" y="76200"/>
            <a:ext cx="466058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7" name="Прямоугольник 16"/>
          <p:cNvSpPr/>
          <p:nvPr/>
        </p:nvSpPr>
        <p:spPr>
          <a:xfrm>
            <a:off x="133350" y="133351"/>
            <a:ext cx="4752975" cy="6678751"/>
          </a:xfrm>
          <a:prstGeom prst="rect">
            <a:avLst/>
          </a:prstGeom>
        </p:spPr>
        <p:txBody>
          <a:bodyPr wrap="square">
            <a:spAutoFit/>
          </a:bodyPr>
          <a:lstStyle/>
          <a:p>
            <a:pPr indent="457200" algn="just" fontAlgn="base"/>
            <a:r>
              <a:rPr lang="uk-UA" sz="1070" dirty="0" smtClean="0">
                <a:latin typeface="e-Ukraine" pitchFamily="2" charset="-52"/>
              </a:rPr>
              <a:t>Відповідно до </a:t>
            </a:r>
            <a:r>
              <a:rPr lang="uk-UA" sz="1070" dirty="0" err="1" smtClean="0">
                <a:latin typeface="e-Ukraine" pitchFamily="2" charset="-52"/>
              </a:rPr>
              <a:t>п.п</a:t>
            </a:r>
            <a:r>
              <a:rPr lang="uk-UA" sz="1070" dirty="0" smtClean="0">
                <a:latin typeface="e-Ukraine" pitchFamily="2" charset="-52"/>
              </a:rPr>
              <a:t>. 6.1 п. 6 </a:t>
            </a:r>
            <a:r>
              <a:rPr lang="uk-UA" sz="1070" dirty="0" err="1" smtClean="0">
                <a:latin typeface="e-Ukraine" pitchFamily="2" charset="-52"/>
              </a:rPr>
              <a:t>підрозд</a:t>
            </a:r>
            <a:r>
              <a:rPr lang="uk-UA" sz="1070" dirty="0" smtClean="0">
                <a:latin typeface="e-Ukraine" pitchFamily="2" charset="-52"/>
              </a:rPr>
              <a:t>. 9 прим. 4 </a:t>
            </a:r>
            <a:r>
              <a:rPr lang="uk-UA" sz="1070" dirty="0" err="1" smtClean="0">
                <a:latin typeface="e-Ukraine" pitchFamily="2" charset="-52"/>
              </a:rPr>
              <a:t>розд</a:t>
            </a:r>
            <a:r>
              <a:rPr lang="uk-UA" sz="1070" dirty="0" smtClean="0">
                <a:latin typeface="e-Ukraine" pitchFamily="2" charset="-52"/>
              </a:rPr>
              <a:t>. XX «Перехідні положення» Податкового кодексу України від 02 грудня 2010 року № 2755-VI зі змінами та доповненнями (далі – ПКУ) для цілей </a:t>
            </a:r>
            <a:r>
              <a:rPr lang="uk-UA" sz="1070" dirty="0" err="1" smtClean="0">
                <a:latin typeface="e-Ukraine" pitchFamily="2" charset="-52"/>
              </a:rPr>
              <a:t>підрозд</a:t>
            </a:r>
            <a:r>
              <a:rPr lang="uk-UA" sz="1070" dirty="0" smtClean="0">
                <a:latin typeface="e-Ukraine" pitchFamily="2" charset="-52"/>
              </a:rPr>
              <a:t>. 9 прим. 4 </a:t>
            </a:r>
            <a:r>
              <a:rPr lang="uk-UA" sz="1070" dirty="0" err="1" smtClean="0">
                <a:latin typeface="e-Ukraine" pitchFamily="2" charset="-52"/>
              </a:rPr>
              <a:t>розд</a:t>
            </a:r>
            <a:r>
              <a:rPr lang="uk-UA" sz="1070" dirty="0" smtClean="0">
                <a:latin typeface="e-Ukraine" pitchFamily="2" charset="-52"/>
              </a:rPr>
              <a:t>. XX «Перехідні положення» ПКУ одноразова (спеціальна) добровільна декларація (далі – Декларація) – це декларація, в якій відображається така інформація (дані):</a:t>
            </a:r>
          </a:p>
          <a:p>
            <a:pPr indent="457200" algn="just" fontAlgn="base">
              <a:buFont typeface="Arial" pitchFamily="34" charset="0"/>
              <a:buChar char="•"/>
            </a:pPr>
            <a:r>
              <a:rPr lang="uk-UA" sz="1070" dirty="0" smtClean="0">
                <a:latin typeface="e-Ukraine" pitchFamily="2" charset="-52"/>
              </a:rPr>
              <a:t>відомості про декларанта, достатні для його ідентифікації (прізвище, ім’я, по батькові, реєстраційний номер облікової картки платника податків або у визначених ПКУ випадках – серія (за наявності) та номер паспорта громадянина України);</a:t>
            </a:r>
          </a:p>
          <a:p>
            <a:pPr indent="457200" algn="just" fontAlgn="base">
              <a:buFont typeface="Arial" pitchFamily="34" charset="0"/>
              <a:buChar char="•"/>
            </a:pPr>
            <a:r>
              <a:rPr lang="uk-UA" sz="1070" dirty="0" smtClean="0">
                <a:latin typeface="e-Ukraine" pitchFamily="2" charset="-52"/>
              </a:rPr>
              <a:t>відомості про об’єкти декларування, визначені </a:t>
            </a:r>
            <a:r>
              <a:rPr lang="uk-UA" sz="1070" dirty="0" err="1" smtClean="0">
                <a:latin typeface="e-Ukraine" pitchFamily="2" charset="-52"/>
              </a:rPr>
              <a:t>п.п</a:t>
            </a:r>
            <a:r>
              <a:rPr lang="uk-UA" sz="1070" dirty="0" smtClean="0">
                <a:latin typeface="e-Ukraine" pitchFamily="2" charset="-52"/>
              </a:rPr>
              <a:t>. «а» п. 4 </a:t>
            </a:r>
            <a:r>
              <a:rPr lang="uk-UA" sz="1070" dirty="0" err="1" smtClean="0">
                <a:latin typeface="e-Ukraine" pitchFamily="2" charset="-52"/>
              </a:rPr>
              <a:t>підрозд</a:t>
            </a:r>
            <a:r>
              <a:rPr lang="uk-UA" sz="1070" dirty="0" smtClean="0">
                <a:latin typeface="e-Ukraine" pitchFamily="2" charset="-52"/>
              </a:rPr>
              <a:t>. 9 прим. 4 </a:t>
            </a:r>
            <a:r>
              <a:rPr lang="uk-UA" sz="1070" dirty="0" err="1" smtClean="0">
                <a:latin typeface="e-Ukraine" pitchFamily="2" charset="-52"/>
              </a:rPr>
              <a:t>розд</a:t>
            </a:r>
            <a:r>
              <a:rPr lang="uk-UA" sz="1070" dirty="0" smtClean="0">
                <a:latin typeface="e-Ukraine" pitchFamily="2" charset="-52"/>
              </a:rPr>
              <a:t>. XX «Перехідні положення» ПКУ, в обсязі, достатньому для ідентифікації кожного з них, зокрема, дані про вид, розмір та валюту активу, класифікацію банківських металів. Для грошових активів фізичної особи, розміщених на рахунках у банках або внесених до кредитних спілок та інших небанківських фінансових установ, в Декларації зазначається найменування та інші відомості про банківську або небанківську фінансову установу (код за Єдиним державним реєстром підприємств та організацій України; якщо така установа є іноземною юридичною особою – зазначається код, присвоєний органом реєстрації юридичних осіб відповідної держави), в якій відкриті відповідні рахунки, на яких зберігаються валютні цінності, або до якої зроблені відповідні внески, та відповідно до законодавства засвідчений документ, що підтверджує наявність задекларованих грошових активів фізичної особи на відповідному рахунку.</a:t>
            </a:r>
          </a:p>
          <a:p>
            <a:pPr algn="just" fontAlgn="base"/>
            <a:r>
              <a:rPr lang="uk-UA" sz="1070" dirty="0" smtClean="0">
                <a:latin typeface="e-Ukraine" pitchFamily="2" charset="-52"/>
              </a:rPr>
              <a:t>         Для прав грошової вимоги (у тому числі грошових коштів, позичених декларантом третім особам за договором позики) в Декларації зазначається найменування та інші відомості про юридичну особу – боржника (код за Єдиним державним реєстром підприємств та організацій України; якщо така установа є іноземною юридичною особою – зазначається код, присвоєний органом реєстрації юридичних осіб </a:t>
            </a:r>
            <a:endParaRPr lang="uk-UA" sz="1070" dirty="0" smtClean="0">
              <a:latin typeface="e-Ukraine" pitchFamily="2" charset="-52"/>
              <a:ea typeface="Calibri" pitchFamily="34" charset="0"/>
              <a:cs typeface="Times New Roman" pitchFamily="18" charset="0"/>
            </a:endParaRPr>
          </a:p>
        </p:txBody>
      </p:sp>
      <p:sp>
        <p:nvSpPr>
          <p:cNvPr id="18" name="Прямоугольник 17"/>
          <p:cNvSpPr/>
          <p:nvPr/>
        </p:nvSpPr>
        <p:spPr>
          <a:xfrm>
            <a:off x="5057775" y="114300"/>
            <a:ext cx="4714875" cy="6717223"/>
          </a:xfrm>
          <a:prstGeom prst="rect">
            <a:avLst/>
          </a:prstGeom>
        </p:spPr>
        <p:txBody>
          <a:bodyPr wrap="square">
            <a:spAutoFit/>
          </a:bodyPr>
          <a:lstStyle/>
          <a:p>
            <a:pPr indent="457200" algn="just" fontAlgn="base"/>
            <a:r>
              <a:rPr lang="uk-UA" sz="1050" dirty="0" smtClean="0">
                <a:latin typeface="e-Ukraine" pitchFamily="2" charset="-52"/>
              </a:rPr>
              <a:t>відповідної держави, або прізвище, ім’я, по батькові та реєстраційний номер облікової картки платника податків (або у визначених ПКУ випадках – серія (за наявності) та номер паспорта громадянина України чи відповідний документ, що посвідчує особу іноземця або особу без громадянства) фізичної особи – боржника, номер та дата документа, що підтверджує право грошової вимоги;</a:t>
            </a:r>
          </a:p>
          <a:p>
            <a:pPr indent="457200" algn="just" fontAlgn="base">
              <a:buFont typeface="Arial" pitchFamily="34" charset="0"/>
              <a:buChar char="•"/>
            </a:pPr>
            <a:r>
              <a:rPr lang="uk-UA" sz="1050" dirty="0" smtClean="0">
                <a:latin typeface="e-Ukraine" pitchFamily="2" charset="-52"/>
              </a:rPr>
              <a:t>відомості про об’єкти декларування, визначені </a:t>
            </a:r>
            <a:r>
              <a:rPr lang="uk-UA" sz="1050" dirty="0" err="1" smtClean="0">
                <a:latin typeface="e-Ukraine" pitchFamily="2" charset="-52"/>
              </a:rPr>
              <a:t>п.п</a:t>
            </a:r>
            <a:r>
              <a:rPr lang="uk-UA" sz="1050" dirty="0" smtClean="0">
                <a:latin typeface="e-Ukraine" pitchFamily="2" charset="-52"/>
              </a:rPr>
              <a:t>. «б» – «е» п. 4 </a:t>
            </a:r>
            <a:r>
              <a:rPr lang="uk-UA" sz="1050" dirty="0" err="1" smtClean="0">
                <a:latin typeface="e-Ukraine" pitchFamily="2" charset="-52"/>
              </a:rPr>
              <a:t>підрозд</a:t>
            </a:r>
            <a:r>
              <a:rPr lang="uk-UA" sz="1050" dirty="0" smtClean="0">
                <a:latin typeface="e-Ukraine" pitchFamily="2" charset="-52"/>
              </a:rPr>
              <a:t>. 9 прим. 4 </a:t>
            </a:r>
            <a:r>
              <a:rPr lang="uk-UA" sz="1050" dirty="0" err="1" smtClean="0">
                <a:latin typeface="e-Ukraine" pitchFamily="2" charset="-52"/>
              </a:rPr>
              <a:t>розд</a:t>
            </a:r>
            <a:r>
              <a:rPr lang="uk-UA" sz="1050" dirty="0" smtClean="0">
                <a:latin typeface="e-Ukraine" pitchFamily="2" charset="-52"/>
              </a:rPr>
              <a:t>. XX «Перехідні положення» ПКУ, із зазначенням інформації, що дає змогу їх ідентифікувати, зокрема, про їх місцезнаходження або місце зберігання (крім предметів мистецтва та антикваріату, дорогоцінних металів, дорогоцінного каміння, ювелірних виробів, банківських металів, які не розміщені на рахунках, пам’ятних банкнот та монет тощо), вид, назву, рік виробництва (випуску) тощо;</a:t>
            </a:r>
          </a:p>
          <a:p>
            <a:pPr indent="457200" algn="just" fontAlgn="base">
              <a:buFont typeface="Arial" pitchFamily="34" charset="0"/>
              <a:buChar char="•"/>
            </a:pPr>
            <a:r>
              <a:rPr lang="uk-UA" sz="1050" dirty="0" smtClean="0">
                <a:latin typeface="e-Ukraine" pitchFamily="2" charset="-52"/>
              </a:rPr>
              <a:t>самостійно визначена декларантом у національній валюті база для нарахування збору з одноразового (спеціального) добровільного декларування. До Декларації декларант зобов’язаний додати копії документів, що підтверджують вартість об’єктів декларування, у разі місцезнаходження (реєстрації) активу фізичної особи за межами України та/або у разі декларування валютних цінностей, розміщених на рахунках у банках в Україні, та прав грошової вимоги, визначених </a:t>
            </a:r>
            <a:r>
              <a:rPr lang="uk-UA" sz="1050" dirty="0" err="1" smtClean="0">
                <a:latin typeface="e-Ukraine" pitchFamily="2" charset="-52"/>
              </a:rPr>
              <a:t>п.п</a:t>
            </a:r>
            <a:r>
              <a:rPr lang="uk-UA" sz="1050" dirty="0" smtClean="0">
                <a:latin typeface="e-Ukraine" pitchFamily="2" charset="-52"/>
              </a:rPr>
              <a:t>. «а» п. 4 </a:t>
            </a:r>
            <a:r>
              <a:rPr lang="uk-UA" sz="1050" dirty="0" err="1" smtClean="0">
                <a:latin typeface="e-Ukraine" pitchFamily="2" charset="-52"/>
              </a:rPr>
              <a:t>підрозд</a:t>
            </a:r>
            <a:r>
              <a:rPr lang="uk-UA" sz="1050" dirty="0" smtClean="0">
                <a:latin typeface="e-Ukraine" pitchFamily="2" charset="-52"/>
              </a:rPr>
              <a:t>. 9 прим. 4 </a:t>
            </a:r>
            <a:r>
              <a:rPr lang="uk-UA" sz="1050" dirty="0" err="1" smtClean="0">
                <a:latin typeface="e-Ukraine" pitchFamily="2" charset="-52"/>
              </a:rPr>
              <a:t>розд</a:t>
            </a:r>
            <a:r>
              <a:rPr lang="uk-UA" sz="1050" dirty="0" smtClean="0">
                <a:latin typeface="e-Ukraine" pitchFamily="2" charset="-52"/>
              </a:rPr>
              <a:t>. XX «Перехідні положення» ПКУ. У разі місцезнаходження (реєстрації) інших активів фізичної особи в Україні декларант може додати копії документів, що підтверджують вартість об’єктів декларування;</a:t>
            </a:r>
          </a:p>
          <a:p>
            <a:pPr indent="457200" algn="just" fontAlgn="base">
              <a:buFont typeface="Arial" pitchFamily="34" charset="0"/>
              <a:buChar char="•"/>
            </a:pPr>
            <a:r>
              <a:rPr lang="uk-UA" sz="1050" dirty="0" smtClean="0">
                <a:latin typeface="e-Ukraine" pitchFamily="2" charset="-52"/>
              </a:rPr>
              <a:t>ставка та сума збору з одноразового (спеціального) добровільного декларування.</a:t>
            </a:r>
          </a:p>
          <a:p>
            <a:pPr algn="just" fontAlgn="base"/>
            <a:r>
              <a:rPr lang="uk-UA" sz="1050" dirty="0" smtClean="0">
                <a:latin typeface="e-Ukraine" pitchFamily="2" charset="-52"/>
              </a:rPr>
              <a:t>     В Декларації не зазначається інформація про джерела одержання (набуття) декларантом об’єктів декларування. Контролюючому органу забороняється вимагати додаткові документи, крім передбачених п. 6 </a:t>
            </a:r>
            <a:r>
              <a:rPr lang="uk-UA" sz="1050" dirty="0" err="1" smtClean="0">
                <a:latin typeface="e-Ukraine" pitchFamily="2" charset="-52"/>
              </a:rPr>
              <a:t>підрозд</a:t>
            </a:r>
            <a:r>
              <a:rPr lang="uk-UA" sz="1050" dirty="0" smtClean="0">
                <a:latin typeface="e-Ukraine" pitchFamily="2" charset="-52"/>
              </a:rPr>
              <a:t>. 9 прим. 4 </a:t>
            </a:r>
            <a:r>
              <a:rPr lang="uk-UA" sz="1050" dirty="0" err="1" smtClean="0">
                <a:latin typeface="e-Ukraine" pitchFamily="2" charset="-52"/>
              </a:rPr>
              <a:t>розд</a:t>
            </a:r>
            <a:r>
              <a:rPr lang="uk-UA" sz="1050" dirty="0" smtClean="0">
                <a:latin typeface="e-Ukraine" pitchFamily="2" charset="-52"/>
              </a:rPr>
              <a:t>. XX «Перехідні положення».</a:t>
            </a:r>
          </a:p>
          <a:p>
            <a:pPr indent="457200" algn="just" fontAlgn="base"/>
            <a:r>
              <a:rPr lang="uk-UA" sz="1050" dirty="0" smtClean="0">
                <a:latin typeface="e-Ukraine" pitchFamily="2" charset="-52"/>
              </a:rPr>
              <a:t>Інформація, що міститься в Декларації, є податковою інформацією.</a:t>
            </a:r>
            <a:endParaRPr lang="uk-UA" sz="1050" dirty="0" smtClean="0">
              <a:latin typeface="e-Ukraine" pitchFamily="2" charset="-52"/>
              <a:ea typeface="Calibri" pitchFamily="34" charset="0"/>
              <a:cs typeface="Times New Roman" pitchFamily="18" charset="0"/>
            </a:endParaRPr>
          </a:p>
          <a:p>
            <a:pPr indent="457200" algn="just" fontAlgn="base"/>
            <a:endParaRPr lang="en-US" sz="1050" dirty="0" smtClean="0">
              <a:latin typeface="e-Ukraine" pitchFamily="2" charset="-52"/>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494</TotalTime>
  <Words>251</Words>
  <Application>Microsoft Office PowerPoint</Application>
  <PresentationFormat>Лист A4 (210x297 мм)</PresentationFormat>
  <Paragraphs>26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75</cp:revision>
  <dcterms:created xsi:type="dcterms:W3CDTF">2021-05-27T05:23:05Z</dcterms:created>
  <dcterms:modified xsi:type="dcterms:W3CDTF">2021-09-03T07:48:36Z</dcterms:modified>
</cp:coreProperties>
</file>