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 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smtClean="0">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smtClean="0">
                  <a:latin typeface="e-Ukraine" panose="00000500000000000000" pitchFamily="50" charset="-52"/>
                  <a:ea typeface="Times New Roman" panose="02020603050405020304" pitchFamily="18" charset="0"/>
                  <a:cs typeface="Calibri" panose="020F0502020204030204" pitchFamily="34" charset="0"/>
                </a:rPr>
                <a:t>  </a:t>
              </a:r>
              <a:r>
                <a:rPr lang="uk-UA" sz="800" b="1" spc="-20" dirty="0">
                  <a:latin typeface="e-Ukraine" panose="00000500000000000000" pitchFamily="50" charset="-52"/>
                  <a:ea typeface="Times New Roman" panose="02020603050405020304" pitchFamily="18" charset="0"/>
                  <a:cs typeface="Calibri" panose="020F0502020204030204" pitchFamily="34" charset="0"/>
                </a:rPr>
                <a:t>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14950" y="1604877"/>
            <a:ext cx="4105275"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600" b="1" dirty="0" smtClean="0">
                <a:latin typeface="e-Ukraine" pitchFamily="2" charset="-52"/>
              </a:rPr>
              <a:t>Для роботодавців: </a:t>
            </a:r>
            <a:r>
              <a:rPr lang="uk-UA" sz="1600" b="1" dirty="0" smtClean="0">
                <a:latin typeface="e-Ukraine" pitchFamily="2" charset="-52"/>
              </a:rPr>
              <a:t>як правильно оформити працівника</a:t>
            </a:r>
            <a:endParaRPr lang="uk-UA" sz="1600" b="1" dirty="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Серпень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grpSp>
        <p:nvGrpSpPr>
          <p:cNvPr id="3" name="Группа 2">
            <a:extLst>
              <a:ext uri="{FF2B5EF4-FFF2-40B4-BE49-F238E27FC236}">
                <a16:creationId xmlns="" xmlns:a16="http://schemas.microsoft.com/office/drawing/2014/main" id="{77BE1E3B-BB62-4FEA-84E6-53708639754F}"/>
              </a:ext>
            </a:extLst>
          </p:cNvPr>
          <p:cNvGrpSpPr/>
          <p:nvPr/>
        </p:nvGrpSpPr>
        <p:grpSpPr>
          <a:xfrm>
            <a:off x="131445" y="76200"/>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112066" y="76200"/>
            <a:ext cx="466058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7" name="Прямоугольник 16"/>
          <p:cNvSpPr/>
          <p:nvPr/>
        </p:nvSpPr>
        <p:spPr>
          <a:xfrm>
            <a:off x="142875" y="114301"/>
            <a:ext cx="4752975" cy="6463308"/>
          </a:xfrm>
          <a:prstGeom prst="rect">
            <a:avLst/>
          </a:prstGeom>
        </p:spPr>
        <p:txBody>
          <a:bodyPr wrap="square">
            <a:spAutoFit/>
          </a:bodyPr>
          <a:lstStyle/>
          <a:p>
            <a:pPr lvl="0" indent="450850" algn="just" defTabSz="914400" fontAlgn="base">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Головне управління ДПС у м. Києві нагадує платникам податків про необхідність оформлення трудових відносин з працівниками.</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Оформлюючи нового працівника, слід здійснити такі кроки, зокрема:</a:t>
            </a:r>
          </a:p>
          <a:p>
            <a:pPr lvl="0" indent="450850" algn="just" defTabSz="914400" eaLnBrk="0" fontAlgn="base" hangingPunct="0">
              <a:lnSpc>
                <a:spcPct val="150000"/>
              </a:lnSpc>
              <a:spcBef>
                <a:spcPct val="0"/>
              </a:spcBef>
              <a:spcAft>
                <a:spcPct val="0"/>
              </a:spcAft>
              <a:tabLst>
                <a:tab pos="114300" algn="l"/>
                <a:tab pos="1543050" algn="l"/>
              </a:tabLst>
            </a:pPr>
            <a:r>
              <a:rPr lang="uk-UA" sz="1200" b="1" dirty="0" smtClean="0">
                <a:latin typeface="e-Ukraine" pitchFamily="2" charset="-52"/>
                <a:ea typeface="Calibri" pitchFamily="34" charset="0"/>
                <a:cs typeface="Times New Roman" pitchFamily="18" charset="0"/>
              </a:rPr>
              <a:t>- укласти в письмовій формі трудовий договір</a:t>
            </a:r>
            <a:r>
              <a:rPr lang="uk-UA" sz="1200" dirty="0" smtClean="0">
                <a:latin typeface="e-Ukraine" pitchFamily="2" charset="-52"/>
                <a:ea typeface="Calibri" pitchFamily="34" charset="0"/>
                <a:cs typeface="Times New Roman" pitchFamily="18" charset="0"/>
              </a:rPr>
              <a:t> (п. 6 ч. 1 ст. 24 Кодексу законів про працю України; форма трудового договору між працівником і роботодавцем, який використовує найману працю, затверджена наказом Мінпраці від 08.06.2001 № 260);</a:t>
            </a:r>
          </a:p>
          <a:p>
            <a:pPr lvl="0" indent="450850" algn="just" defTabSz="914400" eaLnBrk="0" fontAlgn="base" hangingPunct="0">
              <a:lnSpc>
                <a:spcPct val="150000"/>
              </a:lnSpc>
              <a:spcBef>
                <a:spcPct val="0"/>
              </a:spcBef>
              <a:spcAft>
                <a:spcPct val="0"/>
              </a:spcAft>
              <a:tabLst>
                <a:tab pos="114300" algn="l"/>
                <a:tab pos="1543050" algn="l"/>
              </a:tabLst>
            </a:pPr>
            <a:r>
              <a:rPr lang="uk-UA" sz="1200" b="1" dirty="0" smtClean="0">
                <a:latin typeface="e-Ukraine" pitchFamily="2" charset="-52"/>
                <a:ea typeface="Calibri" pitchFamily="34" charset="0"/>
                <a:cs typeface="Times New Roman" pitchFamily="18" charset="0"/>
              </a:rPr>
              <a:t>- оформити наказ про прийняття працівника на роботу</a:t>
            </a:r>
            <a:r>
              <a:rPr lang="uk-UA" sz="1200" dirty="0" smtClean="0">
                <a:latin typeface="e-Ukraine" pitchFamily="2" charset="-52"/>
                <a:ea typeface="Calibri" pitchFamily="34" charset="0"/>
                <a:cs typeface="Times New Roman" pitchFamily="18" charset="0"/>
              </a:rPr>
              <a:t> (типова форма № П-1 «Наказ (розпорядження) про прийняття на роботу»,   затверджена  наказом  Державного  комітету  статистики  України  від 05 грудня 2008 року № 489);</a:t>
            </a:r>
          </a:p>
          <a:p>
            <a:pPr lvl="0" indent="450850" algn="just" defTabSz="914400" eaLnBrk="0" fontAlgn="base" hangingPunct="0">
              <a:lnSpc>
                <a:spcPct val="150000"/>
              </a:lnSpc>
              <a:spcBef>
                <a:spcPct val="0"/>
              </a:spcBef>
              <a:spcAft>
                <a:spcPct val="0"/>
              </a:spcAft>
              <a:tabLst>
                <a:tab pos="114300" algn="l"/>
                <a:tab pos="1543050" algn="l"/>
              </a:tabLst>
            </a:pPr>
            <a:r>
              <a:rPr lang="ru-RU" sz="1200" dirty="0" smtClean="0">
                <a:latin typeface="e-Ukraine" pitchFamily="2" charset="-52"/>
                <a:ea typeface="Calibri" pitchFamily="34" charset="0"/>
                <a:cs typeface="Times New Roman" pitchFamily="18" charset="0"/>
              </a:rPr>
              <a:t>- </a:t>
            </a:r>
            <a:r>
              <a:rPr lang="uk-UA" sz="1200" b="1" dirty="0" smtClean="0">
                <a:latin typeface="e-Ukraine" pitchFamily="2" charset="-52"/>
                <a:ea typeface="Calibri" pitchFamily="34" charset="0"/>
                <a:cs typeface="Times New Roman" pitchFamily="18" charset="0"/>
              </a:rPr>
              <a:t>повідомити ДПС про прийняття працівника на роботу  </a:t>
            </a:r>
            <a:r>
              <a:rPr lang="uk-UA" sz="1200" dirty="0" smtClean="0">
                <a:latin typeface="e-Ukraine" pitchFamily="2" charset="-52"/>
                <a:ea typeface="Calibri" pitchFamily="34" charset="0"/>
                <a:cs typeface="Times New Roman" pitchFamily="18" charset="0"/>
              </a:rPr>
              <a:t>(форму повідомлення затверджено постановою КМУ від 17 червня 2015 № 413).</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Повідомлення про прийняття працівника на роботу подається до початку роботи працівника за формою згідно з додатком до постанови Кабінету</a:t>
            </a:r>
          </a:p>
        </p:txBody>
      </p:sp>
      <p:sp>
        <p:nvSpPr>
          <p:cNvPr id="18" name="Прямоугольник 17"/>
          <p:cNvSpPr/>
          <p:nvPr/>
        </p:nvSpPr>
        <p:spPr>
          <a:xfrm>
            <a:off x="5114926" y="133768"/>
            <a:ext cx="4676774" cy="6463308"/>
          </a:xfrm>
          <a:prstGeom prst="rect">
            <a:avLst/>
          </a:prstGeom>
        </p:spPr>
        <p:txBody>
          <a:bodyPr wrap="square">
            <a:spAutoFit/>
          </a:bodyPr>
          <a:lstStyle/>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Міністрів України від 17 червня 2015 р. № 413.</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Таке повідомлення подається власником підприємства, установи, організації або уповноваженим ним органом (особою) чи фізичною особою до територіальних органів Державної податкової служби за місцем обліку їх як платника єдиного внеску на загальнообов'язкове державне соціальне страхування одним із таких способів:</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засобами електронного зв'язку з використанням електронного цифрового підпису відповідальних осіб;</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на паперових носіях разом з копією в електронній формі;</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на паперових носіях, якщо трудові договори укладено не більше ніж із п'ятьма особами.</a:t>
            </a:r>
            <a:r>
              <a:rPr lang="uk-UA" sz="1200" b="1" dirty="0" smtClean="0">
                <a:latin typeface="e-Ukraine" pitchFamily="2" charset="-52"/>
                <a:ea typeface="Calibri" pitchFamily="34" charset="0"/>
                <a:cs typeface="Times New Roman" pitchFamily="18" charset="0"/>
              </a:rPr>
              <a:t> </a:t>
            </a:r>
            <a:endParaRPr lang="uk-UA" sz="1200" dirty="0" smtClean="0">
              <a:latin typeface="e-Ukraine" pitchFamily="2" charset="-52"/>
              <a:ea typeface="Calibri" pitchFamily="34" charset="0"/>
              <a:cs typeface="Times New Roman" pitchFamily="18" charset="0"/>
            </a:endParaRP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Своєчасне оформлення трудових відносин – це запорука фінансової стабільності вашого бізнесу. До того ж , фінансові ризики і наслідки використання не задекларованої праці значно перевищують витрати, які виникають у разі оформлення трудових відносин із працівниками відповідно до законодавства. </a:t>
            </a:r>
            <a:endParaRPr lang="uk-UA" sz="1200" dirty="0" smtClean="0">
              <a:latin typeface="e-Ukraine" pitchFamily="2" charset="-52"/>
              <a:cs typeface="Arial" pitchFamily="34" charset="0"/>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465</TotalTime>
  <Words>281</Words>
  <Application>Microsoft Office PowerPoint</Application>
  <PresentationFormat>Лист A4 (210x297 мм)</PresentationFormat>
  <Paragraphs>28</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68</cp:revision>
  <dcterms:created xsi:type="dcterms:W3CDTF">2021-05-27T05:23:05Z</dcterms:created>
  <dcterms:modified xsi:type="dcterms:W3CDTF">2021-09-03T06:29:08Z</dcterms:modified>
</cp:coreProperties>
</file>