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10891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зможете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 коментарі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91175" y="1373998"/>
            <a:ext cx="3762376" cy="7386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 b="1" dirty="0" smtClean="0">
                <a:latin typeface="e-Ukraine" pitchFamily="2" charset="-52"/>
              </a:rPr>
              <a:t>Форми заявок-розрахунків на виготовлення та придбання марок акцизного податку</a:t>
            </a:r>
            <a:endParaRPr lang="uk-UA" sz="1400" b="1" dirty="0">
              <a:latin typeface="e-Ukraine" pitchFamily="2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Серпень</a:t>
            </a: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93345" y="66675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5570" y="68581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2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33810"/>
            <a:ext cx="4648199" cy="37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300" dirty="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51" y="86916"/>
            <a:ext cx="4543424" cy="392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sz="1450" dirty="0" smtClean="0"/>
              <a:t>     </a:t>
            </a:r>
            <a:endParaRPr lang="uk-UA" sz="1450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152399" y="123824"/>
            <a:ext cx="4752975" cy="6664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uk-UA" sz="1060" dirty="0" smtClean="0">
                <a:latin typeface="e-Ukraine"/>
              </a:rPr>
              <a:t>Головне управління ДПС у м. Києві повідомляє, що наказом Міністерства   фінансів  України від 15 лютого 2021 року № 102 (далі – наказ  № 102) затверджено </a:t>
            </a:r>
            <a:r>
              <a:rPr lang="uk-UA" sz="1060" b="1" dirty="0" smtClean="0">
                <a:latin typeface="e-Ukraine"/>
              </a:rPr>
              <a:t>форми заявок-розрахунків на виготовлення та придбання марок акцизного податку</a:t>
            </a:r>
            <a:r>
              <a:rPr lang="uk-UA" sz="1060" dirty="0" smtClean="0">
                <a:latin typeface="e-Ukraine"/>
              </a:rPr>
              <a:t>: </a:t>
            </a:r>
          </a:p>
          <a:p>
            <a:pPr indent="457200" algn="just">
              <a:lnSpc>
                <a:spcPct val="150000"/>
              </a:lnSpc>
            </a:pPr>
            <a:r>
              <a:rPr lang="uk-UA" sz="1060" dirty="0" smtClean="0">
                <a:latin typeface="e-Ukraine"/>
              </a:rPr>
              <a:t>-  попередню / додаткову попередню заявку-розрахунок про потребу в марках акцизного податку для маркування алкогольних напоїв, тютюнових виробів та рідин, що використовуються в електронних сигаретах; </a:t>
            </a:r>
          </a:p>
          <a:p>
            <a:pPr indent="457200" algn="just">
              <a:lnSpc>
                <a:spcPct val="150000"/>
              </a:lnSpc>
            </a:pPr>
            <a:r>
              <a:rPr lang="uk-UA" sz="1060" dirty="0" smtClean="0">
                <a:latin typeface="e-Ukraine"/>
              </a:rPr>
              <a:t>- зведену заявку-розрахунок на виготовлення необхідної кількості марок акцизного податку для алкогольних напоїв; </a:t>
            </a:r>
          </a:p>
          <a:p>
            <a:pPr indent="457200" algn="just">
              <a:lnSpc>
                <a:spcPct val="150000"/>
              </a:lnSpc>
            </a:pPr>
            <a:r>
              <a:rPr lang="uk-UA" sz="1060" dirty="0" smtClean="0">
                <a:latin typeface="e-Ukraine"/>
              </a:rPr>
              <a:t>- зведену заявку-розрахунок на виготовлення необхідної кількості марок акцизного податку для тютюнових виробів та рідин, що використовуються в електронних сигаретах; </a:t>
            </a:r>
          </a:p>
          <a:p>
            <a:pPr indent="457200" algn="just">
              <a:lnSpc>
                <a:spcPct val="150000"/>
              </a:lnSpc>
            </a:pPr>
            <a:r>
              <a:rPr lang="uk-UA" sz="1060" dirty="0" smtClean="0">
                <a:latin typeface="e-Ukraine"/>
              </a:rPr>
              <a:t>- заявку-розрахунок на придбання марок акцизного податку для маркування алкогольних напоїв. </a:t>
            </a:r>
          </a:p>
          <a:p>
            <a:pPr indent="457200" algn="just">
              <a:lnSpc>
                <a:spcPct val="150000"/>
              </a:lnSpc>
            </a:pPr>
            <a:r>
              <a:rPr lang="uk-UA" sz="1060" dirty="0" smtClean="0">
                <a:latin typeface="e-Ukraine"/>
              </a:rPr>
              <a:t>Крім цього, наказом № 102 затверджено: </a:t>
            </a:r>
          </a:p>
          <a:p>
            <a:pPr indent="457200" algn="just">
              <a:lnSpc>
                <a:spcPct val="150000"/>
              </a:lnSpc>
            </a:pPr>
            <a:r>
              <a:rPr lang="uk-UA" sz="1060" b="1" dirty="0" smtClean="0">
                <a:latin typeface="e-Ukraine"/>
              </a:rPr>
              <a:t>переліки марок акцизного податку</a:t>
            </a:r>
            <a:r>
              <a:rPr lang="uk-UA" sz="1060" dirty="0" smtClean="0">
                <a:latin typeface="e-Ukraine"/>
              </a:rPr>
              <a:t>: </a:t>
            </a:r>
          </a:p>
          <a:p>
            <a:pPr indent="457200" algn="just">
              <a:lnSpc>
                <a:spcPct val="150000"/>
              </a:lnSpc>
            </a:pPr>
            <a:r>
              <a:rPr lang="uk-UA" sz="1060" dirty="0" smtClean="0">
                <a:latin typeface="e-Ukraine"/>
              </a:rPr>
              <a:t>перелік видів марок акцизного податку для маркування алкогольних напоїв, тютюнових виробів та рідин, що використовуються в електронних сигаретах; </a:t>
            </a:r>
          </a:p>
          <a:p>
            <a:pPr indent="457200" algn="just">
              <a:lnSpc>
                <a:spcPct val="150000"/>
              </a:lnSpc>
            </a:pPr>
            <a:r>
              <a:rPr lang="uk-UA" sz="1060" dirty="0" smtClean="0">
                <a:latin typeface="e-Ukraine"/>
              </a:rPr>
              <a:t>перелік виданих марок акцизного податку до Заявки-розрахунку на придбання марок акцизного податку для маркування алкогольних напоїв/ тютюнових</a:t>
            </a:r>
            <a:r>
              <a:rPr lang="uk-UA" sz="1060" dirty="0" smtClean="0">
                <a:solidFill>
                  <a:schemeClr val="bg1"/>
                </a:solidFill>
                <a:latin typeface="e-Ukraine"/>
              </a:rPr>
              <a:t>.</a:t>
            </a:r>
            <a:r>
              <a:rPr lang="uk-UA" sz="1060" dirty="0" smtClean="0">
                <a:latin typeface="e-Ukraine"/>
              </a:rPr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38726" y="25628"/>
            <a:ext cx="4724400" cy="6645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endParaRPr lang="uk-UA" sz="300" dirty="0" smtClean="0">
              <a:latin typeface="e-Ukraine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1040" dirty="0" smtClean="0">
                <a:latin typeface="e-Ukraine"/>
              </a:rPr>
              <a:t>виробів та рідин, що використовуються в електронних сигаретах; </a:t>
            </a:r>
          </a:p>
          <a:p>
            <a:pPr indent="457200" algn="just">
              <a:lnSpc>
                <a:spcPct val="150000"/>
              </a:lnSpc>
            </a:pPr>
            <a:r>
              <a:rPr lang="uk-UA" sz="1040" b="1" dirty="0" smtClean="0">
                <a:latin typeface="e-Ukraine"/>
              </a:rPr>
              <a:t>журнали для обліку марок акцизного податку</a:t>
            </a:r>
            <a:r>
              <a:rPr lang="uk-UA" sz="1040" dirty="0" smtClean="0">
                <a:latin typeface="e-Ukraine"/>
              </a:rPr>
              <a:t>: </a:t>
            </a:r>
          </a:p>
          <a:p>
            <a:pPr indent="457200" algn="just">
              <a:lnSpc>
                <a:spcPct val="150000"/>
              </a:lnSpc>
            </a:pPr>
            <a:r>
              <a:rPr lang="uk-UA" sz="1040" dirty="0" smtClean="0">
                <a:latin typeface="e-Ukraine"/>
              </a:rPr>
              <a:t>журнал реєстрації імпортера (замовника) алкогольних напоїв, тютюнових виробів та рідин, що використовуються в електронних сигаретах; </a:t>
            </a:r>
          </a:p>
          <a:p>
            <a:pPr indent="457200" algn="just">
              <a:lnSpc>
                <a:spcPct val="150000"/>
              </a:lnSpc>
            </a:pPr>
            <a:r>
              <a:rPr lang="uk-UA" sz="1040" dirty="0" smtClean="0">
                <a:latin typeface="e-Ukraine"/>
              </a:rPr>
              <a:t>журнал обліку видачі марок акцизного податку для маркування алкогольних напоїв вітчизняного виробництва; </a:t>
            </a:r>
          </a:p>
          <a:p>
            <a:pPr indent="457200" algn="just">
              <a:lnSpc>
                <a:spcPct val="150000"/>
              </a:lnSpc>
            </a:pPr>
            <a:r>
              <a:rPr lang="uk-UA" sz="1040" dirty="0" smtClean="0">
                <a:latin typeface="e-Ukraine"/>
              </a:rPr>
              <a:t>журнал обліку видачі марок акцизного податку для маркування алкогольних напоїв імпортного виробництва; </a:t>
            </a:r>
          </a:p>
          <a:p>
            <a:pPr indent="457200" algn="just">
              <a:lnSpc>
                <a:spcPct val="150000"/>
              </a:lnSpc>
            </a:pPr>
            <a:r>
              <a:rPr lang="uk-UA" sz="1040" dirty="0" smtClean="0">
                <a:latin typeface="e-Ukraine"/>
              </a:rPr>
              <a:t>журнал обліку видачі марок акцизного податку для маркування тютюнових виробів та рідин, що використовуються в електронних сигаретах вітчизняного виробництва; </a:t>
            </a:r>
          </a:p>
          <a:p>
            <a:pPr indent="457200" algn="just">
              <a:lnSpc>
                <a:spcPct val="150000"/>
              </a:lnSpc>
            </a:pPr>
            <a:r>
              <a:rPr lang="uk-UA" sz="1040" dirty="0" smtClean="0">
                <a:latin typeface="e-Ukraine"/>
              </a:rPr>
              <a:t>журнал обліку видачі марок акцизного податку для маркування тютюнових виробів та рідин, що використовуються в електронних сигаретах імпортного виробництва; </a:t>
            </a:r>
          </a:p>
          <a:p>
            <a:pPr indent="457200" algn="just">
              <a:lnSpc>
                <a:spcPct val="150000"/>
              </a:lnSpc>
            </a:pPr>
            <a:r>
              <a:rPr lang="uk-UA" sz="1040" dirty="0" smtClean="0">
                <a:latin typeface="e-Ukraine"/>
              </a:rPr>
              <a:t>журнал обліку документів, що підтверджують внесення плати за марки акцизного податку; </a:t>
            </a:r>
          </a:p>
          <a:p>
            <a:pPr indent="457200" algn="just">
              <a:lnSpc>
                <a:spcPct val="150000"/>
              </a:lnSpc>
            </a:pPr>
            <a:r>
              <a:rPr lang="uk-UA" sz="1040" b="1" dirty="0" smtClean="0">
                <a:latin typeface="e-Ukraine"/>
              </a:rPr>
              <a:t>звіт про використання марок акцизного податку</a:t>
            </a:r>
            <a:r>
              <a:rPr lang="uk-UA" sz="1040" dirty="0" smtClean="0">
                <a:latin typeface="e-Ukraine"/>
              </a:rPr>
              <a:t> для алкогольних напоїв, тютюнових виробів та рідин, що використовуються в електронних сигаретах; </a:t>
            </a:r>
          </a:p>
          <a:p>
            <a:pPr indent="457200" algn="just">
              <a:lnSpc>
                <a:spcPct val="150000"/>
              </a:lnSpc>
            </a:pPr>
            <a:r>
              <a:rPr lang="uk-UA" sz="1040" b="1" dirty="0" smtClean="0">
                <a:latin typeface="e-Ukraine"/>
              </a:rPr>
              <a:t>реєстр</a:t>
            </a:r>
            <a:r>
              <a:rPr lang="uk-UA" sz="1040" dirty="0" smtClean="0">
                <a:latin typeface="e-Ukraine"/>
              </a:rPr>
              <a:t> </a:t>
            </a:r>
            <a:r>
              <a:rPr lang="uk-UA" sz="1040" b="1" dirty="0" smtClean="0">
                <a:latin typeface="e-Ukraine"/>
              </a:rPr>
              <a:t>повернутих</a:t>
            </a:r>
            <a:r>
              <a:rPr lang="uk-UA" sz="1040" dirty="0" smtClean="0">
                <a:latin typeface="e-Ukraine"/>
              </a:rPr>
              <a:t> марок акцизного податку. </a:t>
            </a:r>
          </a:p>
          <a:p>
            <a:pPr indent="457200" algn="just">
              <a:lnSpc>
                <a:spcPct val="150000"/>
              </a:lnSpc>
            </a:pPr>
            <a:r>
              <a:rPr lang="uk-UA" sz="1040" dirty="0" smtClean="0">
                <a:latin typeface="e-Ukraine"/>
              </a:rPr>
              <a:t>Звертаємо увагу, що наказ № 102 було зареєстровано в Міністерстві юстиції  19  травня  2021  року  за  № 666/36288  та  він   набрав   чинності  з 01 червня 2021 року. </a:t>
            </a:r>
            <a:endParaRPr lang="uk-UA" sz="1040" dirty="0">
              <a:latin typeface="e-Ukrain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</TotalTime>
  <Words>282</Words>
  <Application>Microsoft Office PowerPoint</Application>
  <PresentationFormat>Лист A4 (210x297 мм)</PresentationFormat>
  <Paragraphs>37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user</cp:lastModifiedBy>
  <cp:revision>67</cp:revision>
  <dcterms:created xsi:type="dcterms:W3CDTF">2021-05-27T05:23:05Z</dcterms:created>
  <dcterms:modified xsi:type="dcterms:W3CDTF">2021-09-03T07:37:49Z</dcterms:modified>
</cp:coreProperties>
</file>