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2088" y="-45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03.09.2021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03.09.2021</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B2AE1F56-FA4C-456D-AD17-F597535BE98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28247" y="0"/>
            <a:ext cx="4877753" cy="6858000"/>
          </a:xfrm>
          <a:prstGeom prst="rect">
            <a:avLst/>
          </a:prstGeom>
        </p:spPr>
      </p:pic>
      <p:sp>
        <p:nvSpPr>
          <p:cNvPr id="11" name="Rectangle 6">
            <a:extLst>
              <a:ext uri="{FF2B5EF4-FFF2-40B4-BE49-F238E27FC236}">
                <a16:creationId xmlns:a16="http://schemas.microsoft.com/office/drawing/2014/main" xmlns=""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pSp>
        <p:nvGrpSpPr>
          <p:cNvPr id="18" name="Группа 17">
            <a:extLst>
              <a:ext uri="{FF2B5EF4-FFF2-40B4-BE49-F238E27FC236}">
                <a16:creationId xmlns:a16="http://schemas.microsoft.com/office/drawing/2014/main" xmlns="" id="{5B1F3CBD-8D08-499F-BE54-1DF3C9FE8E21}"/>
              </a:ext>
            </a:extLst>
          </p:cNvPr>
          <p:cNvGrpSpPr/>
          <p:nvPr/>
        </p:nvGrpSpPr>
        <p:grpSpPr>
          <a:xfrm>
            <a:off x="82316" y="68581"/>
            <a:ext cx="4795438" cy="6781800"/>
            <a:chOff x="82316" y="68581"/>
            <a:chExt cx="4795438" cy="6781800"/>
          </a:xfrm>
        </p:grpSpPr>
        <p:grpSp>
          <p:nvGrpSpPr>
            <p:cNvPr id="9" name="Группа 8">
              <a:extLst>
                <a:ext uri="{FF2B5EF4-FFF2-40B4-BE49-F238E27FC236}">
                  <a16:creationId xmlns:a16="http://schemas.microsoft.com/office/drawing/2014/main" xmlns="" id="{4A6F6DA5-6ACE-429E-B52A-AC44102F0184}"/>
                </a:ext>
              </a:extLst>
            </p:cNvPr>
            <p:cNvGrpSpPr/>
            <p:nvPr/>
          </p:nvGrpSpPr>
          <p:grpSpPr>
            <a:xfrm>
              <a:off x="83820" y="68581"/>
              <a:ext cx="4793934" cy="6781800"/>
              <a:chOff x="83820" y="68581"/>
              <a:chExt cx="4793934" cy="6781800"/>
            </a:xfrm>
          </p:grpSpPr>
          <p:sp>
            <p:nvSpPr>
              <p:cNvPr id="7" name="Прямоугольник 6">
                <a:extLst>
                  <a:ext uri="{FF2B5EF4-FFF2-40B4-BE49-F238E27FC236}">
                    <a16:creationId xmlns:a16="http://schemas.microsoft.com/office/drawing/2014/main" xmlns="" id="{09A0A77F-376C-47B9-BB79-353299E74E74}"/>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a:extLst>
                  <a:ext uri="{FF2B5EF4-FFF2-40B4-BE49-F238E27FC236}">
                    <a16:creationId xmlns:a16="http://schemas.microsoft.com/office/drawing/2014/main" xmlns=""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a16="http://schemas.microsoft.com/office/drawing/2014/main" xmlns="" id="{C10BBAFE-2D79-49E5-868B-A0FDCC9F8BD8}"/>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89161" y="1990344"/>
              <a:ext cx="1304925" cy="13049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a16="http://schemas.microsoft.com/office/drawing/2014/main" xmlns="" id="{AB68234D-4D6E-4D60-B461-52334D70C220}"/>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1092" y="3465338"/>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a16="http://schemas.microsoft.com/office/drawing/2014/main" xmlns="" id="{B988640C-7F4D-43BB-8D2B-B0AB4B4AD405}"/>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81092" y="4329384"/>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a16="http://schemas.microsoft.com/office/drawing/2014/main" xmlns="" id="{48F62E71-1AA9-48BD-99B8-0430C4FAB90B}"/>
                </a:ext>
              </a:extLst>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81092" y="5193430"/>
              <a:ext cx="771525" cy="771525"/>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5">
              <a:extLst>
                <a:ext uri="{FF2B5EF4-FFF2-40B4-BE49-F238E27FC236}">
                  <a16:creationId xmlns:a16="http://schemas.microsoft.com/office/drawing/2014/main" xmlns=""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зможете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переглянути новини, актуальні роз'яснення податкових новацій, а також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інфографіки,</a:t>
              </a:r>
              <a:r>
                <a:rPr kumimoji="0" lang="uk-UA" altLang="ru-RU" sz="1200" b="0" i="0" u="none" strike="noStrike" cap="none" normalizeH="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коментарі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керівництва та фахівців 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податковою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службою дистанційно за допомогою сервісу  «InfoTAX»:</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a16="http://schemas.microsoft.com/office/drawing/2014/main" xmlns=""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a16="http://schemas.microsoft.com/office/drawing/2014/main" xmlns=""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a16="http://schemas.microsoft.com/office/drawing/2014/main" xmlns=""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сторінка на 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a16="http://schemas.microsoft.com/office/drawing/2014/main" xmlns=""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a16="http://schemas.microsoft.com/office/drawing/2014/main" xmlns=""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334000" y="1519865"/>
            <a:ext cx="4105275" cy="83099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1600" b="1" dirty="0" err="1" smtClean="0">
                <a:latin typeface="e-Ukraine" pitchFamily="2" charset="-52"/>
              </a:rPr>
              <a:t>Заповнення</a:t>
            </a:r>
            <a:r>
              <a:rPr lang="ru-RU" sz="1600" b="1" dirty="0" smtClean="0">
                <a:latin typeface="e-Ukraine" pitchFamily="2" charset="-52"/>
              </a:rPr>
              <a:t> </a:t>
            </a:r>
            <a:r>
              <a:rPr lang="ru-RU" sz="1600" b="1" dirty="0" err="1" smtClean="0">
                <a:latin typeface="e-Ukraine" pitchFamily="2" charset="-52"/>
              </a:rPr>
              <a:t>платіжних</a:t>
            </a:r>
            <a:r>
              <a:rPr lang="ru-RU" sz="1600" b="1" dirty="0" smtClean="0">
                <a:latin typeface="e-Ukraine" pitchFamily="2" charset="-52"/>
              </a:rPr>
              <a:t> </a:t>
            </a:r>
            <a:r>
              <a:rPr lang="ru-RU" sz="1600" b="1" dirty="0" err="1" smtClean="0">
                <a:latin typeface="e-Ukraine" pitchFamily="2" charset="-52"/>
              </a:rPr>
              <a:t>документів</a:t>
            </a:r>
            <a:r>
              <a:rPr lang="ru-RU" sz="1600" b="1" dirty="0" smtClean="0">
                <a:latin typeface="e-Ukraine" pitchFamily="2" charset="-52"/>
              </a:rPr>
              <a:t> в </a:t>
            </a:r>
            <a:r>
              <a:rPr lang="ru-RU" sz="1600" b="1" dirty="0" err="1" smtClean="0">
                <a:latin typeface="e-Ukraine" pitchFamily="2" charset="-52"/>
              </a:rPr>
              <a:t>частині</a:t>
            </a:r>
            <a:r>
              <a:rPr lang="ru-RU" sz="1600" b="1" dirty="0" smtClean="0">
                <a:latin typeface="e-Ukraine" pitchFamily="2" charset="-52"/>
              </a:rPr>
              <a:t> «</a:t>
            </a:r>
            <a:r>
              <a:rPr lang="ru-RU" sz="1600" b="1" dirty="0" err="1" smtClean="0">
                <a:latin typeface="e-Ukraine" pitchFamily="2" charset="-52"/>
              </a:rPr>
              <a:t>призначення</a:t>
            </a:r>
            <a:r>
              <a:rPr lang="ru-RU" sz="1600" b="1" dirty="0" smtClean="0">
                <a:latin typeface="e-Ukraine" pitchFamily="2" charset="-52"/>
              </a:rPr>
              <a:t> платежу»</a:t>
            </a:r>
            <a:endParaRPr lang="ru-RU" sz="1600" b="1" dirty="0">
              <a:latin typeface="e-Ukraine" pitchFamily="2" charset="-52"/>
            </a:endParaRPr>
          </a:p>
        </p:txBody>
      </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800" dirty="0" smtClean="0">
                <a:solidFill>
                  <a:srgbClr val="333333"/>
                </a:solidFill>
                <a:latin typeface="e-Ukraine Light" pitchFamily="50" charset="-52"/>
                <a:ea typeface="Times New Roman" pitchFamily="18" charset="0"/>
                <a:cs typeface="Times New Roman" pitchFamily="18" charset="0"/>
              </a:rPr>
              <a:t>Серпень</a:t>
            </a:r>
            <a:r>
              <a:rPr kumimoji="0" lang="uk-UA" sz="800" i="0" u="none" strike="noStrike" cap="none" normalizeH="0" baseline="0" dirty="0" smtClean="0">
                <a:ln>
                  <a:noFill/>
                </a:ln>
                <a:solidFill>
                  <a:srgbClr val="333333"/>
                </a:solidFill>
                <a:effectLst/>
                <a:latin typeface="e-Ukraine Light" pitchFamily="50" charset="-52"/>
                <a:ea typeface="Times New Roman" pitchFamily="18" charset="0"/>
                <a:cs typeface="Times New Roman" pitchFamily="18" charset="0"/>
              </a:rPr>
              <a:t> 2021</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029325" y="180977"/>
            <a:ext cx="3124200" cy="253916"/>
          </a:xfrm>
          <a:prstGeom prst="rect">
            <a:avLst/>
          </a:prstGeom>
        </p:spPr>
        <p:txBody>
          <a:bodyPr wrap="square">
            <a:spAutoFit/>
          </a:bodyPr>
          <a:lstStyle/>
          <a:p>
            <a:pPr lvl="0" algn="ctr" defTabSz="914400" fontAlgn="base">
              <a:spcBef>
                <a:spcPct val="0"/>
              </a:spcBef>
              <a:spcAft>
                <a:spcPct val="0"/>
              </a:spcAft>
            </a:pPr>
            <a:r>
              <a:rPr lang="uk-UA" sz="1000" dirty="0" smtClean="0">
                <a:latin typeface="e-Ukraine Light" pitchFamily="50" charset="-52"/>
                <a:cs typeface="Arial" pitchFamily="34" charset="0"/>
              </a:rPr>
              <a:t>Головне </a:t>
            </a:r>
            <a:r>
              <a:rPr lang="uk-UA" sz="1050" dirty="0" smtClean="0">
                <a:latin typeface="e-Ukraine Light" pitchFamily="50" charset="-52"/>
                <a:cs typeface="Arial" pitchFamily="34" charset="0"/>
              </a:rPr>
              <a:t>управління</a:t>
            </a:r>
            <a:r>
              <a:rPr lang="uk-UA" sz="1000" dirty="0" smtClean="0">
                <a:latin typeface="e-Ukraine Light" pitchFamily="50" charset="-52"/>
                <a:cs typeface="Arial" pitchFamily="34" charset="0"/>
              </a:rPr>
              <a:t> ДПС у м. Києві </a:t>
            </a:r>
          </a:p>
        </p:txBody>
      </p:sp>
    </p:spTree>
    <p:extLst>
      <p:ext uri="{BB962C8B-B14F-4D97-AF65-F5344CB8AC3E}">
        <p14:creationId xmlns:p14="http://schemas.microsoft.com/office/powerpoint/2010/main" xmlns=""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77BE1E3B-BB62-4FEA-84E6-53708639754F}"/>
              </a:ext>
            </a:extLst>
          </p:cNvPr>
          <p:cNvGrpSpPr/>
          <p:nvPr/>
        </p:nvGrpSpPr>
        <p:grpSpPr>
          <a:xfrm>
            <a:off x="93345" y="76200"/>
            <a:ext cx="4793934" cy="6781800"/>
            <a:chOff x="83820" y="68581"/>
            <a:chExt cx="4793934" cy="6781800"/>
          </a:xfrm>
        </p:grpSpPr>
        <p:sp>
          <p:nvSpPr>
            <p:cNvPr id="4" name="Прямоугольник 3">
              <a:extLst>
                <a:ext uri="{FF2B5EF4-FFF2-40B4-BE49-F238E27FC236}">
                  <a16:creationId xmlns:a16="http://schemas.microsoft.com/office/drawing/2014/main" xmlns=""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a16="http://schemas.microsoft.com/office/drawing/2014/main" xmlns=""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1</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a16="http://schemas.microsoft.com/office/drawing/2014/main" xmlns="" id="{192DF1A1-DE05-4849-B565-0A68A4DD5458}"/>
              </a:ext>
            </a:extLst>
          </p:cNvPr>
          <p:cNvGrpSpPr/>
          <p:nvPr/>
        </p:nvGrpSpPr>
        <p:grpSpPr>
          <a:xfrm>
            <a:off x="5025570" y="87631"/>
            <a:ext cx="4793934" cy="6781800"/>
            <a:chOff x="83820" y="68581"/>
            <a:chExt cx="4793934" cy="6781800"/>
          </a:xfrm>
        </p:grpSpPr>
        <p:sp>
          <p:nvSpPr>
            <p:cNvPr id="8" name="Прямоугольник 7">
              <a:extLst>
                <a:ext uri="{FF2B5EF4-FFF2-40B4-BE49-F238E27FC236}">
                  <a16:creationId xmlns:a16="http://schemas.microsoft.com/office/drawing/2014/main" xmlns=""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ru-RU" dirty="0"/>
            </a:p>
          </p:txBody>
        </p:sp>
        <p:sp>
          <p:nvSpPr>
            <p:cNvPr id="9" name="Овал 8">
              <a:extLst>
                <a:ext uri="{FF2B5EF4-FFF2-40B4-BE49-F238E27FC236}">
                  <a16:creationId xmlns:a16="http://schemas.microsoft.com/office/drawing/2014/main" xmlns=""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solidFill>
                    <a:srgbClr val="25A872"/>
                  </a:solidFill>
                  <a:latin typeface="e-Ukraine" panose="00000500000000000000" pitchFamily="50" charset="-52"/>
                </a:rPr>
                <a:t>2</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a16="http://schemas.microsoft.com/office/drawing/2014/main" xmlns="" id="{AB020ADF-A26B-4DB1-A8F3-01CE965CB04E}"/>
              </a:ext>
            </a:extLst>
          </p:cNvPr>
          <p:cNvSpPr/>
          <p:nvPr/>
        </p:nvSpPr>
        <p:spPr>
          <a:xfrm>
            <a:off x="200024" y="1"/>
            <a:ext cx="4591051" cy="64674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xmlns="" id="{A93320C9-B67C-4431-A6A6-D9A5DA9531D3}"/>
              </a:ext>
            </a:extLst>
          </p:cNvPr>
          <p:cNvSpPr/>
          <p:nvPr/>
        </p:nvSpPr>
        <p:spPr>
          <a:xfrm>
            <a:off x="5029201" y="180975"/>
            <a:ext cx="4688862" cy="62864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171450" y="3033810"/>
            <a:ext cx="4648199" cy="3765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ru-RU" sz="1400" dirty="0" smtClean="0">
                <a:latin typeface="Times New Roman" pitchFamily="18" charset="0"/>
                <a:cs typeface="Times New Roman" pitchFamily="18" charset="0"/>
              </a:rPr>
              <a:t>  </a:t>
            </a:r>
            <a:endParaRPr lang="ru-RU" sz="1300" dirty="0" smtClean="0">
              <a:latin typeface="e-Ukraine Light"/>
              <a:cs typeface="Times New Roman" pitchFamily="18" charset="0"/>
            </a:endParaRPr>
          </a:p>
        </p:txBody>
      </p:sp>
      <p:sp>
        <p:nvSpPr>
          <p:cNvPr id="12" name="Прямоугольник 11"/>
          <p:cNvSpPr/>
          <p:nvPr/>
        </p:nvSpPr>
        <p:spPr>
          <a:xfrm>
            <a:off x="285751" y="86916"/>
            <a:ext cx="4543424" cy="392480"/>
          </a:xfrm>
          <a:prstGeom prst="rect">
            <a:avLst/>
          </a:prstGeom>
        </p:spPr>
        <p:txBody>
          <a:bodyPr wrap="square">
            <a:spAutoFit/>
          </a:bodyPr>
          <a:lstStyle/>
          <a:p>
            <a:pPr indent="457200" algn="just">
              <a:lnSpc>
                <a:spcPct val="150000"/>
              </a:lnSpc>
            </a:pPr>
            <a:r>
              <a:rPr lang="en-US" sz="1450" dirty="0" smtClean="0"/>
              <a:t>     </a:t>
            </a:r>
            <a:endParaRPr lang="uk-UA" sz="1450" dirty="0" smtClean="0"/>
          </a:p>
        </p:txBody>
      </p:sp>
      <p:sp>
        <p:nvSpPr>
          <p:cNvPr id="17" name="Прямоугольник 16"/>
          <p:cNvSpPr/>
          <p:nvPr/>
        </p:nvSpPr>
        <p:spPr>
          <a:xfrm>
            <a:off x="95250" y="52120"/>
            <a:ext cx="4838700" cy="6908814"/>
          </a:xfrm>
          <a:prstGeom prst="rect">
            <a:avLst/>
          </a:prstGeom>
        </p:spPr>
        <p:txBody>
          <a:bodyPr wrap="square">
            <a:spAutoFit/>
          </a:bodyPr>
          <a:lstStyle/>
          <a:p>
            <a:pPr indent="457200" algn="just">
              <a:lnSpc>
                <a:spcPct val="150000"/>
              </a:lnSpc>
            </a:pPr>
            <a:r>
              <a:rPr lang="uk-UA" sz="1060" dirty="0" smtClean="0">
                <a:latin typeface="e-Ukraine"/>
              </a:rPr>
              <a:t>Головне управління ДПС у м. Києві звертає увагу на вимоги заповнення розрахункових документів на сплату податків, зборів, платежів, єдиного внеску на загальнообов’язкове державне соціальне страхування. </a:t>
            </a:r>
          </a:p>
          <a:p>
            <a:pPr indent="457200" algn="just">
              <a:lnSpc>
                <a:spcPct val="150000"/>
              </a:lnSpc>
            </a:pPr>
            <a:r>
              <a:rPr lang="uk-UA" sz="1060" dirty="0" smtClean="0">
                <a:latin typeface="e-Ukraine"/>
              </a:rPr>
              <a:t>Порядок заповнення реквізиту «Призначення платежу» розрахункових документів на переказ у разі сплати (стягнення) податків, зборів, платежів на бюджетні рахунки та/або єдиного внеску на загальнообов’язкове державне соціальне страхування на </a:t>
            </a:r>
            <a:r>
              <a:rPr lang="uk-UA" sz="1060" dirty="0" err="1" smtClean="0">
                <a:latin typeface="e-Ukraine"/>
              </a:rPr>
              <a:t>небюджетні</a:t>
            </a:r>
            <a:r>
              <a:rPr lang="uk-UA" sz="1060" dirty="0" smtClean="0">
                <a:latin typeface="e-Ukraine"/>
              </a:rPr>
              <a:t> рахунки, а також на єдиний рахунок, затверджено </a:t>
            </a:r>
            <a:r>
              <a:rPr lang="uk-UA" sz="1060" u="sng" dirty="0" smtClean="0">
                <a:latin typeface="e-Ukraine"/>
              </a:rPr>
              <a:t>наказом Міністерства фінансів України від 24 липня 2015 року № 666</a:t>
            </a:r>
            <a:r>
              <a:rPr lang="uk-UA" sz="1060" dirty="0" smtClean="0">
                <a:latin typeface="e-Ukraine"/>
              </a:rPr>
              <a:t> (із змінами та доповненнями). </a:t>
            </a:r>
          </a:p>
          <a:p>
            <a:pPr indent="457200" algn="just">
              <a:lnSpc>
                <a:spcPct val="150000"/>
              </a:lnSpc>
            </a:pPr>
            <a:r>
              <a:rPr lang="uk-UA" sz="1060" dirty="0" smtClean="0">
                <a:latin typeface="e-Ukraine"/>
              </a:rPr>
              <a:t>Під час сплати податків, зборів, платежів, єдиного внеску на загальнообов’язкове державне соціальне страхування реквізити «Призначення платежу» розрахункового документа заповнюються таким чином: </a:t>
            </a:r>
          </a:p>
          <a:p>
            <a:pPr indent="457200" algn="just">
              <a:lnSpc>
                <a:spcPct val="150000"/>
              </a:lnSpc>
            </a:pPr>
            <a:r>
              <a:rPr lang="uk-UA" sz="1060" dirty="0" smtClean="0">
                <a:latin typeface="e-Ukraine"/>
              </a:rPr>
              <a:t>поле № 1 – друкується службовий код (знак) «*» (ознака платежу); </a:t>
            </a:r>
          </a:p>
          <a:p>
            <a:pPr indent="457200" algn="just">
              <a:lnSpc>
                <a:spcPct val="150000"/>
              </a:lnSpc>
            </a:pPr>
            <a:r>
              <a:rPr lang="uk-UA" sz="1060" dirty="0" smtClean="0">
                <a:latin typeface="e-Ukraine"/>
              </a:rPr>
              <a:t>поле № 2 – друкується розділовий знак «;» та код виду сплати (формат </a:t>
            </a:r>
            <a:r>
              <a:rPr lang="uk-UA" sz="1060" dirty="0" err="1" smtClean="0">
                <a:latin typeface="e-Ukraine"/>
              </a:rPr>
              <a:t>ссс</a:t>
            </a:r>
            <a:r>
              <a:rPr lang="uk-UA" sz="1060" dirty="0" smtClean="0">
                <a:latin typeface="e-Ukraine"/>
              </a:rPr>
              <a:t> – тризначне число відповідно до нижчезазначеного переліку кодів видів сплати); </a:t>
            </a:r>
          </a:p>
          <a:p>
            <a:pPr indent="457200" algn="just">
              <a:lnSpc>
                <a:spcPct val="150000"/>
              </a:lnSpc>
            </a:pPr>
            <a:r>
              <a:rPr lang="uk-UA" sz="1060" dirty="0" smtClean="0">
                <a:latin typeface="e-Ukraine"/>
              </a:rPr>
              <a:t>поле № 3 – друкується розділовий знак «;» та податковий номер або серія (за наявності) та номер паспорта громадянина України (для фізичних осіб, які через свої релігійні переконання відмовляються від прийняття реєстраційного номера облікової картки платника податків та офіційно повідомили про це </a:t>
            </a:r>
            <a:r>
              <a:rPr lang="uk-UA" sz="900" dirty="0" smtClean="0">
                <a:solidFill>
                  <a:srgbClr val="00B050"/>
                </a:solidFill>
                <a:latin typeface="e-Ukraine"/>
              </a:rPr>
              <a:t>відповідний територіальний</a:t>
            </a:r>
            <a:endParaRPr lang="uk-UA" sz="1060" dirty="0" smtClean="0">
              <a:solidFill>
                <a:srgbClr val="00B050"/>
              </a:solidFill>
              <a:latin typeface="e-Ukraine"/>
            </a:endParaRPr>
          </a:p>
        </p:txBody>
      </p:sp>
      <p:sp>
        <p:nvSpPr>
          <p:cNvPr id="18" name="Прямоугольник 17"/>
          <p:cNvSpPr/>
          <p:nvPr/>
        </p:nvSpPr>
        <p:spPr>
          <a:xfrm>
            <a:off x="4972050" y="-28932"/>
            <a:ext cx="4886325" cy="6841873"/>
          </a:xfrm>
          <a:prstGeom prst="rect">
            <a:avLst/>
          </a:prstGeom>
        </p:spPr>
        <p:txBody>
          <a:bodyPr wrap="square">
            <a:spAutoFit/>
          </a:bodyPr>
          <a:lstStyle/>
          <a:p>
            <a:pPr algn="just">
              <a:lnSpc>
                <a:spcPct val="150000"/>
              </a:lnSpc>
            </a:pPr>
            <a:r>
              <a:rPr lang="uk-UA" sz="1100" dirty="0" smtClean="0">
                <a:latin typeface="e-Ukraine"/>
              </a:rPr>
              <a:t>відповідний територіальний</a:t>
            </a:r>
            <a:r>
              <a:rPr lang="uk-UA" sz="1600" dirty="0" smtClean="0">
                <a:latin typeface="e-Ukraine"/>
              </a:rPr>
              <a:t> </a:t>
            </a:r>
            <a:r>
              <a:rPr lang="uk-UA" sz="1090" dirty="0" smtClean="0">
                <a:latin typeface="e-Ukraine"/>
              </a:rPr>
              <a:t>орган ДПС і мають відмітку у паспорті або запис про відмову від прийняття реєстраційного номера облікової картки платника податків в електронному безконтактному носії); </a:t>
            </a:r>
          </a:p>
          <a:p>
            <a:pPr indent="457200" algn="just">
              <a:lnSpc>
                <a:spcPct val="150000"/>
              </a:lnSpc>
            </a:pPr>
            <a:r>
              <a:rPr lang="uk-UA" sz="1090" dirty="0" smtClean="0">
                <a:latin typeface="e-Ukraine"/>
              </a:rPr>
              <a:t>поле № 4 – друкується розділовий знак «;» та роз'яснювальна інформація про призначення платежу в довільній формі. Кількість знаків, ураховуючи зазначені вище поля і розділові знаки, обмежена довжиною реквізиту «Призначення платежу» електронного розрахункового документа системи електронних платежів Національного банку України, при цьому використання символу «;» не допускається.</a:t>
            </a:r>
          </a:p>
          <a:p>
            <a:pPr indent="457200" algn="just">
              <a:lnSpc>
                <a:spcPct val="150000"/>
              </a:lnSpc>
            </a:pPr>
            <a:r>
              <a:rPr lang="uk-UA" sz="1090" dirty="0" smtClean="0">
                <a:latin typeface="e-Ukraine"/>
              </a:rPr>
              <a:t>Звертаємо увагу, що заповнення податкового номеру або серії (за наявності) та номеру паспорта громадянина України (для фізичних осіб, які через свої релігійні переконання відмовляються від прийняття реєстраційного номера облікової картки платника податків та офіційно повідомили про це відповідний територіальний орган ДПС і мають відмітку у паспорті або запис про відмову від прийняття реєстраційного номера облікової картки платника податків в електронному безконтактному носії) є обов’язковим. </a:t>
            </a:r>
          </a:p>
          <a:p>
            <a:pPr indent="457200" algn="just">
              <a:lnSpc>
                <a:spcPct val="150000"/>
              </a:lnSpc>
            </a:pPr>
            <a:r>
              <a:rPr lang="uk-UA" sz="1090" dirty="0" smtClean="0">
                <a:latin typeface="e-Ukraine"/>
              </a:rPr>
              <a:t>У разі відсутності в полі «Призначення платежу» обов’язкових реквізитів, розрахунковий документ не проходить ідентифікацію та не розноситься до інтегрованої картки платника податку. </a:t>
            </a:r>
            <a:endParaRPr lang="uk-UA" sz="1090" dirty="0">
              <a:latin typeface="e-Ukraine"/>
            </a:endParaRPr>
          </a:p>
        </p:txBody>
      </p:sp>
    </p:spTree>
    <p:extLst>
      <p:ext uri="{BB962C8B-B14F-4D97-AF65-F5344CB8AC3E}">
        <p14:creationId xmlns:p14="http://schemas.microsoft.com/office/powerpoint/2010/main" xmlns=""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460</TotalTime>
  <Words>497</Words>
  <Application>Microsoft Office PowerPoint</Application>
  <PresentationFormat>Лист A4 (210x297 мм)</PresentationFormat>
  <Paragraphs>26</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user</cp:lastModifiedBy>
  <cp:revision>66</cp:revision>
  <dcterms:created xsi:type="dcterms:W3CDTF">2021-05-27T05:23:05Z</dcterms:created>
  <dcterms:modified xsi:type="dcterms:W3CDTF">2021-09-03T08:41:40Z</dcterms:modified>
</cp:coreProperties>
</file>