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10891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зможете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 коментарі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Серпень</a:t>
            </a: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6"/>
            <a:ext cx="32956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72125" y="14859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latin typeface="e-Ukraine" pitchFamily="2" charset="-52"/>
              </a:rPr>
              <a:t>Подання </a:t>
            </a:r>
            <a:r>
              <a:rPr lang="uk-UA" sz="1600" b="1" dirty="0" err="1" smtClean="0">
                <a:latin typeface="e-Ukraine" pitchFamily="2" charset="-52"/>
              </a:rPr>
              <a:t>ФОП</a:t>
            </a:r>
            <a:r>
              <a:rPr lang="uk-UA" sz="1600" b="1" dirty="0" smtClean="0">
                <a:latin typeface="e-Ukraine" pitchFamily="2" charset="-52"/>
              </a:rPr>
              <a:t> на спрощеній системі </a:t>
            </a:r>
            <a:r>
              <a:rPr lang="uk-UA" sz="1600" b="1" dirty="0" err="1" smtClean="0">
                <a:latin typeface="e-Ukraine" pitchFamily="2" charset="-52"/>
              </a:rPr>
              <a:t>оподадкування</a:t>
            </a:r>
            <a:r>
              <a:rPr lang="uk-UA" sz="1600" b="1" dirty="0" smtClean="0">
                <a:latin typeface="e-Ukraine" pitchFamily="2" charset="-52"/>
              </a:rPr>
              <a:t>, Додатку 1 до декларації</a:t>
            </a:r>
            <a:endParaRPr lang="uk-UA" sz="1600" b="1" dirty="0">
              <a:latin typeface="e-Ukraine" pitchFamily="2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93345" y="76200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5570" y="68581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0" y="-123826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33810"/>
            <a:ext cx="4648199" cy="37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300" dirty="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51" y="86916"/>
            <a:ext cx="4543424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50" dirty="0" smtClean="0">
              <a:latin typeface="e-Ukraine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48250" y="0"/>
            <a:ext cx="4714875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50" dirty="0" smtClean="0">
              <a:latin typeface="e-Ukraine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5250" y="56783"/>
            <a:ext cx="4772025" cy="6863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/>
            <a:r>
              <a:rPr lang="uk-UA" sz="1120" dirty="0" smtClean="0">
                <a:latin typeface="e-Ukraine" pitchFamily="2" charset="-52"/>
              </a:rPr>
              <a:t>Головне управління ДПС у м. Києві інформує, що фізичні особи – підприємці, у тому числі ті, які обрали спрощену систему оподаткування, які мають основне місце роботи, звільняються від сплати за себе єдиного внеску на загальнообов’язкове державне соціальне страхування (далі – єдиний внесок) за місяці звітного періоду, за які роботодавцем було сплачено страховий внесок за таких осіб у розмірі не менше мінімального страхового внеску (відповідно до частини шостої ст. 4 Закону України від 08 липня 2010 року № 2464-VI «Про збір та облік єдиного внеску на загальнообов’язкове державне соціальне страхування» із змінами та доповненнями (далі – Закон № 2464). </a:t>
            </a:r>
          </a:p>
          <a:p>
            <a:pPr indent="457200" algn="just"/>
            <a:r>
              <a:rPr lang="uk-UA" sz="1120" dirty="0" smtClean="0">
                <a:latin typeface="e-Ukraine" pitchFamily="2" charset="-52"/>
              </a:rPr>
              <a:t>Такі особи можуть бути платниками єдиного внеску за умови самостійного визначення за місяці звітного періоду, за які роботодавцем було сплачено страховий внесок за таких осіб у розмірі менше мінімального страхового внеску, бази нарахування, але не більше максимальної величини бази нарахування єдиного внеску, встановленої Законом № 2464. Водночас сума єдиного внеску не може бути меншою за розмір мінімального страхового внеску. </a:t>
            </a:r>
          </a:p>
          <a:p>
            <a:pPr indent="457200" algn="just"/>
            <a:r>
              <a:rPr lang="uk-UA" sz="1120" dirty="0" smtClean="0">
                <a:latin typeface="e-Ukraine" pitchFamily="2" charset="-52"/>
              </a:rPr>
              <a:t>Фізичні особи – підприємці – платники єдиного податку І – ІІІ груп подають у складі податкової декларації платника єдиного податку – фізичної особи – підприємця, затвердженої наказом Міністерства фінансів України від 19 червня 2015 року № 578 (далі – Декларація), додаток 1 «Відомості про суми нарахованого доходу застрахованих осіб та суми нарахованого єдиного внеску» (далі – Додаток 1). </a:t>
            </a:r>
          </a:p>
          <a:p>
            <a:pPr indent="457200" algn="just"/>
            <a:r>
              <a:rPr lang="uk-UA" sz="1120" dirty="0" smtClean="0">
                <a:latin typeface="e-Ukraine" pitchFamily="2" charset="-52"/>
              </a:rPr>
              <a:t>У </a:t>
            </a:r>
            <a:r>
              <a:rPr lang="uk-UA" sz="1120" dirty="0" err="1" smtClean="0">
                <a:latin typeface="e-Ukraine" pitchFamily="2" charset="-52"/>
              </a:rPr>
              <a:t>розд</a:t>
            </a:r>
            <a:r>
              <a:rPr lang="uk-UA" sz="1120" dirty="0" smtClean="0">
                <a:latin typeface="e-Ukraine" pitchFamily="2" charset="-52"/>
              </a:rPr>
              <a:t>. 9 Додатка 1 в графі 2 в рядках у розрізі окремого календарного місяця звітного періоду відображаються суми нарахованого доходу застрахованих осіб та у графі 4 розраховуються суми нарахованого єдиного внеску. Загальна сума нарахованого єдиного внеску за звітний період зазначається у рядку «Усього» графи 4 </a:t>
            </a:r>
            <a:r>
              <a:rPr lang="uk-UA" sz="1120" dirty="0" err="1" smtClean="0">
                <a:latin typeface="e-Ukraine" pitchFamily="2" charset="-52"/>
              </a:rPr>
              <a:t>розд</a:t>
            </a:r>
            <a:r>
              <a:rPr lang="uk-UA" sz="1120" dirty="0" smtClean="0">
                <a:latin typeface="e-Ukraine" pitchFamily="2" charset="-52"/>
              </a:rPr>
              <a:t>. 9 Додатка 1. Значення рядка «Усього» графи 4 </a:t>
            </a:r>
            <a:r>
              <a:rPr lang="uk-UA" sz="1120" dirty="0" err="1" smtClean="0">
                <a:latin typeface="e-Ukraine" pitchFamily="2" charset="-52"/>
              </a:rPr>
              <a:t>розд</a:t>
            </a:r>
            <a:r>
              <a:rPr lang="uk-UA" sz="1120" dirty="0" smtClean="0">
                <a:latin typeface="e-Ukraine" pitchFamily="2" charset="-52"/>
              </a:rPr>
              <a:t>. 9 Додатка  1 </a:t>
            </a: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20" dirty="0" smtClean="0">
              <a:solidFill>
                <a:srgbClr val="000000"/>
              </a:solidFill>
              <a:latin typeface="e-Ukraine" pitchFamily="2" charset="-52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38725" y="57149"/>
            <a:ext cx="4752975" cy="664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120" dirty="0" smtClean="0">
                <a:latin typeface="e-Ukraine" pitchFamily="2" charset="-52"/>
              </a:rPr>
              <a:t>переноситься до рядка 21 «Сума єдиного внеску, яка підлягає сплаті на </a:t>
            </a:r>
            <a:r>
              <a:rPr lang="uk-UA" sz="1120" dirty="0" err="1" smtClean="0">
                <a:latin typeface="e-Ukraine" pitchFamily="2" charset="-52"/>
              </a:rPr>
              <a:t>небюджетні</a:t>
            </a:r>
            <a:r>
              <a:rPr lang="uk-UA" sz="1120" dirty="0" smtClean="0">
                <a:latin typeface="e-Ukraine" pitchFamily="2" charset="-52"/>
              </a:rPr>
              <a:t> рахунки, за даними звітного (податкового) періоду» </a:t>
            </a:r>
            <a:r>
              <a:rPr lang="uk-UA" sz="1120" dirty="0" err="1" smtClean="0">
                <a:latin typeface="e-Ukraine" pitchFamily="2" charset="-52"/>
              </a:rPr>
              <a:t>розд</a:t>
            </a:r>
            <a:r>
              <a:rPr lang="uk-UA" sz="1120" dirty="0" smtClean="0">
                <a:latin typeface="e-Ukraine" pitchFamily="2" charset="-52"/>
              </a:rPr>
              <a:t>. VІІ Декларації. </a:t>
            </a:r>
          </a:p>
          <a:p>
            <a:pPr indent="457200" algn="just"/>
            <a:r>
              <a:rPr lang="uk-UA" sz="1120" dirty="0" smtClean="0">
                <a:latin typeface="e-Ukraine" pitchFamily="2" charset="-52"/>
              </a:rPr>
              <a:t>Згідно з приміткою 8 до Декларації Додаток 1 не подається та не заповнюється фізичними особами – підприємцями – платниками єдиного податку І – ІІІ груп, за умови дотримання ними вимог, визначених частинами четвертою та шостою ст. 4 Закону № 2464, що дають право на звільнення таких осіб від сплати за себе єдиного внеску. Такі особи можуть подавати Додаток 1 виключно за умови їх добровільної участі у системі загальнообов’язкового державного соціального страхування. </a:t>
            </a:r>
          </a:p>
          <a:p>
            <a:pPr indent="457200" algn="just"/>
            <a:r>
              <a:rPr lang="uk-UA" sz="1120" dirty="0" smtClean="0">
                <a:latin typeface="e-Ukraine" pitchFamily="2" charset="-52"/>
              </a:rPr>
              <a:t>Враховуючи зазначене, фізичні особи – підприємці – платники єдиного податку І – ІІІ груп, які мають основне місце роботи, та за яких роботодавцем сплачено єдиний внесок у розмірі не менше мінімального страхового внеску за всі календарні місяці звітного періоду, Додаток 1 до Декларації не заповнюють та не подають. </a:t>
            </a:r>
          </a:p>
          <a:p>
            <a:pPr indent="457200" algn="just"/>
            <a:r>
              <a:rPr lang="uk-UA" sz="1120" dirty="0" smtClean="0">
                <a:latin typeface="e-Ukraine" pitchFamily="2" charset="-52"/>
              </a:rPr>
              <a:t>Якщо роботодавцем у звітному періоді єдиний внесок нараховувався та сплачувався у розмірі менше мінімального страхового внеску (наприклад, у випадках коли працівник працював неповний місяць у зв’язку з прийняттям/звільненням в середині місяця) або не нараховувався та не сплачувався (наприклад, у зв’язку із перебуванням працівника повний місяць у відпустці за свій рахунок), то такі фізичні особи – підприємці зобов’язані самостійно визначити базу нарахування за такі місяці у розмірі не менше мінімальної заробітної плати та відобразити у графі 2 </a:t>
            </a:r>
            <a:r>
              <a:rPr lang="uk-UA" sz="1120" dirty="0" err="1" smtClean="0">
                <a:latin typeface="e-Ukraine" pitchFamily="2" charset="-52"/>
              </a:rPr>
              <a:t>розд</a:t>
            </a:r>
            <a:r>
              <a:rPr lang="uk-UA" sz="1120" dirty="0" smtClean="0">
                <a:latin typeface="e-Ukraine" pitchFamily="2" charset="-52"/>
              </a:rPr>
              <a:t>. 9 Додатка1  </a:t>
            </a:r>
          </a:p>
          <a:p>
            <a:pPr indent="457200" algn="just"/>
            <a:r>
              <a:rPr lang="uk-UA" sz="1120" dirty="0" smtClean="0">
                <a:latin typeface="e-Ukraine" pitchFamily="2" charset="-52"/>
              </a:rPr>
              <a:t>Водночас, за місяці, за які роботодавцем сплачено єдиний внесок у розмірі не менше мінімального страхового внеску, у графі 2 </a:t>
            </a:r>
            <a:r>
              <a:rPr lang="uk-UA" sz="1120" dirty="0" err="1" smtClean="0">
                <a:latin typeface="e-Ukraine" pitchFamily="2" charset="-52"/>
              </a:rPr>
              <a:t>розд</a:t>
            </a:r>
            <a:r>
              <a:rPr lang="uk-UA" sz="1120" dirty="0" smtClean="0">
                <a:latin typeface="e-Ukraine" pitchFamily="2" charset="-52"/>
              </a:rPr>
              <a:t>. 9 Додатка 1 в паперовому вигляді проставляються прочерки, в електронному варіанті – поля залишаються не заповненими. </a:t>
            </a: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</TotalTime>
  <Words>411</Words>
  <Application>Microsoft Office PowerPoint</Application>
  <PresentationFormat>Лист A4 (210x297 мм)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user</cp:lastModifiedBy>
  <cp:revision>68</cp:revision>
  <dcterms:created xsi:type="dcterms:W3CDTF">2021-05-27T05:23:05Z</dcterms:created>
  <dcterms:modified xsi:type="dcterms:W3CDTF">2021-09-03T08:42:05Z</dcterms:modified>
</cp:coreProperties>
</file>