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10201" y="1158343"/>
            <a:ext cx="4267200" cy="1261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b="1" dirty="0" smtClean="0">
                <a:latin typeface="e-Ukraine" pitchFamily="2" charset="-52"/>
              </a:rPr>
              <a:t>Розпочат</a:t>
            </a:r>
            <a:r>
              <a:rPr lang="uk-UA" sz="1600" b="1" dirty="0" smtClean="0">
                <a:latin typeface="e-Ukraine" pitchFamily="2" charset="-52"/>
              </a:rPr>
              <a:t>а</a:t>
            </a:r>
            <a:r>
              <a:rPr lang="uk-UA" sz="1600" b="1" dirty="0" smtClean="0">
                <a:latin typeface="e-Ukraine" pitchFamily="2" charset="-52"/>
              </a:rPr>
              <a:t> </a:t>
            </a:r>
            <a:r>
              <a:rPr lang="uk-UA" sz="1600" b="1" dirty="0" smtClean="0">
                <a:latin typeface="e-Ukraine" pitchFamily="2" charset="-52"/>
              </a:rPr>
              <a:t>кампанія одноразового (спеціального) добровільного декларування громадянами України своїх активів </a:t>
            </a:r>
          </a:p>
          <a:p>
            <a:pPr algn="ctr"/>
            <a:endParaRPr lang="uk-UA" sz="12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399730"/>
            <a:ext cx="962024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Вересень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3345" y="76200"/>
            <a:ext cx="4850130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70" y="78106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2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51" y="86916"/>
            <a:ext cx="4543424" cy="392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450" dirty="0" smtClean="0"/>
              <a:t>     </a:t>
            </a:r>
            <a:endParaRPr lang="uk-UA" sz="1450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38100"/>
            <a:ext cx="48006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100" dirty="0" smtClean="0">
                <a:latin typeface="e-Ukraine" pitchFamily="2" charset="-52"/>
              </a:rPr>
              <a:t>інші корпоративні права; майнові права на об'єкти інтелектуальної власності; цінні папери та/або фінансові інструменти, визначені законом; права на отримання дивідендів, процентів чи іншої аналогічної майнової вигоди, не пов'язані із правом власності на цінні папери, частки (паї) у майні юридичних осіб та/або о в утвореннях без статусу юридичної особи; інші активи фізичної особи, у тому числі: майно; банківські метали, що не розміщені на рахунках; пам'ятні банкноти та монети; майнові права, що належать декларанту або з яких декларант отримує чи має право отримувати доходи на підставі договору про управління майном чи іншого аналогічного правочину та не сплачує власнику такого майна частину належного власнику доходу.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b="1" dirty="0" err="1" smtClean="0">
                <a:latin typeface="e-Ukraine" pitchFamily="2" charset="-52"/>
              </a:rPr>
              <a:t>Довідково</a:t>
            </a:r>
            <a:r>
              <a:rPr lang="uk-UA" sz="1100" b="1" dirty="0" smtClean="0">
                <a:latin typeface="e-Ukraine" pitchFamily="2" charset="-52"/>
              </a:rPr>
              <a:t>:</a:t>
            </a:r>
            <a:r>
              <a:rPr lang="uk-UA" sz="1100" dirty="0" smtClean="0">
                <a:latin typeface="e-Ukraine" pitchFamily="2" charset="-52"/>
              </a:rPr>
              <a:t> подання одноразової добровільної декларації передбачено Законом України від 15 червня 2021 року № 1539-IX  «Про внесення змін до Податкового кодексу України та інших законів України щодо стимулювання </a:t>
            </a:r>
            <a:r>
              <a:rPr lang="uk-UA" sz="1100" dirty="0" err="1" smtClean="0">
                <a:latin typeface="e-Ukraine" pitchFamily="2" charset="-52"/>
              </a:rPr>
              <a:t>детінізації</a:t>
            </a:r>
            <a:r>
              <a:rPr lang="uk-UA" sz="1100" dirty="0" smtClean="0">
                <a:latin typeface="e-Ukraine" pitchFamily="2" charset="-52"/>
              </a:rPr>
              <a:t> доходів та підвищення податкової культури громадян шляхом запровадження одноразового (спеціального) добровільного декларування фізичними особами належних їм активів та сплати одноразового збору до бюджету».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dirty="0" smtClean="0">
                <a:latin typeface="e-Ukraine" pitchFamily="2" charset="-52"/>
              </a:rPr>
              <a:t>Триватиме кампанія одноразового (спеціального) добровільного декларування активів фізичних осіб до 01 вересня 2022 року. </a:t>
            </a:r>
          </a:p>
          <a:p>
            <a:pPr indent="457200" algn="just">
              <a:lnSpc>
                <a:spcPct val="150000"/>
              </a:lnSpc>
            </a:pPr>
            <a:endParaRPr lang="uk-UA" sz="9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5250" y="19050"/>
            <a:ext cx="4848225" cy="6948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1100" dirty="0" smtClean="0">
                <a:latin typeface="e-Ukraine" pitchFamily="2" charset="-52"/>
              </a:rPr>
              <a:t>Головне управління ДПС у м. Києві повідомляє, що 01 вересня 2021 року розпочалася кампанія одноразового  (спеціального) добровільного громадянами України активів (розміщених на території України та/або за її межами), які належать їм на правах власності та з яких, відповідно до вимог законодавства та/або міжнародних договорів, не були сплачені або сплачені не в повному обсязі податки і збори.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smtClean="0">
                <a:latin typeface="e-Ukraine" pitchFamily="2" charset="-52"/>
              </a:rPr>
              <a:t>Об’єкти, які підлягають одноразовому  </a:t>
            </a:r>
            <a:r>
              <a:rPr lang="uk-UA" sz="1100" dirty="0" smtClean="0">
                <a:latin typeface="e-Ukraine" pitchFamily="2" charset="-52"/>
              </a:rPr>
              <a:t>(спеціальному) декларуванню: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i="1" dirty="0" smtClean="0">
                <a:latin typeface="e-Ukraine" pitchFamily="2" charset="-52"/>
              </a:rPr>
              <a:t>Нерухоме майно:</a:t>
            </a:r>
            <a:r>
              <a:rPr lang="uk-UA" sz="1100" dirty="0" smtClean="0">
                <a:latin typeface="e-Ukraine" pitchFamily="2" charset="-52"/>
              </a:rPr>
              <a:t> земельні ділянки; об'єкти житлової нерухомості; об’єкти нежитлової нерухомості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i="1" dirty="0" smtClean="0">
                <a:latin typeface="e-Ukraine" pitchFamily="2" charset="-52"/>
              </a:rPr>
              <a:t>Рухоме майно:</a:t>
            </a:r>
            <a:r>
              <a:rPr lang="uk-UA" sz="1100" dirty="0" smtClean="0">
                <a:latin typeface="e-Ukraine" pitchFamily="2" charset="-52"/>
              </a:rPr>
              <a:t> транспортні засоби та інші самохідні машини і механізми; інше цінне рухоме майно (предмети мистецтва та антикваріату, дорогоцінні метали, дорогоцінне каміння, ювелірні вироби тощо)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i="1" dirty="0" smtClean="0">
                <a:latin typeface="e-Ukraine" pitchFamily="2" charset="-52"/>
              </a:rPr>
              <a:t>Валютні цінності:</a:t>
            </a:r>
            <a:r>
              <a:rPr lang="uk-UA" sz="1100" dirty="0" smtClean="0">
                <a:latin typeface="e-Ukraine" pitchFamily="2" charset="-52"/>
              </a:rPr>
              <a:t> банківські метали, крім тих, що не розміщені на рахунках; національна валюта (гривня); іноземна валюта, крім коштів у готівковій формі; права грошової вимоги (у тому числі депозит (вклад), кошти, позичені третім особам за договором позики), оформлені у письмовій формі з юридичною особою або нотаріально посвідчені у разі виникнення права вимоги декларанта до іншої фізичної особи </a:t>
            </a:r>
          </a:p>
          <a:p>
            <a:pPr indent="457200" algn="just">
              <a:lnSpc>
                <a:spcPct val="150000"/>
              </a:lnSpc>
            </a:pPr>
            <a:r>
              <a:rPr lang="uk-UA" sz="1100" i="1" dirty="0" smtClean="0">
                <a:latin typeface="e-Ukraine" pitchFamily="2" charset="-52"/>
              </a:rPr>
              <a:t>Інші об’єкти:</a:t>
            </a:r>
            <a:r>
              <a:rPr lang="uk-UA" sz="1100" dirty="0" smtClean="0">
                <a:latin typeface="e-Ukraine" pitchFamily="2" charset="-52"/>
              </a:rPr>
              <a:t> частки (паї) у майні юридичних осіб або в утвореннях без статусу юридичної особи; </a:t>
            </a:r>
            <a:endParaRPr lang="uk-UA" sz="1100" dirty="0">
              <a:latin typeface="e-Ukraine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268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74</cp:revision>
  <dcterms:created xsi:type="dcterms:W3CDTF">2021-05-27T05:23:05Z</dcterms:created>
  <dcterms:modified xsi:type="dcterms:W3CDTF">2021-09-29T10:58:57Z</dcterms:modified>
</cp:coreProperties>
</file>