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906000" cy="6858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A87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12" autoAdjust="0"/>
    <p:restoredTop sz="94660"/>
  </p:normalViewPr>
  <p:slideViewPr>
    <p:cSldViewPr snapToGrid="0">
      <p:cViewPr>
        <p:scale>
          <a:sx n="100" d="100"/>
          <a:sy n="100" d="100"/>
        </p:scale>
        <p:origin x="-2088" y="-450"/>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24.09.2021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700837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24.09.2021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919468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24.09.2021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722444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24.09.2021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3487806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9FCE06E-CD33-4E8D-BB2D-3C537C4FAFB6}" type="datetimeFigureOut">
              <a:rPr lang="ru-RU" smtClean="0"/>
              <a:pPr/>
              <a:t>24.09.2021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210265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9FCE06E-CD33-4E8D-BB2D-3C537C4FAFB6}" type="datetimeFigureOut">
              <a:rPr lang="ru-RU" smtClean="0"/>
              <a:pPr/>
              <a:t>24.09.2021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328008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2329" y="2505075"/>
            <a:ext cx="4190702"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14913" y="2505075"/>
            <a:ext cx="4211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9FCE06E-CD33-4E8D-BB2D-3C537C4FAFB6}" type="datetimeFigureOut">
              <a:rPr lang="ru-RU" smtClean="0"/>
              <a:pPr/>
              <a:t>24.09.2021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159363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9FCE06E-CD33-4E8D-BB2D-3C537C4FAFB6}" type="datetimeFigureOut">
              <a:rPr lang="ru-RU" smtClean="0"/>
              <a:pPr/>
              <a:t>24.09.2021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528486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FCE06E-CD33-4E8D-BB2D-3C537C4FAFB6}" type="datetimeFigureOut">
              <a:rPr lang="ru-RU" smtClean="0"/>
              <a:pPr/>
              <a:t>24.09.2021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4147845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24.09.2021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79518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24.09.2021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610861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A87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FCE06E-CD33-4E8D-BB2D-3C537C4FAFB6}" type="datetimeFigureOut">
              <a:rPr lang="ru-RU" smtClean="0"/>
              <a:pPr/>
              <a:t>24.09.2021</a:t>
            </a:fld>
            <a:endParaRPr lang="ru-RU"/>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40782330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xmlns="" id="{B2AE1F56-FA4C-456D-AD17-F597535BE98C}"/>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028247" y="0"/>
            <a:ext cx="4877753" cy="6858000"/>
          </a:xfrm>
          <a:prstGeom prst="rect">
            <a:avLst/>
          </a:prstGeom>
        </p:spPr>
      </p:pic>
      <p:sp>
        <p:nvSpPr>
          <p:cNvPr id="11" name="Rectangle 6">
            <a:extLst>
              <a:ext uri="{FF2B5EF4-FFF2-40B4-BE49-F238E27FC236}">
                <a16:creationId xmlns:a16="http://schemas.microsoft.com/office/drawing/2014/main" xmlns="" id="{AAE0BDE6-D7B9-4FD3-A01F-F489C68E00E5}"/>
              </a:ext>
            </a:extLst>
          </p:cNvPr>
          <p:cNvSpPr>
            <a:spLocks noChangeArrowheads="1"/>
          </p:cNvSpPr>
          <p:nvPr/>
        </p:nvSpPr>
        <p:spPr bwMode="auto">
          <a:xfrm>
            <a:off x="0" y="1762125"/>
            <a:ext cx="9906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grpSp>
        <p:nvGrpSpPr>
          <p:cNvPr id="18" name="Группа 17">
            <a:extLst>
              <a:ext uri="{FF2B5EF4-FFF2-40B4-BE49-F238E27FC236}">
                <a16:creationId xmlns:a16="http://schemas.microsoft.com/office/drawing/2014/main" xmlns="" id="{5B1F3CBD-8D08-499F-BE54-1DF3C9FE8E21}"/>
              </a:ext>
            </a:extLst>
          </p:cNvPr>
          <p:cNvGrpSpPr/>
          <p:nvPr/>
        </p:nvGrpSpPr>
        <p:grpSpPr>
          <a:xfrm>
            <a:off x="106282" y="114300"/>
            <a:ext cx="4820999" cy="6743700"/>
            <a:chOff x="64808" y="106681"/>
            <a:chExt cx="4811442" cy="6743700"/>
          </a:xfrm>
        </p:grpSpPr>
        <p:grpSp>
          <p:nvGrpSpPr>
            <p:cNvPr id="9" name="Группа 8">
              <a:extLst>
                <a:ext uri="{FF2B5EF4-FFF2-40B4-BE49-F238E27FC236}">
                  <a16:creationId xmlns:a16="http://schemas.microsoft.com/office/drawing/2014/main" xmlns="" id="{4A6F6DA5-6ACE-429E-B52A-AC44102F0184}"/>
                </a:ext>
              </a:extLst>
            </p:cNvPr>
            <p:cNvGrpSpPr/>
            <p:nvPr/>
          </p:nvGrpSpPr>
          <p:grpSpPr>
            <a:xfrm>
              <a:off x="64808" y="106681"/>
              <a:ext cx="4793934" cy="6743700"/>
              <a:chOff x="64808" y="106681"/>
              <a:chExt cx="4793934" cy="6743700"/>
            </a:xfrm>
          </p:grpSpPr>
          <p:sp>
            <p:nvSpPr>
              <p:cNvPr id="7" name="Прямоугольник 6">
                <a:extLst>
                  <a:ext uri="{FF2B5EF4-FFF2-40B4-BE49-F238E27FC236}">
                    <a16:creationId xmlns:a16="http://schemas.microsoft.com/office/drawing/2014/main" xmlns="" id="{09A0A77F-376C-47B9-BB79-353299E74E74}"/>
                  </a:ext>
                </a:extLst>
              </p:cNvPr>
              <p:cNvSpPr/>
              <p:nvPr/>
            </p:nvSpPr>
            <p:spPr>
              <a:xfrm>
                <a:off x="64808" y="106681"/>
                <a:ext cx="4793934" cy="6591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Овал 7">
                <a:extLst>
                  <a:ext uri="{FF2B5EF4-FFF2-40B4-BE49-F238E27FC236}">
                    <a16:creationId xmlns:a16="http://schemas.microsoft.com/office/drawing/2014/main" xmlns="" id="{DCA030F4-92F2-48AB-8BB4-77C584043B72}"/>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dirty="0" smtClean="0">
                    <a:solidFill>
                      <a:srgbClr val="25A872"/>
                    </a:solidFill>
                    <a:latin typeface="e-Ukraine" panose="00000500000000000000" pitchFamily="50" charset="-52"/>
                  </a:rPr>
                  <a:t>3</a:t>
                </a:r>
                <a:endParaRPr lang="ru-RU" sz="1400" dirty="0">
                  <a:solidFill>
                    <a:srgbClr val="25A872"/>
                  </a:solidFill>
                  <a:latin typeface="e-Ukraine" panose="00000500000000000000" pitchFamily="50" charset="-52"/>
                </a:endParaRPr>
              </a:p>
            </p:txBody>
          </p:sp>
        </p:grpSp>
        <p:pic>
          <p:nvPicPr>
            <p:cNvPr id="4100" name="Рисунок 10" descr="https://chart.googleapis.com/chart?cht=qr&amp;chl=https%3A%2F%2Ft.me%2FinfoTAXbot&amp;chld=L|0&amp;chs=150">
              <a:extLst>
                <a:ext uri="{FF2B5EF4-FFF2-40B4-BE49-F238E27FC236}">
                  <a16:creationId xmlns:a16="http://schemas.microsoft.com/office/drawing/2014/main" xmlns="" id="{C10BBAFE-2D79-49E5-868B-A0FDCC9F8BD8}"/>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889161" y="1990344"/>
              <a:ext cx="1304925" cy="13049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9" name="Рисунок 1" descr="https://chart.googleapis.com/chart?cht=qr&amp;chl=https%3A%2F%2Ft.me%2Ftax_gov_ua&amp;chld=L|0&amp;chs=150">
              <a:extLst>
                <a:ext uri="{FF2B5EF4-FFF2-40B4-BE49-F238E27FC236}">
                  <a16:creationId xmlns:a16="http://schemas.microsoft.com/office/drawing/2014/main" xmlns="" id="{AB68234D-4D6E-4D60-B461-52334D70C220}"/>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81092" y="3465338"/>
              <a:ext cx="771525" cy="7715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8" name="Рисунок 7" descr="https://chart.googleapis.com/chart?cht=qr&amp;chl=https%3A%2F%2Fwww.youtube.com%2FTaxUkraine&amp;chld=L|0&amp;chs=150">
              <a:extLst>
                <a:ext uri="{FF2B5EF4-FFF2-40B4-BE49-F238E27FC236}">
                  <a16:creationId xmlns:a16="http://schemas.microsoft.com/office/drawing/2014/main" xmlns="" id="{B988640C-7F4D-43BB-8D2B-B0AB4B4AD405}"/>
                </a:ext>
              </a:extLst>
            </p:cNvPr>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81092" y="4329384"/>
              <a:ext cx="771525" cy="7715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7" name="Рисунок 13" descr="https://chart.googleapis.com/chart?cht=qr&amp;chl=https%3A%2F%2Fwww.facebook.com%2FTaxUkraine%2F&amp;chld=L|0&amp;chs=150">
              <a:extLst>
                <a:ext uri="{FF2B5EF4-FFF2-40B4-BE49-F238E27FC236}">
                  <a16:creationId xmlns:a16="http://schemas.microsoft.com/office/drawing/2014/main" xmlns="" id="{48F62E71-1AA9-48BD-99B8-0430C4FAB90B}"/>
                </a:ext>
              </a:extLst>
            </p:cNvPr>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81092" y="5193430"/>
              <a:ext cx="771525" cy="771525"/>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Rectangle 5">
              <a:extLst>
                <a:ext uri="{FF2B5EF4-FFF2-40B4-BE49-F238E27FC236}">
                  <a16:creationId xmlns:a16="http://schemas.microsoft.com/office/drawing/2014/main" xmlns="" id="{5E53E4E3-62F3-4903-B665-45BF57FD779F}"/>
                </a:ext>
              </a:extLst>
            </p:cNvPr>
            <p:cNvSpPr>
              <a:spLocks noChangeArrowheads="1"/>
            </p:cNvSpPr>
            <p:nvPr/>
          </p:nvSpPr>
          <p:spPr bwMode="auto">
            <a:xfrm>
              <a:off x="82316" y="203687"/>
              <a:ext cx="4793934" cy="17543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Друзі, підписуйтеся на офіційні сторінки Державної податкової служби України у соціальних мережах, де ви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зможе</a:t>
              </a:r>
              <a:r>
                <a:rPr lang="uk-UA" altLang="ru-RU" sz="1200" dirty="0" smtClean="0">
                  <a:solidFill>
                    <a:srgbClr val="333333"/>
                  </a:solidFill>
                  <a:latin typeface="e-Ukraine Light" panose="00000400000000000000" pitchFamily="50" charset="-52"/>
                  <a:ea typeface="Times New Roman" panose="02020603050405020304" pitchFamily="18" charset="0"/>
                  <a:cs typeface="Times New Roman" panose="02020603050405020304" pitchFamily="18" charset="0"/>
                </a:rPr>
                <a:t>те</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переглянути новини, актуальні роз'яснення податкових новацій, а також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інфографіки,</a:t>
              </a:r>
              <a:r>
                <a:rPr kumimoji="0" lang="uk-UA" altLang="ru-RU" sz="1200" b="0" i="0" u="none" strike="noStrike" cap="none" normalizeH="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коментарі керівництва,</a:t>
              </a:r>
              <a:r>
                <a:rPr kumimoji="0" lang="uk-UA" altLang="ru-RU" sz="1200" b="0" i="0" u="none" strike="noStrike" cap="none" normalizeH="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фахівців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служби! Буде корисно та цікаво!</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Спілкуйтеся з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податковою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службою дистанційно за допомогою сервісу  «InfoTAX»:</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endParaRPr kumimoji="0" lang="ru-RU" altLang="ru-RU" sz="1200" b="0" i="0" u="none" strike="noStrike" cap="none" normalizeH="0" baseline="0" dirty="0">
                <a:ln>
                  <a:noFill/>
                </a:ln>
                <a:solidFill>
                  <a:schemeClr val="tx1"/>
                </a:solidFill>
                <a:effectLst/>
                <a:latin typeface="e-Ukraine Light" panose="00000400000000000000" pitchFamily="50" charset="-52"/>
              </a:endParaRPr>
            </a:p>
          </p:txBody>
        </p:sp>
        <p:sp>
          <p:nvSpPr>
            <p:cNvPr id="12" name="Rectangle 7">
              <a:extLst>
                <a:ext uri="{FF2B5EF4-FFF2-40B4-BE49-F238E27FC236}">
                  <a16:creationId xmlns:a16="http://schemas.microsoft.com/office/drawing/2014/main" xmlns="" id="{7BCFA5DF-C4AC-4DCE-AA03-DBDC47E12D5E}"/>
                </a:ext>
              </a:extLst>
            </p:cNvPr>
            <p:cNvSpPr>
              <a:spLocks noChangeArrowheads="1"/>
            </p:cNvSpPr>
            <p:nvPr/>
          </p:nvSpPr>
          <p:spPr bwMode="auto">
            <a:xfrm>
              <a:off x="1440440" y="3500673"/>
              <a:ext cx="2077686" cy="8002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 ДПС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Telegram</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endParaRPr kumimoji="0" lang="ru-RU" altLang="ru-RU" sz="600" b="0" i="0" u="none" strike="noStrike" cap="none" normalizeH="0" baseline="0" dirty="0">
                <a:ln>
                  <a:noFill/>
                </a:ln>
                <a:solidFill>
                  <a:schemeClr val="tx1"/>
                </a:solidFill>
                <a:effectLst/>
                <a:latin typeface="e-Ukraine Light" panose="00000400000000000000" pitchFamily="50" charset="-5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3" name="Rectangle 8">
              <a:extLst>
                <a:ext uri="{FF2B5EF4-FFF2-40B4-BE49-F238E27FC236}">
                  <a16:creationId xmlns:a16="http://schemas.microsoft.com/office/drawing/2014/main" xmlns="" id="{911FB1A9-ED1C-4532-A3E7-013A57BBC16A}"/>
                </a:ext>
              </a:extLst>
            </p:cNvPr>
            <p:cNvSpPr>
              <a:spLocks noChangeArrowheads="1"/>
            </p:cNvSpPr>
            <p:nvPr/>
          </p:nvSpPr>
          <p:spPr bwMode="auto">
            <a:xfrm>
              <a:off x="1440440" y="4465058"/>
              <a:ext cx="2710593"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сторінка на «</a:t>
              </a:r>
              <a:r>
                <a:rPr kumimoji="0" lang="en-US" altLang="ru-RU" sz="1400" b="0" i="0" u="none" strike="noStrike" cap="none" normalizeH="0" baseline="0" dirty="0" err="1">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Youtube</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каналі ДПС </a:t>
              </a: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4" name="Rectangle 9">
              <a:extLst>
                <a:ext uri="{FF2B5EF4-FFF2-40B4-BE49-F238E27FC236}">
                  <a16:creationId xmlns:a16="http://schemas.microsoft.com/office/drawing/2014/main" xmlns="" id="{D4E2B7F5-5D62-456B-A005-E3F8F8A4BC07}"/>
                </a:ext>
              </a:extLst>
            </p:cNvPr>
            <p:cNvSpPr>
              <a:spLocks noChangeArrowheads="1"/>
            </p:cNvSpPr>
            <p:nvPr/>
          </p:nvSpPr>
          <p:spPr bwMode="auto">
            <a:xfrm>
              <a:off x="1440440" y="5273743"/>
              <a:ext cx="2710593"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r>
                <a:rPr kumimoji="0" lang="uk-UA" altLang="ru-RU" sz="14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сторінка </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ДПС на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Fac</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е</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book</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a:t>
              </a:r>
              <a:endParaRPr kumimoji="0" lang="uk-UA"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5" name="Прямоугольник 14">
              <a:extLst>
                <a:ext uri="{FF2B5EF4-FFF2-40B4-BE49-F238E27FC236}">
                  <a16:creationId xmlns:a16="http://schemas.microsoft.com/office/drawing/2014/main" xmlns="" id="{14F01F8F-7640-48D6-B1C7-915AD6E76DDF}"/>
                </a:ext>
              </a:extLst>
            </p:cNvPr>
            <p:cNvSpPr/>
            <p:nvPr/>
          </p:nvSpPr>
          <p:spPr>
            <a:xfrm>
              <a:off x="82316" y="6057476"/>
              <a:ext cx="4793934" cy="338554"/>
            </a:xfrm>
            <a:prstGeom prst="rect">
              <a:avLst/>
            </a:prstGeom>
          </p:spPr>
          <p:txBody>
            <a:bodyPr wrap="square">
              <a:spAutoFit/>
            </a:bodyPr>
            <a:lstStyle/>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Офіційний веб-портал  Державної </a:t>
              </a:r>
              <a:r>
                <a:rPr lang="uk-UA" sz="800" b="1" spc="-20" dirty="0" err="1">
                  <a:latin typeface="e-Ukraine" panose="00000500000000000000" pitchFamily="50" charset="-52"/>
                  <a:ea typeface="Times New Roman" panose="02020603050405020304" pitchFamily="18" charset="0"/>
                  <a:cs typeface="Calibri" panose="020F0502020204030204" pitchFamily="34" charset="0"/>
                </a:rPr>
                <a:t>податков</a:t>
              </a:r>
              <a:r>
                <a:rPr lang="en-US" sz="800" b="1" spc="-20" dirty="0" err="1">
                  <a:latin typeface="e-Ukraine" panose="00000500000000000000" pitchFamily="50" charset="-52"/>
                  <a:ea typeface="Times New Roman" panose="02020603050405020304" pitchFamily="18" charset="0"/>
                  <a:cs typeface="Calibri" panose="020F0502020204030204" pitchFamily="34" charset="0"/>
                </a:rPr>
                <a:t>ої</a:t>
              </a:r>
              <a:r>
                <a:rPr lang="uk-UA" sz="800" b="1" spc="-20" dirty="0">
                  <a:latin typeface="e-Ukraine" panose="00000500000000000000" pitchFamily="50" charset="-52"/>
                  <a:ea typeface="Times New Roman" panose="02020603050405020304" pitchFamily="18" charset="0"/>
                  <a:cs typeface="Calibri" panose="020F0502020204030204" pitchFamily="34" charset="0"/>
                </a:rPr>
                <a:t>  служби України: </a:t>
              </a:r>
              <a:r>
                <a:rPr lang="en-US" sz="800" b="1" spc="-20" dirty="0">
                  <a:latin typeface="e-Ukraine" panose="00000500000000000000" pitchFamily="50" charset="-52"/>
                  <a:ea typeface="Times New Roman" panose="02020603050405020304" pitchFamily="18" charset="0"/>
                  <a:cs typeface="Calibri" panose="020F0502020204030204" pitchFamily="34" charset="0"/>
                </a:rPr>
                <a:t>tax</a:t>
              </a:r>
              <a:r>
                <a:rPr lang="uk-UA" sz="800" u="sng" spc="-20" dirty="0">
                  <a:latin typeface="e-Ukraine" panose="00000500000000000000" pitchFamily="50" charset="-52"/>
                  <a:ea typeface="Times New Roman" panose="02020603050405020304" pitchFamily="18" charset="0"/>
                  <a:cs typeface="Calibri" panose="020F0502020204030204" pitchFamily="34" charset="0"/>
                </a:rPr>
                <a:t>.</a:t>
              </a:r>
              <a:r>
                <a:rPr lang="uk-UA" sz="800" b="1" u="sng" spc="-20" dirty="0">
                  <a:latin typeface="e-Ukraine" panose="00000500000000000000" pitchFamily="50" charset="-52"/>
                  <a:ea typeface="Times New Roman" panose="02020603050405020304" pitchFamily="18" charset="0"/>
                  <a:cs typeface="Calibri" panose="020F0502020204030204" pitchFamily="34" charset="0"/>
                </a:rPr>
                <a:t>gov.ua</a:t>
              </a:r>
              <a:endParaRPr lang="ru-RU" sz="3600" b="1" dirty="0">
                <a:latin typeface="e-Ukraine" panose="00000500000000000000" pitchFamily="50" charset="-52"/>
                <a:ea typeface="Times New Roman" panose="02020603050405020304" pitchFamily="18" charset="0"/>
              </a:endParaRPr>
            </a:p>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Інформаційно-довідковий департамент ДПС: </a:t>
              </a:r>
              <a:r>
                <a:rPr lang="uk-UA" sz="800" spc="-20" dirty="0">
                  <a:latin typeface="e-Ukraine" panose="00000500000000000000" pitchFamily="50" charset="-52"/>
                  <a:ea typeface="Times New Roman" panose="02020603050405020304" pitchFamily="18" charset="0"/>
                  <a:cs typeface="Calibri" panose="020F0502020204030204" pitchFamily="34" charset="0"/>
                </a:rPr>
                <a:t>0-800-501-007</a:t>
              </a:r>
              <a:endParaRPr lang="ru-RU" sz="3200" dirty="0">
                <a:effectLst/>
                <a:latin typeface="e-Ukraine" panose="00000500000000000000" pitchFamily="50" charset="-52"/>
                <a:ea typeface="Times New Roman" panose="02020603050405020304" pitchFamily="18" charset="0"/>
                <a:cs typeface="Times New Roman" panose="02020603050405020304" pitchFamily="18" charset="0"/>
              </a:endParaRPr>
            </a:p>
          </p:txBody>
        </p:sp>
        <p:cxnSp>
          <p:nvCxnSpPr>
            <p:cNvPr id="17" name="Прямая соединительная линия 16">
              <a:extLst>
                <a:ext uri="{FF2B5EF4-FFF2-40B4-BE49-F238E27FC236}">
                  <a16:creationId xmlns:a16="http://schemas.microsoft.com/office/drawing/2014/main" xmlns="" id="{BC9780A8-D912-46DD-A0E0-2400220A2B6E}"/>
                </a:ext>
              </a:extLst>
            </p:cNvPr>
            <p:cNvCxnSpPr/>
            <p:nvPr/>
          </p:nvCxnSpPr>
          <p:spPr>
            <a:xfrm>
              <a:off x="228600" y="6010275"/>
              <a:ext cx="4557713" cy="0"/>
            </a:xfrm>
            <a:prstGeom prst="line">
              <a:avLst/>
            </a:prstGeom>
            <a:ln w="28575">
              <a:solidFill>
                <a:srgbClr val="25A872"/>
              </a:solidFill>
            </a:ln>
          </p:spPr>
          <p:style>
            <a:lnRef idx="1">
              <a:schemeClr val="accent1"/>
            </a:lnRef>
            <a:fillRef idx="0">
              <a:schemeClr val="accent1"/>
            </a:fillRef>
            <a:effectRef idx="0">
              <a:schemeClr val="accent1"/>
            </a:effectRef>
            <a:fontRef idx="minor">
              <a:schemeClr val="tx1"/>
            </a:fontRef>
          </p:style>
        </p:cxnSp>
      </p:grpSp>
      <p:sp>
        <p:nvSpPr>
          <p:cNvPr id="2" name="Rectangle 1"/>
          <p:cNvSpPr>
            <a:spLocks noChangeArrowheads="1"/>
          </p:cNvSpPr>
          <p:nvPr/>
        </p:nvSpPr>
        <p:spPr bwMode="auto">
          <a:xfrm>
            <a:off x="5410201" y="1472515"/>
            <a:ext cx="4267200" cy="90024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ru-RU" sz="1400" b="1" dirty="0" err="1" smtClean="0">
                <a:latin typeface="e-Ukraine" pitchFamily="2" charset="-52"/>
              </a:rPr>
              <a:t>Зміни</a:t>
            </a:r>
            <a:r>
              <a:rPr lang="ru-RU" sz="1400" b="1" dirty="0" smtClean="0">
                <a:latin typeface="e-Ukraine" pitchFamily="2" charset="-52"/>
              </a:rPr>
              <a:t> </a:t>
            </a:r>
            <a:r>
              <a:rPr lang="ru-RU" sz="1400" b="1" dirty="0" smtClean="0">
                <a:latin typeface="e-Ukraine" pitchFamily="2" charset="-52"/>
              </a:rPr>
              <a:t>до </a:t>
            </a:r>
            <a:r>
              <a:rPr lang="ru-RU" sz="1400" b="1" dirty="0" err="1" smtClean="0">
                <a:latin typeface="e-Ukraine" pitchFamily="2" charset="-52"/>
              </a:rPr>
              <a:t>нормативно-правових</a:t>
            </a:r>
            <a:r>
              <a:rPr lang="ru-RU" sz="1400" b="1" dirty="0" smtClean="0">
                <a:latin typeface="e-Ukraine" pitchFamily="2" charset="-52"/>
              </a:rPr>
              <a:t> </a:t>
            </a:r>
            <a:r>
              <a:rPr lang="ru-RU" sz="1400" b="1" dirty="0" err="1" smtClean="0">
                <a:latin typeface="e-Ukraine" pitchFamily="2" charset="-52"/>
              </a:rPr>
              <a:t>актів</a:t>
            </a:r>
            <a:r>
              <a:rPr lang="ru-RU" sz="1400" b="1" dirty="0" smtClean="0">
                <a:latin typeface="e-Ukraine" pitchFamily="2" charset="-52"/>
              </a:rPr>
              <a:t> </a:t>
            </a:r>
            <a:r>
              <a:rPr lang="ru-RU" sz="1400" b="1" dirty="0" err="1" smtClean="0">
                <a:latin typeface="e-Ukraine" pitchFamily="2" charset="-52"/>
              </a:rPr>
              <a:t>Міністерства</a:t>
            </a:r>
            <a:r>
              <a:rPr lang="ru-RU" sz="1400" b="1" dirty="0" smtClean="0">
                <a:latin typeface="e-Ukraine" pitchFamily="2" charset="-52"/>
              </a:rPr>
              <a:t> </a:t>
            </a:r>
            <a:r>
              <a:rPr lang="ru-RU" sz="1400" b="1" dirty="0" err="1" smtClean="0">
                <a:latin typeface="e-Ukraine" pitchFamily="2" charset="-52"/>
              </a:rPr>
              <a:t>фінансів</a:t>
            </a:r>
            <a:r>
              <a:rPr lang="ru-RU" sz="1400" b="1" dirty="0" smtClean="0">
                <a:latin typeface="e-Ukraine" pitchFamily="2" charset="-52"/>
              </a:rPr>
              <a:t> </a:t>
            </a:r>
            <a:r>
              <a:rPr lang="ru-RU" sz="1400" b="1" dirty="0" err="1" smtClean="0">
                <a:latin typeface="e-Ukraine" pitchFamily="2" charset="-52"/>
              </a:rPr>
              <a:t>України</a:t>
            </a:r>
            <a:r>
              <a:rPr lang="ru-RU" sz="1400" b="1" dirty="0" smtClean="0">
                <a:latin typeface="e-Ukraine" pitchFamily="2" charset="-52"/>
              </a:rPr>
              <a:t> </a:t>
            </a:r>
            <a:r>
              <a:rPr lang="ru-RU" sz="1400" b="1" dirty="0" err="1" smtClean="0">
                <a:latin typeface="e-Ukraine" pitchFamily="2" charset="-52"/>
              </a:rPr>
              <a:t>з</a:t>
            </a:r>
            <a:r>
              <a:rPr lang="ru-RU" sz="1400" b="1" dirty="0" smtClean="0">
                <a:latin typeface="e-Ukraine" pitchFamily="2" charset="-52"/>
              </a:rPr>
              <a:t> </a:t>
            </a:r>
            <a:r>
              <a:rPr lang="ru-RU" sz="1400" b="1" dirty="0" err="1" smtClean="0">
                <a:latin typeface="e-Ukraine" pitchFamily="2" charset="-52"/>
              </a:rPr>
              <a:t>питань</a:t>
            </a:r>
            <a:r>
              <a:rPr lang="ru-RU" sz="1400" b="1" dirty="0" smtClean="0">
                <a:latin typeface="e-Ukraine" pitchFamily="2" charset="-52"/>
              </a:rPr>
              <a:t> </a:t>
            </a:r>
            <a:r>
              <a:rPr lang="ru-RU" sz="1400" b="1" dirty="0" err="1" smtClean="0">
                <a:latin typeface="e-Ukraine" pitchFamily="2" charset="-52"/>
              </a:rPr>
              <a:t>застосування</a:t>
            </a:r>
            <a:r>
              <a:rPr lang="ru-RU" sz="1400" b="1" dirty="0" smtClean="0">
                <a:latin typeface="e-Ukraine" pitchFamily="2" charset="-52"/>
              </a:rPr>
              <a:t> РРО та/</a:t>
            </a:r>
            <a:r>
              <a:rPr lang="ru-RU" sz="1400" b="1" dirty="0" err="1" smtClean="0">
                <a:latin typeface="e-Ukraine" pitchFamily="2" charset="-52"/>
              </a:rPr>
              <a:t>або</a:t>
            </a:r>
            <a:r>
              <a:rPr lang="ru-RU" sz="1400" b="1" dirty="0" smtClean="0">
                <a:latin typeface="e-Ukraine" pitchFamily="2" charset="-52"/>
              </a:rPr>
              <a:t> ПРРО</a:t>
            </a:r>
          </a:p>
          <a:p>
            <a:pPr algn="ctr"/>
            <a:endParaRPr lang="uk-UA" sz="1050" b="1" dirty="0">
              <a:latin typeface="e-Ukraine" pitchFamily="2" charset="-52"/>
            </a:endParaRPr>
          </a:p>
        </p:txBody>
      </p:sp>
      <p:sp>
        <p:nvSpPr>
          <p:cNvPr id="20" name="Rectangle 1"/>
          <p:cNvSpPr>
            <a:spLocks noChangeArrowheads="1"/>
          </p:cNvSpPr>
          <p:nvPr/>
        </p:nvSpPr>
        <p:spPr bwMode="auto">
          <a:xfrm>
            <a:off x="5048251" y="6399730"/>
            <a:ext cx="962024" cy="33855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uk-UA" sz="800" dirty="0" smtClean="0">
                <a:solidFill>
                  <a:srgbClr val="333333"/>
                </a:solidFill>
                <a:latin typeface="e-Ukraine Light" pitchFamily="50" charset="-52"/>
                <a:ea typeface="Times New Roman" pitchFamily="18" charset="0"/>
                <a:cs typeface="Times New Roman" pitchFamily="18" charset="0"/>
              </a:rPr>
              <a:t>Вересень</a:t>
            </a:r>
            <a:r>
              <a:rPr kumimoji="0" lang="uk-UA" sz="800" i="0" u="none" strike="noStrike" cap="none" normalizeH="0" baseline="0" dirty="0" smtClean="0">
                <a:ln>
                  <a:noFill/>
                </a:ln>
                <a:solidFill>
                  <a:srgbClr val="333333"/>
                </a:solidFill>
                <a:effectLst/>
                <a:latin typeface="e-Ukraine Light" pitchFamily="50" charset="-52"/>
                <a:ea typeface="Times New Roman" pitchFamily="18" charset="0"/>
                <a:cs typeface="Times New Roman" pitchFamily="18" charset="0"/>
              </a:rPr>
              <a:t> 2021</a:t>
            </a:r>
            <a:endParaRPr kumimoji="0" lang="uk-UA" sz="800" i="0" u="none" strike="noStrike" cap="none" normalizeH="0" baseline="0" dirty="0" smtClean="0">
              <a:ln>
                <a:noFill/>
              </a:ln>
              <a:solidFill>
                <a:schemeClr val="tx1"/>
              </a:solidFill>
              <a:effectLst/>
              <a:latin typeface="e-Ukraine Light" pitchFamily="50" charset="-52"/>
              <a:cs typeface="Arial" pitchFamily="34" charset="0"/>
            </a:endParaRPr>
          </a:p>
        </p:txBody>
      </p:sp>
      <p:sp>
        <p:nvSpPr>
          <p:cNvPr id="21" name="Прямоугольник 20"/>
          <p:cNvSpPr/>
          <p:nvPr/>
        </p:nvSpPr>
        <p:spPr>
          <a:xfrm>
            <a:off x="6029325" y="180977"/>
            <a:ext cx="3124200" cy="253916"/>
          </a:xfrm>
          <a:prstGeom prst="rect">
            <a:avLst/>
          </a:prstGeom>
        </p:spPr>
        <p:txBody>
          <a:bodyPr wrap="square">
            <a:spAutoFit/>
          </a:bodyPr>
          <a:lstStyle/>
          <a:p>
            <a:pPr lvl="0" algn="ctr" defTabSz="914400" fontAlgn="base">
              <a:spcBef>
                <a:spcPct val="0"/>
              </a:spcBef>
              <a:spcAft>
                <a:spcPct val="0"/>
              </a:spcAft>
            </a:pPr>
            <a:r>
              <a:rPr lang="uk-UA" sz="1000" dirty="0" smtClean="0">
                <a:latin typeface="e-Ukraine Light" pitchFamily="50" charset="-52"/>
                <a:cs typeface="Arial" pitchFamily="34" charset="0"/>
              </a:rPr>
              <a:t>Головне </a:t>
            </a:r>
            <a:r>
              <a:rPr lang="uk-UA" sz="1050" dirty="0" smtClean="0">
                <a:latin typeface="e-Ukraine Light" pitchFamily="50" charset="-52"/>
                <a:cs typeface="Arial" pitchFamily="34" charset="0"/>
              </a:rPr>
              <a:t>управління</a:t>
            </a:r>
            <a:r>
              <a:rPr lang="uk-UA" sz="1000" dirty="0" smtClean="0">
                <a:latin typeface="e-Ukraine Light" pitchFamily="50" charset="-52"/>
                <a:cs typeface="Arial" pitchFamily="34" charset="0"/>
              </a:rPr>
              <a:t> ДПС у м. Києві </a:t>
            </a:r>
          </a:p>
        </p:txBody>
      </p:sp>
    </p:spTree>
    <p:extLst>
      <p:ext uri="{BB962C8B-B14F-4D97-AF65-F5344CB8AC3E}">
        <p14:creationId xmlns:p14="http://schemas.microsoft.com/office/powerpoint/2010/main" xmlns="" val="338214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a:extLst>
              <a:ext uri="{FF2B5EF4-FFF2-40B4-BE49-F238E27FC236}">
                <a16:creationId xmlns:a16="http://schemas.microsoft.com/office/drawing/2014/main" xmlns="" id="{77BE1E3B-BB62-4FEA-84E6-53708639754F}"/>
              </a:ext>
            </a:extLst>
          </p:cNvPr>
          <p:cNvGrpSpPr/>
          <p:nvPr/>
        </p:nvGrpSpPr>
        <p:grpSpPr>
          <a:xfrm>
            <a:off x="93345" y="85725"/>
            <a:ext cx="4850130" cy="6781800"/>
            <a:chOff x="83820" y="68581"/>
            <a:chExt cx="4793934" cy="6781800"/>
          </a:xfrm>
        </p:grpSpPr>
        <p:sp>
          <p:nvSpPr>
            <p:cNvPr id="4" name="Прямоугольник 3">
              <a:extLst>
                <a:ext uri="{FF2B5EF4-FFF2-40B4-BE49-F238E27FC236}">
                  <a16:creationId xmlns:a16="http://schemas.microsoft.com/office/drawing/2014/main" xmlns="" id="{63EC6337-995B-4F4C-BFBF-1A1915547AE5}"/>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Овал 5">
              <a:extLst>
                <a:ext uri="{FF2B5EF4-FFF2-40B4-BE49-F238E27FC236}">
                  <a16:creationId xmlns:a16="http://schemas.microsoft.com/office/drawing/2014/main" xmlns="" id="{BD827EDD-702C-4BE7-8040-21D8CC6FF8C0}"/>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smtClean="0">
                  <a:solidFill>
                    <a:srgbClr val="25A872"/>
                  </a:solidFill>
                  <a:latin typeface="e-Ukraine" panose="00000500000000000000" pitchFamily="50" charset="-52"/>
                </a:rPr>
                <a:t>1</a:t>
              </a:r>
              <a:endParaRPr lang="uk-UA" sz="1400">
                <a:solidFill>
                  <a:srgbClr val="25A872"/>
                </a:solidFill>
                <a:latin typeface="e-Ukraine" panose="00000500000000000000" pitchFamily="50" charset="-52"/>
              </a:endParaRPr>
            </a:p>
          </p:txBody>
        </p:sp>
      </p:grpSp>
      <p:grpSp>
        <p:nvGrpSpPr>
          <p:cNvPr id="7" name="Группа 6">
            <a:extLst>
              <a:ext uri="{FF2B5EF4-FFF2-40B4-BE49-F238E27FC236}">
                <a16:creationId xmlns:a16="http://schemas.microsoft.com/office/drawing/2014/main" xmlns="" id="{192DF1A1-DE05-4849-B565-0A68A4DD5458}"/>
              </a:ext>
            </a:extLst>
          </p:cNvPr>
          <p:cNvGrpSpPr/>
          <p:nvPr/>
        </p:nvGrpSpPr>
        <p:grpSpPr>
          <a:xfrm>
            <a:off x="5025570" y="78106"/>
            <a:ext cx="4793934" cy="6781800"/>
            <a:chOff x="83820" y="68581"/>
            <a:chExt cx="4793934" cy="6781800"/>
          </a:xfrm>
        </p:grpSpPr>
        <p:sp>
          <p:nvSpPr>
            <p:cNvPr id="8" name="Прямоугольник 7">
              <a:extLst>
                <a:ext uri="{FF2B5EF4-FFF2-40B4-BE49-F238E27FC236}">
                  <a16:creationId xmlns:a16="http://schemas.microsoft.com/office/drawing/2014/main" xmlns="" id="{98C4D4A9-1179-41C5-BA9A-90E6A97494E2}"/>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mtClean="0"/>
                <a:t>тРАВ</a:t>
              </a:r>
              <a:endParaRPr lang="uk-UA"/>
            </a:p>
          </p:txBody>
        </p:sp>
        <p:sp>
          <p:nvSpPr>
            <p:cNvPr id="9" name="Овал 8">
              <a:extLst>
                <a:ext uri="{FF2B5EF4-FFF2-40B4-BE49-F238E27FC236}">
                  <a16:creationId xmlns:a16="http://schemas.microsoft.com/office/drawing/2014/main" xmlns="" id="{72F46394-038E-4BE7-991A-5920F8DE961D}"/>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dirty="0" smtClean="0">
                  <a:solidFill>
                    <a:srgbClr val="25A872"/>
                  </a:solidFill>
                  <a:latin typeface="e-Ukraine" panose="00000500000000000000" pitchFamily="50" charset="-52"/>
                </a:rPr>
                <a:t>2</a:t>
              </a:r>
              <a:endParaRPr lang="uk-UA" sz="1100" dirty="0">
                <a:solidFill>
                  <a:srgbClr val="25A872"/>
                </a:solidFill>
                <a:latin typeface="e-Ukraine" panose="00000500000000000000" pitchFamily="50" charset="-52"/>
              </a:endParaRPr>
            </a:p>
          </p:txBody>
        </p:sp>
      </p:grpSp>
      <p:sp>
        <p:nvSpPr>
          <p:cNvPr id="10" name="Прямоугольник 9">
            <a:extLst>
              <a:ext uri="{FF2B5EF4-FFF2-40B4-BE49-F238E27FC236}">
                <a16:creationId xmlns:a16="http://schemas.microsoft.com/office/drawing/2014/main" xmlns="" id="{AB020ADF-A26B-4DB1-A8F3-01CE965CB04E}"/>
              </a:ext>
            </a:extLst>
          </p:cNvPr>
          <p:cNvSpPr/>
          <p:nvPr/>
        </p:nvSpPr>
        <p:spPr>
          <a:xfrm>
            <a:off x="200024" y="209549"/>
            <a:ext cx="4591051" cy="6257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lnSpc>
                <a:spcPct val="115000"/>
              </a:lnSpc>
              <a:spcAft>
                <a:spcPts val="0"/>
              </a:spcAft>
            </a:pPr>
            <a:endParaRPr lang="uk-UA" sz="1200">
              <a:latin typeface="e-Ukraine Light" panose="00000400000000000000" pitchFamily="50" charset="-52"/>
              <a:ea typeface="Times New Roman" panose="02020603050405020304" pitchFamily="18" charset="0"/>
              <a:cs typeface="Times New Roman" panose="02020603050405020304" pitchFamily="18" charset="0"/>
            </a:endParaRPr>
          </a:p>
        </p:txBody>
      </p:sp>
      <p:sp>
        <p:nvSpPr>
          <p:cNvPr id="11" name="Прямоугольник 10">
            <a:extLst>
              <a:ext uri="{FF2B5EF4-FFF2-40B4-BE49-F238E27FC236}">
                <a16:creationId xmlns:a16="http://schemas.microsoft.com/office/drawing/2014/main" xmlns="" id="{A93320C9-B67C-4431-A6A6-D9A5DA9531D3}"/>
              </a:ext>
            </a:extLst>
          </p:cNvPr>
          <p:cNvSpPr/>
          <p:nvPr/>
        </p:nvSpPr>
        <p:spPr>
          <a:xfrm>
            <a:off x="5127011" y="209549"/>
            <a:ext cx="4591051" cy="6257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lnSpc>
                <a:spcPct val="115000"/>
              </a:lnSpc>
              <a:spcAft>
                <a:spcPts val="0"/>
              </a:spcAft>
            </a:pPr>
            <a:endParaRPr lang="uk-UA" sz="1200">
              <a:latin typeface="e-Ukraine Light" panose="00000400000000000000" pitchFamily="50" charset="-52"/>
              <a:ea typeface="Times New Roman" panose="02020603050405020304" pitchFamily="18" charset="0"/>
              <a:cs typeface="Times New Roman" panose="02020603050405020304" pitchFamily="18" charset="0"/>
            </a:endParaRPr>
          </a:p>
        </p:txBody>
      </p:sp>
      <p:sp>
        <p:nvSpPr>
          <p:cNvPr id="3073" name="Rectangle 1"/>
          <p:cNvSpPr>
            <a:spLocks noChangeArrowheads="1"/>
          </p:cNvSpPr>
          <p:nvPr/>
        </p:nvSpPr>
        <p:spPr bwMode="auto">
          <a:xfrm>
            <a:off x="171450" y="3033810"/>
            <a:ext cx="4648199" cy="3765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pPr>
            <a:r>
              <a:rPr lang="uk-UA" sz="1400" smtClean="0">
                <a:latin typeface="Times New Roman" pitchFamily="18" charset="0"/>
                <a:cs typeface="Times New Roman" pitchFamily="18" charset="0"/>
              </a:rPr>
              <a:t>  </a:t>
            </a:r>
            <a:endParaRPr lang="uk-UA" sz="1300" smtClean="0">
              <a:latin typeface="e-Ukraine Light"/>
              <a:cs typeface="Times New Roman" pitchFamily="18" charset="0"/>
            </a:endParaRPr>
          </a:p>
        </p:txBody>
      </p:sp>
      <p:sp>
        <p:nvSpPr>
          <p:cNvPr id="12" name="Прямоугольник 11"/>
          <p:cNvSpPr/>
          <p:nvPr/>
        </p:nvSpPr>
        <p:spPr>
          <a:xfrm>
            <a:off x="238126" y="86916"/>
            <a:ext cx="4543424" cy="392480"/>
          </a:xfrm>
          <a:prstGeom prst="rect">
            <a:avLst/>
          </a:prstGeom>
        </p:spPr>
        <p:txBody>
          <a:bodyPr wrap="square">
            <a:spAutoFit/>
          </a:bodyPr>
          <a:lstStyle/>
          <a:p>
            <a:pPr indent="457200" algn="just">
              <a:lnSpc>
                <a:spcPct val="150000"/>
              </a:lnSpc>
            </a:pPr>
            <a:r>
              <a:rPr lang="uk-UA" sz="1450" smtClean="0"/>
              <a:t>     </a:t>
            </a:r>
          </a:p>
        </p:txBody>
      </p:sp>
      <p:sp>
        <p:nvSpPr>
          <p:cNvPr id="14" name="Прямоугольник 13"/>
          <p:cNvSpPr/>
          <p:nvPr/>
        </p:nvSpPr>
        <p:spPr>
          <a:xfrm>
            <a:off x="114300" y="1"/>
            <a:ext cx="4781549" cy="276999"/>
          </a:xfrm>
          <a:prstGeom prst="rect">
            <a:avLst/>
          </a:prstGeom>
        </p:spPr>
        <p:txBody>
          <a:bodyPr wrap="square">
            <a:spAutoFit/>
          </a:bodyPr>
          <a:lstStyle/>
          <a:p>
            <a:pPr indent="457200" algn="just"/>
            <a:endParaRPr lang="uk-UA" sz="1200" smtClean="0">
              <a:latin typeface="e-Ukraine" pitchFamily="2" charset="-52"/>
            </a:endParaRPr>
          </a:p>
        </p:txBody>
      </p:sp>
      <p:sp>
        <p:nvSpPr>
          <p:cNvPr id="16" name="Прямоугольник 15"/>
          <p:cNvSpPr/>
          <p:nvPr/>
        </p:nvSpPr>
        <p:spPr>
          <a:xfrm>
            <a:off x="5010150" y="66675"/>
            <a:ext cx="4800600" cy="521361"/>
          </a:xfrm>
          <a:prstGeom prst="rect">
            <a:avLst/>
          </a:prstGeom>
        </p:spPr>
        <p:txBody>
          <a:bodyPr wrap="square">
            <a:spAutoFit/>
          </a:bodyPr>
          <a:lstStyle/>
          <a:p>
            <a:pPr indent="457200" algn="just">
              <a:lnSpc>
                <a:spcPct val="150000"/>
              </a:lnSpc>
            </a:pPr>
            <a:endParaRPr lang="uk-UA" sz="1000" smtClean="0">
              <a:latin typeface="e-Ukraine" pitchFamily="2" charset="-52"/>
            </a:endParaRPr>
          </a:p>
          <a:p>
            <a:pPr indent="457200" algn="just">
              <a:lnSpc>
                <a:spcPct val="150000"/>
              </a:lnSpc>
            </a:pPr>
            <a:endParaRPr lang="uk-UA" sz="1000" smtClean="0">
              <a:latin typeface="e-Ukraine" pitchFamily="2" charset="-52"/>
            </a:endParaRPr>
          </a:p>
        </p:txBody>
      </p:sp>
      <p:sp>
        <p:nvSpPr>
          <p:cNvPr id="15" name="Прямоугольник 14"/>
          <p:cNvSpPr/>
          <p:nvPr/>
        </p:nvSpPr>
        <p:spPr>
          <a:xfrm>
            <a:off x="114299" y="142875"/>
            <a:ext cx="4824000" cy="6986528"/>
          </a:xfrm>
          <a:prstGeom prst="rect">
            <a:avLst/>
          </a:prstGeom>
        </p:spPr>
        <p:txBody>
          <a:bodyPr wrap="square">
            <a:spAutoFit/>
          </a:bodyPr>
          <a:lstStyle/>
          <a:p>
            <a:pPr indent="457200" algn="just"/>
            <a:r>
              <a:rPr lang="uk-UA" sz="1200" dirty="0" smtClean="0">
                <a:latin typeface="e-Ukraine" pitchFamily="2" charset="-52"/>
              </a:rPr>
              <a:t>Головне управління ДПС у м. Києві повідомляє, що затверджено зміни до семи нормативно-правових актів Міністерства фінансів України з питань застосування реєстраторів розрахункових операцій (далі – РРО) та/або програмних реєстраторів розрахункових операцій (далі – ПРРО). </a:t>
            </a:r>
          </a:p>
          <a:p>
            <a:pPr indent="457200" algn="just"/>
            <a:r>
              <a:rPr lang="uk-UA" sz="1200" dirty="0" smtClean="0">
                <a:latin typeface="e-Ukraine" pitchFamily="2" charset="-52"/>
              </a:rPr>
              <a:t>Зокрема, змінами до Порядку реєстрації та застосування реєстраторів розрахункових операцій, що застосовуються для реєстрації розрахункових операцій за товари (послуги) та Порядку реєстрації, ведення реєстру та застосування програмних реєстраторів розрахункових операцій передбачено, що внесення чи видача готівки з місця проведення розрахунків повинні реєструватися через РРО/ПРРО з використанням операцій «службове внесення» та «службова видача», якщо такі внесення чи видача не пов'язані з проведенням розрахункових операцій: </a:t>
            </a:r>
          </a:p>
          <a:p>
            <a:pPr indent="457200" algn="just">
              <a:buFont typeface="Arial" pitchFamily="34" charset="0"/>
              <a:buChar char="•"/>
            </a:pPr>
            <a:r>
              <a:rPr lang="uk-UA" sz="1200" dirty="0" smtClean="0">
                <a:latin typeface="e-Ukraine" pitchFamily="2" charset="-52"/>
              </a:rPr>
              <a:t>операція «службове внесення» використовується для реєстрації суми готівки, яка зберігається на місці проведення розрахунків на момент реєстрації першої розрахункової операції, що проводиться після виконання Z-звіту; </a:t>
            </a:r>
          </a:p>
          <a:p>
            <a:pPr indent="457200" algn="just">
              <a:buFont typeface="Arial" pitchFamily="34" charset="0"/>
              <a:buChar char="•"/>
            </a:pPr>
            <a:r>
              <a:rPr lang="uk-UA" sz="1200" dirty="0" smtClean="0">
                <a:latin typeface="e-Ukraine" pitchFamily="2" charset="-52"/>
              </a:rPr>
              <a:t>операція «службова видача» використовується для реєстрації суми готівки, яка вилучається з місця проведення розрахунків та/або видається держателям електронних платіжних засобів. </a:t>
            </a:r>
          </a:p>
          <a:p>
            <a:pPr indent="457200" algn="just"/>
            <a:r>
              <a:rPr lang="uk-UA" sz="1200" dirty="0" smtClean="0">
                <a:latin typeface="e-Ukraine" pitchFamily="2" charset="-52"/>
              </a:rPr>
              <a:t>Проведення операцій з видачі готівкових коштів держателям електронних платіжних засобів здійснюється суб'єктами господарювання із використанням РРО/ПРРО у порядку, визначеному Законом України «Про застосування реєстраторів розрахункових операцій у сфері торгівлі, громадського харчування та послуг»  та нормативно-правовим актом Нацбанку з питань</a:t>
            </a:r>
          </a:p>
          <a:p>
            <a:pPr indent="457200" algn="just"/>
            <a:endParaRPr lang="ru-RU" sz="1600" dirty="0" smtClean="0">
              <a:latin typeface="e-Ukraine" pitchFamily="2" charset="-52"/>
            </a:endParaRPr>
          </a:p>
          <a:p>
            <a:pPr indent="457200" algn="just">
              <a:lnSpc>
                <a:spcPct val="150000"/>
              </a:lnSpc>
            </a:pPr>
            <a:endParaRPr lang="uk-UA" sz="1600" dirty="0" smtClean="0">
              <a:latin typeface="e-Ukraine" pitchFamily="2" charset="-52"/>
            </a:endParaRPr>
          </a:p>
        </p:txBody>
      </p:sp>
      <p:sp>
        <p:nvSpPr>
          <p:cNvPr id="18" name="Прямоугольник 17"/>
          <p:cNvSpPr/>
          <p:nvPr/>
        </p:nvSpPr>
        <p:spPr>
          <a:xfrm>
            <a:off x="5010148" y="161925"/>
            <a:ext cx="4824000" cy="6370975"/>
          </a:xfrm>
          <a:prstGeom prst="rect">
            <a:avLst/>
          </a:prstGeom>
        </p:spPr>
        <p:txBody>
          <a:bodyPr wrap="square">
            <a:spAutoFit/>
          </a:bodyPr>
          <a:lstStyle/>
          <a:p>
            <a:pPr indent="457200" algn="just"/>
            <a:r>
              <a:rPr lang="uk-UA" sz="1200" dirty="0" smtClean="0">
                <a:latin typeface="e-Ukraine" pitchFamily="2" charset="-52"/>
              </a:rPr>
              <a:t>ведення касових операцій у національній валюті в Україні.</a:t>
            </a:r>
          </a:p>
          <a:p>
            <a:pPr indent="457200" algn="just"/>
            <a:r>
              <a:rPr lang="uk-UA" sz="1200" dirty="0" smtClean="0">
                <a:latin typeface="e-Ukraine" pitchFamily="2" charset="-52"/>
              </a:rPr>
              <a:t>Змінами до Порядку реєстрації, ведення реєстру та застосування програмних реєстраторів розрахункових операцій також визначено, що ПРРО може бути встановлений та застосовуватися лише на пристрої, що належить суб'єкту господарювання на праві власності, володіння, користування, на якого зареєстровано ПРРО. Розрахункові операції на такому ПРРО можуть проводити лише ті особи, сертифікати електронних підписів та/або печаток яких внесені до реєстру ПРРО щодо такого ПРРО. </a:t>
            </a:r>
          </a:p>
          <a:p>
            <a:pPr indent="457200" algn="just"/>
            <a:r>
              <a:rPr lang="uk-UA" sz="1200" dirty="0" smtClean="0">
                <a:latin typeface="e-Ukraine" pitchFamily="2" charset="-52"/>
              </a:rPr>
              <a:t>У ПРРО може використовуватися удосконалена електронна печатка </a:t>
            </a:r>
            <a:r>
              <a:rPr lang="uk-UA" sz="1200" dirty="0" err="1" smtClean="0">
                <a:latin typeface="e-Ukraine" pitchFamily="2" charset="-52"/>
              </a:rPr>
              <a:t>юрособи</a:t>
            </a:r>
            <a:r>
              <a:rPr lang="uk-UA" sz="1200" dirty="0" smtClean="0">
                <a:latin typeface="e-Ukraine" pitchFamily="2" charset="-52"/>
              </a:rPr>
              <a:t>, </a:t>
            </a:r>
            <a:r>
              <a:rPr lang="uk-UA" sz="1200" dirty="0" err="1" smtClean="0">
                <a:latin typeface="e-Ukraine" pitchFamily="2" charset="-52"/>
              </a:rPr>
              <a:t>ФОП</a:t>
            </a:r>
            <a:r>
              <a:rPr lang="uk-UA" sz="1200" dirty="0" smtClean="0">
                <a:latin typeface="e-Ukraine" pitchFamily="2" charset="-52"/>
              </a:rPr>
              <a:t>, створювачем якої є така особа. </a:t>
            </a:r>
          </a:p>
          <a:p>
            <a:pPr indent="457200" algn="just"/>
            <a:r>
              <a:rPr lang="uk-UA" sz="1200" dirty="0" smtClean="0">
                <a:latin typeface="e-Ukraine" pitchFamily="2" charset="-52"/>
              </a:rPr>
              <a:t>Використання у ПРРО кваліфікованої або удосконаленої електронної печатки можливе за умови доступу до особистого ключа печатки лише створювача (уповноваженого представника створювача) електронної печатки та захисту такого ключа від несанкціонованого доступу інших осіб, та з дотриманням вимог Закону України «Про електронні довірчі послуги» та Закону «Про електронні документи та електронний документообіг». </a:t>
            </a:r>
          </a:p>
          <a:p>
            <a:pPr indent="457200" algn="just"/>
            <a:r>
              <a:rPr lang="uk-UA" sz="1200" dirty="0" smtClean="0">
                <a:latin typeface="e-Ukraine" pitchFamily="2" charset="-52"/>
              </a:rPr>
              <a:t>Використовувати ПРРО під час оптової та/або роздрібної торгівлі пальним забороняється. </a:t>
            </a:r>
          </a:p>
          <a:p>
            <a:pPr indent="457200" algn="just"/>
            <a:r>
              <a:rPr lang="uk-UA" sz="1200" dirty="0" smtClean="0">
                <a:latin typeface="e-Ukraine" pitchFamily="2" charset="-52"/>
              </a:rPr>
              <a:t>Довідково: вищезазначені зміни затверджено наказом Міністерства фінансів України від 26 липня 2021 року № 427 «Про затвердження Змін до деяких нормативно-правових актів Міністерства фінансів України з питання застосування реєстраторів розрахункових операцій та/або програмних реєстраторів розрахункових операцій».</a:t>
            </a:r>
            <a:endParaRPr lang="uk-UA" sz="1200" dirty="0" smtClean="0">
              <a:latin typeface="e-Ukraine" pitchFamily="2" charset="-52"/>
            </a:endParaRPr>
          </a:p>
        </p:txBody>
      </p:sp>
    </p:spTree>
    <p:extLst>
      <p:ext uri="{BB962C8B-B14F-4D97-AF65-F5344CB8AC3E}">
        <p14:creationId xmlns:p14="http://schemas.microsoft.com/office/powerpoint/2010/main" xmlns="" val="3842219500"/>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817</TotalTime>
  <Words>523</Words>
  <Application>Microsoft Office PowerPoint</Application>
  <PresentationFormat>Лист A4 (210x297 мм)</PresentationFormat>
  <Paragraphs>27</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Тема Office</vt:lpstr>
      <vt:lpstr>Слайд 1</vt:lpstr>
      <vt:lpstr>Слайд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user</cp:lastModifiedBy>
  <cp:revision>115</cp:revision>
  <dcterms:created xsi:type="dcterms:W3CDTF">2021-05-27T05:23:05Z</dcterms:created>
  <dcterms:modified xsi:type="dcterms:W3CDTF">2021-09-24T08:14:41Z</dcterms:modified>
</cp:coreProperties>
</file>