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82316" y="0"/>
            <a:ext cx="4881163" cy="6850381"/>
            <a:chOff x="82316" y="0"/>
            <a:chExt cx="4881163" cy="6850381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169545" y="0"/>
              <a:ext cx="4793934" cy="6850381"/>
              <a:chOff x="169545" y="0"/>
              <a:chExt cx="4793934" cy="6850381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169545" y="0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7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617" y="436388"/>
              <a:ext cx="842883" cy="87806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2143126"/>
              <a:ext cx="833358" cy="90487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92" y="4107580"/>
              <a:ext cx="880983" cy="89304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942350"/>
              <a:ext cx="479393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950" y="470454"/>
              <a:ext cx="2114550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канал ДПС «</a:t>
              </a:r>
              <a:r>
                <a:rPr kumimoji="0" lang="en-US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240025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32357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375" y="1101526"/>
            <a:ext cx="3829050" cy="18466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sz="1600" b="1" dirty="0" smtClean="0">
                <a:latin typeface="e-Ukraine Light" pitchFamily="50" charset="-52"/>
              </a:rPr>
              <a:t>ПДФО при </a:t>
            </a:r>
            <a:r>
              <a:rPr lang="ru-RU" sz="1600" b="1" dirty="0" err="1" smtClean="0">
                <a:latin typeface="e-Ukraine Light" pitchFamily="50" charset="-52"/>
              </a:rPr>
              <a:t>отриманні</a:t>
            </a:r>
            <a:r>
              <a:rPr lang="ru-RU" sz="1600" b="1" dirty="0" smtClean="0">
                <a:latin typeface="e-Ukraine Light" pitchFamily="50" charset="-52"/>
              </a:rPr>
              <a:t> доходу </a:t>
            </a:r>
            <a:r>
              <a:rPr lang="ru-RU" sz="1600" b="1" dirty="0" err="1" smtClean="0">
                <a:latin typeface="e-Ukraine Light" pitchFamily="50" charset="-52"/>
              </a:rPr>
              <a:t>внаслідок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відступлення</a:t>
            </a:r>
            <a:r>
              <a:rPr lang="ru-RU" sz="1600" b="1" dirty="0" smtClean="0">
                <a:latin typeface="e-Ukraine Light" pitchFamily="50" charset="-52"/>
              </a:rPr>
              <a:t> права </a:t>
            </a:r>
            <a:r>
              <a:rPr lang="ru-RU" sz="1600" b="1" dirty="0" err="1" smtClean="0">
                <a:latin typeface="e-Ukraine Light" pitchFamily="50" charset="-52"/>
              </a:rPr>
              <a:t>вимоги</a:t>
            </a:r>
            <a:r>
              <a:rPr lang="ru-RU" sz="1600" b="1" dirty="0" smtClean="0">
                <a:latin typeface="e-Ukraine Light" pitchFamily="50" charset="-52"/>
              </a:rPr>
              <a:t> за договором про участь у </a:t>
            </a:r>
            <a:r>
              <a:rPr lang="ru-RU" sz="1600" b="1" dirty="0" err="1" smtClean="0">
                <a:latin typeface="e-Ukraine Light" pitchFamily="50" charset="-52"/>
              </a:rPr>
              <a:t>фонді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фінансування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будівництва</a:t>
            </a:r>
            <a:endParaRPr lang="ru-RU" sz="1600" b="1" dirty="0" smtClean="0">
              <a:latin typeface="e-Ukraine Light" pitchFamily="50" charset="-52"/>
            </a:endParaRPr>
          </a:p>
          <a:p>
            <a:pPr algn="ctr" fontAlgn="base"/>
            <a:r>
              <a:rPr lang="ru-RU" sz="1600" b="1" dirty="0" smtClean="0">
                <a:latin typeface="e-Ukraine Light" pitchFamily="50" charset="-52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Жовтень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050" y="123825"/>
            <a:ext cx="31432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42875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112066" y="133350"/>
            <a:ext cx="4793934" cy="672465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6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700" y="361950"/>
            <a:ext cx="4514850" cy="5840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300" dirty="0" smtClean="0">
                <a:latin typeface="e-Ukraine Light" pitchFamily="50" charset="-52"/>
              </a:rPr>
              <a:t>Головне   </a:t>
            </a:r>
            <a:r>
              <a:rPr lang="ru-RU" sz="1300" dirty="0" err="1" smtClean="0">
                <a:latin typeface="e-Ukraine Light" pitchFamily="50" charset="-52"/>
              </a:rPr>
              <a:t>управління</a:t>
            </a:r>
            <a:r>
              <a:rPr lang="ru-RU" sz="1300" dirty="0" smtClean="0">
                <a:latin typeface="e-Ukraine Light" pitchFamily="50" charset="-52"/>
              </a:rPr>
              <a:t>   ДПС   у  </a:t>
            </a:r>
            <a:endParaRPr lang="ru-RU" sz="1300" dirty="0" smtClean="0">
              <a:latin typeface="e-Ukraine Light" pitchFamily="50" charset="-52"/>
            </a:endParaRP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м</a:t>
            </a:r>
            <a:r>
              <a:rPr lang="ru-RU" sz="1300" dirty="0" smtClean="0">
                <a:latin typeface="e-Ukraine Light" pitchFamily="50" charset="-52"/>
              </a:rPr>
              <a:t>. </a:t>
            </a:r>
            <a:r>
              <a:rPr lang="ru-RU" sz="1300" dirty="0" err="1" smtClean="0">
                <a:latin typeface="e-Ukraine Light" pitchFamily="50" charset="-52"/>
              </a:rPr>
              <a:t>Києві</a:t>
            </a:r>
            <a:r>
              <a:rPr lang="ru-RU" sz="1300" dirty="0" smtClean="0">
                <a:latin typeface="e-Ukraine Light" pitchFamily="50" charset="-52"/>
              </a:rPr>
              <a:t>  </a:t>
            </a:r>
            <a:r>
              <a:rPr lang="ru-RU" sz="1300" dirty="0" err="1" smtClean="0">
                <a:latin typeface="e-Ukraine Light" pitchFamily="50" charset="-52"/>
              </a:rPr>
              <a:t>звертає</a:t>
            </a:r>
            <a:r>
              <a:rPr lang="ru-RU" sz="1300" dirty="0" smtClean="0">
                <a:latin typeface="e-Ukraine Light" pitchFamily="50" charset="-52"/>
              </a:rPr>
              <a:t>  </a:t>
            </a:r>
            <a:r>
              <a:rPr lang="ru-RU" sz="1300" dirty="0" err="1" smtClean="0">
                <a:latin typeface="e-Ukraine Light" pitchFamily="50" charset="-52"/>
              </a:rPr>
              <a:t>увагу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дохід</a:t>
            </a:r>
            <a:r>
              <a:rPr lang="ru-RU" sz="1300" dirty="0" smtClean="0">
                <a:latin typeface="e-Ukraine Light" pitchFamily="50" charset="-52"/>
              </a:rPr>
              <a:t> у </a:t>
            </a:r>
            <a:r>
              <a:rPr lang="ru-RU" sz="1300" dirty="0" err="1" smtClean="0">
                <a:latin typeface="e-Ukraine Light" pitchFamily="50" charset="-52"/>
              </a:rPr>
              <a:t>вигляді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коштів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отриманих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фізичною</a:t>
            </a:r>
            <a:r>
              <a:rPr lang="ru-RU" sz="1300" dirty="0" smtClean="0">
                <a:latin typeface="e-Ukraine Light" pitchFamily="50" charset="-52"/>
              </a:rPr>
              <a:t> особою – </a:t>
            </a:r>
            <a:r>
              <a:rPr lang="ru-RU" sz="1300" dirty="0" err="1" smtClean="0">
                <a:latin typeface="e-Ukraine Light" pitchFamily="50" charset="-52"/>
              </a:rPr>
              <a:t>платником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іншої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фізичної</a:t>
            </a:r>
            <a:r>
              <a:rPr lang="ru-RU" sz="1300" dirty="0" smtClean="0">
                <a:latin typeface="e-Ukraine Light" pitchFamily="50" charset="-52"/>
              </a:rPr>
              <a:t> особи </a:t>
            </a:r>
            <a:r>
              <a:rPr lang="ru-RU" sz="1300" dirty="0" err="1" smtClean="0">
                <a:latin typeface="e-Ukraine Light" pitchFamily="50" charset="-52"/>
              </a:rPr>
              <a:t>внаслідок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відступлення</a:t>
            </a:r>
            <a:r>
              <a:rPr lang="ru-RU" sz="1300" dirty="0" smtClean="0">
                <a:latin typeface="e-Ukraine Light" pitchFamily="50" charset="-52"/>
              </a:rPr>
              <a:t> права </a:t>
            </a:r>
            <a:r>
              <a:rPr lang="ru-RU" sz="1300" dirty="0" err="1" smtClean="0">
                <a:latin typeface="e-Ukraine Light" pitchFamily="50" charset="-52"/>
              </a:rPr>
              <a:t>вимоги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інвестиційним</a:t>
            </a:r>
            <a:r>
              <a:rPr lang="ru-RU" sz="1300" dirty="0" smtClean="0">
                <a:latin typeface="e-Ukraine Light" pitchFamily="50" charset="-52"/>
              </a:rPr>
              <a:t> договором на </a:t>
            </a:r>
            <a:r>
              <a:rPr lang="ru-RU" sz="1300" dirty="0" err="1" smtClean="0">
                <a:latin typeface="e-Ukraine Light" pitchFamily="50" charset="-52"/>
              </a:rPr>
              <a:t>нерухоме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майно</a:t>
            </a:r>
            <a:r>
              <a:rPr lang="ru-RU" sz="1300" dirty="0" smtClean="0">
                <a:latin typeface="e-Ukraine Light" pitchFamily="50" charset="-52"/>
              </a:rPr>
              <a:t> у </a:t>
            </a:r>
            <a:r>
              <a:rPr lang="ru-RU" sz="1300" dirty="0" err="1" smtClean="0">
                <a:latin typeface="e-Ukraine Light" pitchFamily="50" charset="-52"/>
              </a:rPr>
              <a:t>вигляді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житлового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приміщення</a:t>
            </a:r>
            <a:r>
              <a:rPr lang="ru-RU" sz="1300" dirty="0" smtClean="0">
                <a:latin typeface="e-Ukraine Light" pitchFamily="50" charset="-52"/>
              </a:rPr>
              <a:t>, не </a:t>
            </a:r>
            <a:r>
              <a:rPr lang="ru-RU" sz="1300" dirty="0" err="1" smtClean="0">
                <a:latin typeface="e-Ukraine Light" pitchFamily="50" charset="-52"/>
              </a:rPr>
              <a:t>введеного</a:t>
            </a:r>
            <a:r>
              <a:rPr lang="ru-RU" sz="1300" dirty="0" smtClean="0">
                <a:latin typeface="e-Ukraine Light" pitchFamily="50" charset="-52"/>
              </a:rPr>
              <a:t> в </a:t>
            </a:r>
            <a:r>
              <a:rPr lang="ru-RU" sz="1300" dirty="0" err="1" smtClean="0">
                <a:latin typeface="e-Ukraine Light" pitchFamily="50" charset="-52"/>
              </a:rPr>
              <a:t>експлуатацію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будинку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будівництво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якого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незавершене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включається</a:t>
            </a:r>
            <a:r>
              <a:rPr lang="ru-RU" sz="1300" dirty="0" smtClean="0">
                <a:latin typeface="e-Ukraine Light" pitchFamily="50" charset="-52"/>
              </a:rPr>
              <a:t> до </a:t>
            </a:r>
            <a:r>
              <a:rPr lang="ru-RU" sz="1300" dirty="0" err="1" smtClean="0">
                <a:latin typeface="e-Ukraine Light" pitchFamily="50" charset="-52"/>
              </a:rPr>
              <a:t>її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загального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місячного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річного</a:t>
            </a:r>
            <a:r>
              <a:rPr lang="ru-RU" sz="1300" dirty="0" smtClean="0">
                <a:latin typeface="e-Ukraine Light" pitchFamily="50" charset="-52"/>
              </a:rPr>
              <a:t>) </a:t>
            </a:r>
            <a:r>
              <a:rPr lang="ru-RU" sz="1300" dirty="0" err="1" smtClean="0">
                <a:latin typeface="e-Ukraine Light" pitchFamily="50" charset="-52"/>
              </a:rPr>
              <a:t>оподатковуваного</a:t>
            </a:r>
            <a:r>
              <a:rPr lang="ru-RU" sz="1300" dirty="0" smtClean="0">
                <a:latin typeface="e-Ukraine Light" pitchFamily="50" charset="-52"/>
              </a:rPr>
              <a:t> доходу та </a:t>
            </a:r>
            <a:r>
              <a:rPr lang="ru-RU" sz="1300" dirty="0" err="1" smtClean="0">
                <a:latin typeface="e-Ukraine Light" pitchFamily="50" charset="-52"/>
              </a:rPr>
              <a:t>оподатковується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податком</a:t>
            </a:r>
            <a:r>
              <a:rPr lang="ru-RU" sz="1300" dirty="0" smtClean="0">
                <a:latin typeface="e-Ukraine Light" pitchFamily="50" charset="-52"/>
              </a:rPr>
              <a:t> на доходи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військовим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збором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загальних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підставах</a:t>
            </a:r>
            <a:r>
              <a:rPr lang="ru-RU" sz="1300" dirty="0" smtClean="0">
                <a:latin typeface="e-Ukraine Light" pitchFamily="50" charset="-52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Водночас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слід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зазначити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відчуження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майнових</a:t>
            </a:r>
            <a:r>
              <a:rPr lang="ru-RU" sz="1300" dirty="0" smtClean="0">
                <a:latin typeface="e-Ukraine Light" pitchFamily="50" charset="-52"/>
              </a:rPr>
              <a:t> прав </a:t>
            </a:r>
            <a:r>
              <a:rPr lang="ru-RU" sz="1300" dirty="0" err="1" smtClean="0">
                <a:latin typeface="e-Ukraine Light" pitchFamily="50" charset="-52"/>
              </a:rPr>
              <a:t>іншій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фізичній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особі</a:t>
            </a:r>
            <a:r>
              <a:rPr lang="ru-RU" sz="1300" dirty="0" smtClean="0">
                <a:latin typeface="e-Ukraine Light" pitchFamily="50" charset="-52"/>
              </a:rPr>
              <a:t> за договором про участь у </a:t>
            </a:r>
            <a:r>
              <a:rPr lang="ru-RU" sz="1300" dirty="0" err="1" smtClean="0">
                <a:latin typeface="e-Ukraine Light" pitchFamily="50" charset="-52"/>
              </a:rPr>
              <a:t>фонді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фінансування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 не </a:t>
            </a:r>
            <a:r>
              <a:rPr lang="ru-RU" sz="1300" dirty="0" err="1" smtClean="0">
                <a:latin typeface="e-Ukraine Light" pitchFamily="50" charset="-52"/>
              </a:rPr>
              <a:t>є</a:t>
            </a:r>
            <a:r>
              <a:rPr lang="ru-RU" sz="1300" dirty="0" smtClean="0">
                <a:latin typeface="e-Ukraine Light" pitchFamily="50" charset="-52"/>
              </a:rPr>
              <a:t> доходом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продажу </a:t>
            </a:r>
            <a:r>
              <a:rPr lang="ru-RU" sz="1300" dirty="0" err="1" smtClean="0">
                <a:latin typeface="e-Ukraine Light" pitchFamily="50" charset="-52"/>
              </a:rPr>
              <a:t>нерухомого</a:t>
            </a:r>
            <a:r>
              <a:rPr lang="ru-RU" sz="1300" dirty="0" smtClean="0">
                <a:latin typeface="e-Ukraine Light" pitchFamily="50" charset="-52"/>
              </a:rPr>
              <a:t> майна (</a:t>
            </a:r>
            <a:r>
              <a:rPr lang="ru-RU" sz="1300" dirty="0" err="1" smtClean="0">
                <a:latin typeface="e-Ukraine Light" pitchFamily="50" charset="-52"/>
              </a:rPr>
              <a:t>об’єкта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незавершеного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), </a:t>
            </a:r>
            <a:r>
              <a:rPr lang="ru-RU" sz="1300" dirty="0" err="1" smtClean="0">
                <a:latin typeface="e-Ukraine Light" pitchFamily="50" charset="-52"/>
              </a:rPr>
              <a:t>оскільки</a:t>
            </a:r>
            <a:endParaRPr lang="ru-RU" sz="1300" dirty="0">
              <a:latin typeface="e-Ukraine Light" pitchFamily="50" charset="-52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5114926" y="3514724"/>
            <a:ext cx="1562100" cy="165735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6486525" y="5048250"/>
            <a:ext cx="1685925" cy="15621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114925" y="5019675"/>
            <a:ext cx="1657350" cy="165735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476999" y="3552825"/>
            <a:ext cx="1724026" cy="167640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29225" y="342899"/>
            <a:ext cx="45338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</a:t>
            </a:r>
            <a:r>
              <a:rPr lang="uk-UA" altLang="ru-RU" sz="10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інфографіки</a:t>
            </a: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та коментарі керівництва, фахівців служби! Буде корисно та цікаво!</a:t>
            </a:r>
            <a:endParaRPr lang="ru-RU" altLang="ru-RU" sz="1000" dirty="0" smtClean="0">
              <a:latin typeface="e-Ukraine Light" panose="00000400000000000000" pitchFamily="50" charset="-52"/>
            </a:endParaRPr>
          </a:p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Спілкуйтеся з Податковою службою дистанційно за допомогою сервісу  «</a:t>
            </a:r>
            <a:r>
              <a:rPr lang="uk-UA" altLang="ru-RU" sz="10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InfoTAX</a:t>
            </a: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altLang="ru-RU" sz="1000" dirty="0" smtClean="0">
              <a:latin typeface="e-Ukraine Light" panose="00000400000000000000" pitchFamily="50" charset="-52"/>
            </a:endParaRPr>
          </a:p>
        </p:txBody>
      </p:sp>
      <p:pic>
        <p:nvPicPr>
          <p:cNvPr id="16" name="Рисунок 10" descr="https://chart.googleapis.com/chart?cht=qr&amp;chl=https%3A%2F%2Ft.me%2FinfoTAXbot&amp;chld=L|0&amp;chs=150">
            <a:extLst>
              <a:ext uri="{FF2B5EF4-FFF2-40B4-BE49-F238E27FC236}">
                <a16:creationId xmlns="" xmlns:a16="http://schemas.microsoft.com/office/drawing/2014/main" id="{C10BBAFE-2D79-49E5-868B-A0FDCC9F8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411" y="1742694"/>
            <a:ext cx="1304925" cy="1304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50495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3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4987470" y="76200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4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0E9D96F-3DE8-4417-9595-2A67DB70D5D3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B6365EE5-61B6-4672-AA2C-19B58DE21C70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19775" y="2183690"/>
            <a:ext cx="371474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00" y="333374"/>
            <a:ext cx="4572000" cy="644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договором про участь у </a:t>
            </a:r>
            <a:r>
              <a:rPr lang="ru-RU" sz="1300" dirty="0" err="1" smtClean="0">
                <a:latin typeface="e-Ukraine Light" pitchFamily="50" charset="-52"/>
              </a:rPr>
              <a:t>фонді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фінансування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у</a:t>
            </a:r>
            <a:r>
              <a:rPr lang="ru-RU" sz="1300" dirty="0" smtClean="0">
                <a:latin typeface="e-Ukraine Light" pitchFamily="50" charset="-52"/>
              </a:rPr>
              <a:t> тому </a:t>
            </a:r>
            <a:r>
              <a:rPr lang="ru-RU" sz="1300" dirty="0" err="1" smtClean="0">
                <a:latin typeface="e-Ukraine Light" pitchFamily="50" charset="-52"/>
              </a:rPr>
              <a:t>числі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якщо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таке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відступлення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здійснено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підставі</a:t>
            </a:r>
            <a:r>
              <a:rPr lang="ru-RU" sz="1300" dirty="0" smtClean="0">
                <a:latin typeface="e-Ukraine Light" pitchFamily="50" charset="-52"/>
              </a:rPr>
              <a:t> договору </a:t>
            </a:r>
            <a:r>
              <a:rPr lang="ru-RU" sz="1300" dirty="0" err="1" smtClean="0">
                <a:latin typeface="e-Ukraine Light" pitchFamily="50" charset="-52"/>
              </a:rPr>
              <a:t>купівлі-продажу</a:t>
            </a:r>
            <a:r>
              <a:rPr lang="ru-RU" sz="1300" dirty="0" smtClean="0">
                <a:latin typeface="e-Ukraine Light" pitchFamily="50" charset="-52"/>
              </a:rPr>
              <a:t>), та сумою </a:t>
            </a:r>
            <a:r>
              <a:rPr lang="ru-RU" sz="1300" dirty="0" err="1" smtClean="0">
                <a:latin typeface="e-Ukraine Light" pitchFamily="50" charset="-52"/>
              </a:rPr>
              <a:t>коштів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внесених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платником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податку</a:t>
            </a:r>
            <a:r>
              <a:rPr lang="ru-RU" sz="1300" dirty="0" smtClean="0">
                <a:latin typeface="e-Ukraine Light" pitchFamily="50" charset="-52"/>
              </a:rPr>
              <a:t> до такого фонду за </a:t>
            </a:r>
            <a:r>
              <a:rPr lang="ru-RU" sz="1300" dirty="0" err="1" smtClean="0">
                <a:latin typeface="e-Ukraine Light" pitchFamily="50" charset="-52"/>
              </a:rPr>
              <a:t>цим</a:t>
            </a:r>
            <a:r>
              <a:rPr lang="ru-RU" sz="1300" dirty="0" smtClean="0">
                <a:latin typeface="e-Ukraine Light" pitchFamily="50" charset="-52"/>
              </a:rPr>
              <a:t> договором.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Зазначений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вид доходу </a:t>
            </a:r>
            <a:r>
              <a:rPr lang="ru-RU" sz="1300" dirty="0" err="1" smtClean="0">
                <a:latin typeface="e-Ukraine Light" pitchFamily="50" charset="-52"/>
              </a:rPr>
              <a:t>оподатковується</a:t>
            </a:r>
            <a:r>
              <a:rPr lang="ru-RU" sz="1300" dirty="0" smtClean="0">
                <a:latin typeface="e-Ukraine Light" pitchFamily="50" charset="-52"/>
              </a:rPr>
              <a:t> за ставкою, </a:t>
            </a:r>
            <a:r>
              <a:rPr lang="ru-RU" sz="1300" dirty="0" err="1" smtClean="0">
                <a:latin typeface="e-Ukraine Light" pitchFamily="50" charset="-52"/>
              </a:rPr>
              <a:t>визначеною</a:t>
            </a:r>
            <a:r>
              <a:rPr lang="ru-RU" sz="1300" dirty="0" smtClean="0">
                <a:latin typeface="e-Ukraine Light" pitchFamily="50" charset="-52"/>
              </a:rPr>
              <a:t> в п. 167.1 ст. 167 ПКУ, яка становить 18% </a:t>
            </a:r>
            <a:r>
              <a:rPr lang="ru-RU" sz="1300" dirty="0" err="1" smtClean="0">
                <a:latin typeface="e-Ukraine Light" pitchFamily="50" charset="-52"/>
              </a:rPr>
              <a:t>бази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оподаткування</a:t>
            </a:r>
            <a:r>
              <a:rPr lang="ru-RU" sz="1300" dirty="0" smtClean="0">
                <a:latin typeface="e-Ukraine Light" pitchFamily="50" charset="-52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В </a:t>
            </a:r>
            <a:r>
              <a:rPr lang="ru-RU" sz="1300" dirty="0" smtClean="0">
                <a:latin typeface="e-Ukraine Light" pitchFamily="50" charset="-52"/>
              </a:rPr>
              <a:t>той же час, п. 167.2 ст. 167 ПКУ </a:t>
            </a:r>
            <a:r>
              <a:rPr lang="ru-RU" sz="1300" dirty="0" err="1" smtClean="0">
                <a:latin typeface="e-Ukraine Light" pitchFamily="50" charset="-52"/>
              </a:rPr>
              <a:t>визначено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ставка </a:t>
            </a:r>
            <a:r>
              <a:rPr lang="ru-RU" sz="1300" dirty="0" err="1" smtClean="0">
                <a:latin typeface="e-Ukraine Light" pitchFamily="50" charset="-52"/>
              </a:rPr>
              <a:t>податку</a:t>
            </a:r>
            <a:r>
              <a:rPr lang="ru-RU" sz="1300" dirty="0" smtClean="0">
                <a:latin typeface="e-Ukraine Light" pitchFamily="50" charset="-52"/>
              </a:rPr>
              <a:t> становить 5% </a:t>
            </a:r>
            <a:r>
              <a:rPr lang="ru-RU" sz="1300" dirty="0" err="1" smtClean="0">
                <a:latin typeface="e-Ukraine Light" pitchFamily="50" charset="-52"/>
              </a:rPr>
              <a:t>бази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оподаткування</a:t>
            </a:r>
            <a:r>
              <a:rPr lang="ru-RU" sz="1300" dirty="0" smtClean="0">
                <a:latin typeface="e-Ukraine Light" pitchFamily="50" charset="-52"/>
              </a:rPr>
              <a:t> у </a:t>
            </a:r>
            <a:r>
              <a:rPr lang="ru-RU" sz="1300" dirty="0" err="1" smtClean="0">
                <a:latin typeface="e-Ukraine Light" pitchFamily="50" charset="-52"/>
              </a:rPr>
              <a:t>випадках</a:t>
            </a:r>
            <a:r>
              <a:rPr lang="ru-RU" sz="1300" dirty="0" smtClean="0">
                <a:latin typeface="e-Ukraine Light" pitchFamily="50" charset="-52"/>
              </a:rPr>
              <a:t>, прямо </a:t>
            </a:r>
            <a:r>
              <a:rPr lang="ru-RU" sz="1300" dirty="0" err="1" smtClean="0">
                <a:latin typeface="e-Ukraine Light" pitchFamily="50" charset="-52"/>
              </a:rPr>
              <a:t>визначених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розділом</a:t>
            </a:r>
            <a:r>
              <a:rPr lang="ru-RU" sz="1300" dirty="0" smtClean="0">
                <a:latin typeface="e-Ukraine Light" pitchFamily="50" charset="-52"/>
              </a:rPr>
              <a:t> IV ПКУ.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Такий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випадок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визначено</a:t>
            </a:r>
            <a:r>
              <a:rPr lang="ru-RU" sz="1300" dirty="0" smtClean="0">
                <a:latin typeface="e-Ukraine Light" pitchFamily="50" charset="-52"/>
              </a:rPr>
              <a:t> ст. 172 ПКУ, </a:t>
            </a:r>
            <a:r>
              <a:rPr lang="ru-RU" sz="1300" dirty="0" err="1" smtClean="0">
                <a:latin typeface="e-Ukraine Light" pitchFamily="50" charset="-52"/>
              </a:rPr>
              <a:t>відповідно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якого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здійснюється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оподаткування</a:t>
            </a:r>
            <a:r>
              <a:rPr lang="ru-RU" sz="1300" dirty="0" smtClean="0">
                <a:latin typeface="e-Ukraine Light" pitchFamily="50" charset="-52"/>
              </a:rPr>
              <a:t> доходу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операцій</a:t>
            </a:r>
            <a:r>
              <a:rPr lang="ru-RU" sz="1300" dirty="0" smtClean="0">
                <a:latin typeface="e-Ukraine Light" pitchFamily="50" charset="-52"/>
              </a:rPr>
              <a:t> продажу </a:t>
            </a:r>
            <a:r>
              <a:rPr lang="ru-RU" sz="1300" dirty="0" err="1" smtClean="0">
                <a:latin typeface="e-Ukraine Light" pitchFamily="50" charset="-52"/>
              </a:rPr>
              <a:t>об’єктів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нерухомого</a:t>
            </a:r>
            <a:r>
              <a:rPr lang="ru-RU" sz="1300" dirty="0" smtClean="0">
                <a:latin typeface="e-Ukraine Light" pitchFamily="50" charset="-52"/>
              </a:rPr>
              <a:t> майна </a:t>
            </a:r>
            <a:r>
              <a:rPr lang="ru-RU" sz="1300" dirty="0" err="1" smtClean="0">
                <a:latin typeface="e-Ukraine Light" pitchFamily="50" charset="-52"/>
              </a:rPr>
              <a:t>або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об’єкту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незавершеного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Поняття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об’єкта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житлової</a:t>
            </a:r>
            <a:r>
              <a:rPr lang="ru-RU" sz="1300" dirty="0" smtClean="0">
                <a:latin typeface="e-Ukraine Light" pitchFamily="50" charset="-52"/>
              </a:rPr>
              <a:t> та </a:t>
            </a:r>
            <a:r>
              <a:rPr lang="ru-RU" sz="1300" dirty="0" err="1" smtClean="0">
                <a:latin typeface="e-Ukraine Light" pitchFamily="50" charset="-52"/>
              </a:rPr>
              <a:t>нежитлової</a:t>
            </a:r>
            <a:endParaRPr lang="uk-UA" sz="1400" dirty="0" smtClean="0">
              <a:latin typeface="e-Ukraine Light" pitchFamily="50" charset="-52"/>
              <a:cs typeface="Arial" pitchFamily="34" charset="0"/>
            </a:endParaRPr>
          </a:p>
          <a:p>
            <a:pPr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1400" dirty="0" smtClean="0">
              <a:latin typeface="e-Ukraine Light" pitchFamily="50" charset="-52"/>
            </a:endParaRPr>
          </a:p>
          <a:p>
            <a:pPr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1400" dirty="0" smtClean="0">
              <a:latin typeface="e-Ukraine Light" pitchFamily="50" charset="-52"/>
            </a:endParaRPr>
          </a:p>
          <a:p>
            <a:pPr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e-Ukraine Light" pitchFamily="50" charset="-5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105399" y="2202"/>
            <a:ext cx="4524375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endParaRPr lang="ru-RU" sz="1300" dirty="0" smtClean="0">
              <a:latin typeface="e-Ukraine Light" pitchFamily="50" charset="-52"/>
            </a:endParaRPr>
          </a:p>
          <a:p>
            <a:pPr algn="just" fontAlgn="base">
              <a:lnSpc>
                <a:spcPct val="150000"/>
              </a:lnSpc>
            </a:pPr>
            <a:r>
              <a:rPr lang="ru-RU" sz="1300" dirty="0" err="1" smtClean="0">
                <a:latin typeface="e-Ukraine Light" pitchFamily="50" charset="-52"/>
              </a:rPr>
              <a:t>нерухомості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визначено</a:t>
            </a:r>
            <a:r>
              <a:rPr lang="ru-RU" sz="1300" dirty="0" smtClean="0">
                <a:latin typeface="e-Ukraine Light" pitchFamily="50" charset="-52"/>
              </a:rPr>
              <a:t> в пп.14.1.129 п. 14.1 ст. 14 ПКУ, </a:t>
            </a:r>
            <a:r>
              <a:rPr lang="ru-RU" sz="1300" dirty="0" err="1" smtClean="0">
                <a:latin typeface="e-Ukraine Light" pitchFamily="50" charset="-52"/>
              </a:rPr>
              <a:t>відповідно</a:t>
            </a:r>
            <a:r>
              <a:rPr lang="ru-RU" sz="1300" dirty="0" smtClean="0">
                <a:latin typeface="e-Ukraine Light" pitchFamily="50" charset="-52"/>
              </a:rPr>
              <a:t> до </a:t>
            </a:r>
            <a:r>
              <a:rPr lang="ru-RU" sz="1300" dirty="0" err="1" smtClean="0">
                <a:latin typeface="e-Ukraine Light" pitchFamily="50" charset="-52"/>
              </a:rPr>
              <a:t>якого</a:t>
            </a:r>
            <a:r>
              <a:rPr lang="ru-RU" sz="1300" dirty="0" smtClean="0">
                <a:latin typeface="e-Ukraine Light" pitchFamily="50" charset="-52"/>
              </a:rPr>
              <a:t> – </a:t>
            </a:r>
            <a:r>
              <a:rPr lang="ru-RU" sz="1300" dirty="0" err="1" smtClean="0">
                <a:latin typeface="e-Ukraine Light" pitchFamily="50" charset="-52"/>
              </a:rPr>
              <a:t>це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будівля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будинок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приміщення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віднесені</a:t>
            </a:r>
            <a:r>
              <a:rPr lang="ru-RU" sz="1300" dirty="0" smtClean="0">
                <a:latin typeface="e-Ukraine Light" pitchFamily="50" charset="-52"/>
              </a:rPr>
              <a:t>/ не </a:t>
            </a:r>
            <a:r>
              <a:rPr lang="ru-RU" sz="1300" dirty="0" err="1" smtClean="0">
                <a:latin typeface="e-Ukraine Light" pitchFamily="50" charset="-52"/>
              </a:rPr>
              <a:t>віднесені</a:t>
            </a:r>
            <a:r>
              <a:rPr lang="ru-RU" sz="1300" dirty="0" smtClean="0">
                <a:latin typeface="e-Ukraine Light" pitchFamily="50" charset="-52"/>
              </a:rPr>
              <a:t> до </a:t>
            </a:r>
            <a:r>
              <a:rPr lang="ru-RU" sz="1300" dirty="0" err="1" smtClean="0">
                <a:latin typeface="e-Ukraine Light" pitchFamily="50" charset="-52"/>
              </a:rPr>
              <a:t>житлового</a:t>
            </a:r>
            <a:r>
              <a:rPr lang="ru-RU" sz="1300" dirty="0" smtClean="0">
                <a:latin typeface="e-Ukraine Light" pitchFamily="50" charset="-52"/>
              </a:rPr>
              <a:t> фонду.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err="1" smtClean="0">
                <a:latin typeface="e-Ukraine Light" pitchFamily="50" charset="-52"/>
              </a:rPr>
              <a:t>Відповідно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до ст. 1 Закону 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25 </a:t>
            </a:r>
            <a:r>
              <a:rPr lang="ru-RU" sz="1300" dirty="0" err="1" smtClean="0">
                <a:latin typeface="e-Ukraine Light" pitchFamily="50" charset="-52"/>
              </a:rPr>
              <a:t>грудня</a:t>
            </a:r>
            <a:r>
              <a:rPr lang="ru-RU" sz="1300" dirty="0" smtClean="0">
                <a:latin typeface="e-Ukraine Light" pitchFamily="50" charset="-52"/>
              </a:rPr>
              <a:t> 2008 року №800-VI «Про </a:t>
            </a:r>
            <a:r>
              <a:rPr lang="ru-RU" sz="1300" dirty="0" err="1" smtClean="0">
                <a:latin typeface="e-Ukraine Light" pitchFamily="50" charset="-52"/>
              </a:rPr>
              <a:t>іпотеку</a:t>
            </a:r>
            <a:r>
              <a:rPr lang="ru-RU" sz="1300" dirty="0" smtClean="0">
                <a:latin typeface="e-Ukraine Light" pitchFamily="50" charset="-52"/>
              </a:rPr>
              <a:t>» </a:t>
            </a:r>
            <a:r>
              <a:rPr lang="ru-RU" sz="1300" dirty="0" err="1" smtClean="0">
                <a:latin typeface="e-Ukraine Light" pitchFamily="50" charset="-52"/>
              </a:rPr>
              <a:t>об’єкт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незавершеного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 – </a:t>
            </a:r>
            <a:r>
              <a:rPr lang="ru-RU" sz="1300" dirty="0" err="1" smtClean="0">
                <a:latin typeface="e-Ukraine Light" pitchFamily="50" charset="-52"/>
              </a:rPr>
              <a:t>це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об'єкт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, на </a:t>
            </a:r>
            <a:r>
              <a:rPr lang="ru-RU" sz="1300" dirty="0" err="1" smtClean="0">
                <a:latin typeface="e-Ukraine Light" pitchFamily="50" charset="-52"/>
              </a:rPr>
              <a:t>який</a:t>
            </a:r>
            <a:r>
              <a:rPr lang="ru-RU" sz="1300" dirty="0" smtClean="0">
                <a:latin typeface="e-Ukraine Light" pitchFamily="50" charset="-52"/>
              </a:rPr>
              <a:t> видано </a:t>
            </a:r>
            <a:r>
              <a:rPr lang="ru-RU" sz="1300" dirty="0" err="1" smtClean="0">
                <a:latin typeface="e-Ukraine Light" pitchFamily="50" charset="-52"/>
              </a:rPr>
              <a:t>дозвіл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будівництво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понесені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витрати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його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спорудження</a:t>
            </a:r>
            <a:r>
              <a:rPr lang="ru-RU" sz="1300" dirty="0" smtClean="0">
                <a:latin typeface="e-Ukraine Light" pitchFamily="50" charset="-52"/>
              </a:rPr>
              <a:t> та не </a:t>
            </a:r>
            <a:r>
              <a:rPr lang="ru-RU" sz="1300" dirty="0" err="1" smtClean="0">
                <a:latin typeface="e-Ukraine Light" pitchFamily="50" charset="-52"/>
              </a:rPr>
              <a:t>прийнятий</a:t>
            </a:r>
            <a:r>
              <a:rPr lang="ru-RU" sz="1300" dirty="0" smtClean="0">
                <a:latin typeface="e-Ukraine Light" pitchFamily="50" charset="-52"/>
              </a:rPr>
              <a:t> в </a:t>
            </a:r>
            <a:r>
              <a:rPr lang="ru-RU" sz="1300" dirty="0" err="1" smtClean="0">
                <a:latin typeface="e-Ukraine Light" pitchFamily="50" charset="-52"/>
              </a:rPr>
              <a:t>експлуатацію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відповідно</a:t>
            </a:r>
            <a:r>
              <a:rPr lang="ru-RU" sz="1300" dirty="0" smtClean="0">
                <a:latin typeface="e-Ukraine Light" pitchFamily="50" charset="-52"/>
              </a:rPr>
              <a:t> до </a:t>
            </a:r>
            <a:r>
              <a:rPr lang="ru-RU" sz="1300" dirty="0" err="1" smtClean="0">
                <a:latin typeface="e-Ukraine Light" pitchFamily="50" charset="-52"/>
              </a:rPr>
              <a:t>законодавства</a:t>
            </a:r>
            <a:r>
              <a:rPr lang="ru-RU" sz="1300" dirty="0" smtClean="0">
                <a:latin typeface="e-Ukraine Light" pitchFamily="50" charset="-52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Тобто</a:t>
            </a:r>
            <a:r>
              <a:rPr lang="ru-RU" sz="1300" dirty="0" smtClean="0">
                <a:latin typeface="e-Ukraine Light" pitchFamily="50" charset="-52"/>
              </a:rPr>
              <a:t>, основною </a:t>
            </a:r>
            <a:r>
              <a:rPr lang="ru-RU" sz="1300" dirty="0" err="1" smtClean="0">
                <a:latin typeface="e-Ukraine Light" pitchFamily="50" charset="-52"/>
              </a:rPr>
              <a:t>умовою</a:t>
            </a:r>
            <a:r>
              <a:rPr lang="ru-RU" sz="1300" dirty="0" smtClean="0">
                <a:latin typeface="e-Ukraine Light" pitchFamily="50" charset="-52"/>
              </a:rPr>
              <a:t> у </a:t>
            </a:r>
            <a:r>
              <a:rPr lang="ru-RU" sz="1300" dirty="0" err="1" smtClean="0">
                <a:latin typeface="e-Ukraine Light" pitchFamily="50" charset="-52"/>
              </a:rPr>
              <a:t>визначенні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об’єктів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нерухомого</a:t>
            </a:r>
            <a:r>
              <a:rPr lang="ru-RU" sz="1300" dirty="0" smtClean="0">
                <a:latin typeface="e-Ukraine Light" pitchFamily="50" charset="-52"/>
              </a:rPr>
              <a:t> майна та </a:t>
            </a:r>
            <a:r>
              <a:rPr lang="ru-RU" sz="1300" dirty="0" err="1" smtClean="0">
                <a:latin typeface="e-Ukraine Light" pitchFamily="50" charset="-52"/>
              </a:rPr>
              <a:t>незавершеного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проведення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держаної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реєстрації</a:t>
            </a:r>
            <a:r>
              <a:rPr lang="ru-RU" sz="1300" dirty="0" smtClean="0">
                <a:latin typeface="e-Ukraine Light" pitchFamily="50" charset="-52"/>
              </a:rPr>
              <a:t> прав </a:t>
            </a:r>
            <a:r>
              <a:rPr lang="ru-RU" sz="1300" dirty="0" err="1" smtClean="0">
                <a:latin typeface="e-Ukraine Light" pitchFamily="50" charset="-52"/>
              </a:rPr>
              <a:t>власності</a:t>
            </a:r>
            <a:r>
              <a:rPr lang="ru-RU" sz="1300" dirty="0" smtClean="0">
                <a:latin typeface="e-Ukraine Light" pitchFamily="50" charset="-52"/>
              </a:rPr>
              <a:t> на них.</a:t>
            </a:r>
          </a:p>
          <a:p>
            <a:pPr algn="just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Частиною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другою ст. 331 </a:t>
            </a:r>
            <a:r>
              <a:rPr lang="ru-RU" sz="1300" dirty="0" err="1" smtClean="0">
                <a:latin typeface="e-Ukraine Light" pitchFamily="50" charset="-52"/>
              </a:rPr>
              <a:t>Цивільного</a:t>
            </a:r>
            <a:r>
              <a:rPr lang="ru-RU" sz="1300" dirty="0" smtClean="0">
                <a:latin typeface="e-Ukraine Light" pitchFamily="50" charset="-52"/>
              </a:rPr>
              <a:t> кодексу 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далі</a:t>
            </a:r>
            <a:r>
              <a:rPr lang="ru-RU" sz="1300" dirty="0" smtClean="0">
                <a:latin typeface="e-Ukraine Light" pitchFamily="50" charset="-52"/>
              </a:rPr>
              <a:t> – ЦКУ) </a:t>
            </a:r>
            <a:r>
              <a:rPr lang="ru-RU" sz="1300" dirty="0" err="1" smtClean="0">
                <a:latin typeface="e-Ukraine Light" pitchFamily="50" charset="-52"/>
              </a:rPr>
              <a:t>встановлено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право </a:t>
            </a:r>
            <a:r>
              <a:rPr lang="ru-RU" sz="1300" dirty="0" err="1" smtClean="0">
                <a:latin typeface="e-Ukraine Light" pitchFamily="50" charset="-52"/>
              </a:rPr>
              <a:t>власності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новостворене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нерухоме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майно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житлові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будинки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endParaRPr kumimoji="0" lang="uk-UA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763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83820" y="68581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5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5570" y="68581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AF92371-AAAD-4CE7-9946-D3225F950A0A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E3BEA56-B2F6-43C2-8AE0-D93D94EA7E9A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95874" y="352425"/>
            <a:ext cx="4495801" cy="6163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предметом такого продажу </a:t>
            </a:r>
            <a:r>
              <a:rPr lang="ru-RU" sz="1300" dirty="0" err="1" smtClean="0">
                <a:latin typeface="e-Ukraine Light" pitchFamily="50" charset="-52"/>
              </a:rPr>
              <a:t>може</a:t>
            </a:r>
            <a:r>
              <a:rPr lang="ru-RU" sz="1300" dirty="0" smtClean="0">
                <a:latin typeface="e-Ukraine Light" pitchFamily="50" charset="-52"/>
              </a:rPr>
              <a:t> бути </a:t>
            </a:r>
            <a:r>
              <a:rPr lang="ru-RU" sz="1300" dirty="0" err="1" smtClean="0">
                <a:latin typeface="e-Ukraine Light" pitchFamily="50" charset="-52"/>
              </a:rPr>
              <a:t>нерухомість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чи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об’єкт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незавершеного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, по </a:t>
            </a:r>
            <a:r>
              <a:rPr lang="ru-RU" sz="1300" dirty="0" err="1" smtClean="0">
                <a:latin typeface="e-Ukraine Light" pitchFamily="50" charset="-52"/>
              </a:rPr>
              <a:t>яких</a:t>
            </a:r>
            <a:r>
              <a:rPr lang="ru-RU" sz="1300" dirty="0" smtClean="0">
                <a:latin typeface="e-Ukraine Light" pitchFamily="50" charset="-52"/>
              </a:rPr>
              <a:t> проведена </a:t>
            </a:r>
            <a:r>
              <a:rPr lang="ru-RU" sz="1300" dirty="0" err="1" smtClean="0">
                <a:latin typeface="e-Ukraine Light" pitchFamily="50" charset="-52"/>
              </a:rPr>
              <a:t>державна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реєстрація</a:t>
            </a:r>
            <a:r>
              <a:rPr lang="ru-RU" sz="1300" dirty="0" smtClean="0">
                <a:latin typeface="e-Ukraine Light" pitchFamily="50" charset="-52"/>
              </a:rPr>
              <a:t> права </a:t>
            </a:r>
            <a:r>
              <a:rPr lang="ru-RU" sz="1300" dirty="0" err="1" smtClean="0">
                <a:latin typeface="e-Ukraine Light" pitchFamily="50" charset="-52"/>
              </a:rPr>
              <a:t>власності</a:t>
            </a:r>
            <a:r>
              <a:rPr lang="ru-RU" sz="1300" dirty="0" smtClean="0">
                <a:latin typeface="e-Ukraine Light" pitchFamily="50" charset="-52"/>
              </a:rPr>
              <a:t>. </a:t>
            </a:r>
            <a:endParaRPr lang="ru-RU" sz="1300" dirty="0" smtClean="0">
              <a:latin typeface="e-Ukraine Light" pitchFamily="50" charset="-52"/>
            </a:endParaRP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Тобто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дохід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продажу </a:t>
            </a:r>
            <a:r>
              <a:rPr lang="ru-RU" sz="1300" dirty="0" err="1" smtClean="0">
                <a:latin typeface="e-Ukraine Light" pitchFamily="50" charset="-52"/>
              </a:rPr>
              <a:t>майнових</a:t>
            </a:r>
            <a:r>
              <a:rPr lang="ru-RU" sz="1300" dirty="0" smtClean="0">
                <a:latin typeface="e-Ukraine Light" pitchFamily="50" charset="-52"/>
              </a:rPr>
              <a:t> прав за договором  про участь у </a:t>
            </a:r>
            <a:r>
              <a:rPr lang="ru-RU" sz="1300" dirty="0" err="1" smtClean="0">
                <a:latin typeface="e-Ukraine Light" pitchFamily="50" charset="-52"/>
              </a:rPr>
              <a:t>фонді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фінансування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оподатковується</a:t>
            </a:r>
            <a:r>
              <a:rPr lang="ru-RU" sz="1300" dirty="0" smtClean="0">
                <a:latin typeface="e-Ukraine Light" pitchFamily="50" charset="-52"/>
              </a:rPr>
              <a:t> за ставкою 18%, а не 5%, як при </a:t>
            </a:r>
            <a:r>
              <a:rPr lang="ru-RU" sz="1300" dirty="0" err="1" smtClean="0">
                <a:latin typeface="e-Ukraine Light" pitchFamily="50" charset="-52"/>
              </a:rPr>
              <a:t>оподаткуванні</a:t>
            </a:r>
            <a:r>
              <a:rPr lang="ru-RU" sz="1300" dirty="0" smtClean="0">
                <a:latin typeface="e-Ukraine Light" pitchFamily="50" charset="-52"/>
              </a:rPr>
              <a:t> доходу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операцій</a:t>
            </a:r>
            <a:r>
              <a:rPr lang="ru-RU" sz="1300" dirty="0" smtClean="0">
                <a:latin typeface="e-Ukraine Light" pitchFamily="50" charset="-52"/>
              </a:rPr>
              <a:t> продажу </a:t>
            </a:r>
            <a:r>
              <a:rPr lang="ru-RU" sz="1300" dirty="0" err="1" smtClean="0">
                <a:latin typeface="e-Ukraine Light" pitchFamily="50" charset="-52"/>
              </a:rPr>
              <a:t>об’єктів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нерухомого</a:t>
            </a:r>
            <a:r>
              <a:rPr lang="ru-RU" sz="1300" dirty="0" smtClean="0">
                <a:latin typeface="e-Ukraine Light" pitchFamily="50" charset="-52"/>
              </a:rPr>
              <a:t> майна </a:t>
            </a:r>
            <a:r>
              <a:rPr lang="ru-RU" sz="1300" dirty="0" err="1" smtClean="0">
                <a:latin typeface="e-Ukraine Light" pitchFamily="50" charset="-52"/>
              </a:rPr>
              <a:t>або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об’єкта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незавершеного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Відповідно</a:t>
            </a:r>
            <a:r>
              <a:rPr lang="ru-RU" sz="1300" dirty="0" smtClean="0">
                <a:latin typeface="e-Ukraine Light" pitchFamily="50" charset="-52"/>
              </a:rPr>
              <a:t> до пп.164.2.13 п. 164.2 ст. 164 </a:t>
            </a:r>
            <a:r>
              <a:rPr lang="ru-RU" sz="1300" dirty="0" err="1" smtClean="0">
                <a:latin typeface="e-Ukraine Light" pitchFamily="50" charset="-52"/>
              </a:rPr>
              <a:t>Податкового</a:t>
            </a:r>
            <a:r>
              <a:rPr lang="ru-RU" sz="1300" dirty="0" smtClean="0">
                <a:latin typeface="e-Ukraine Light" pitchFamily="50" charset="-52"/>
              </a:rPr>
              <a:t> кодексу 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далі</a:t>
            </a:r>
            <a:r>
              <a:rPr lang="ru-RU" sz="1300" dirty="0" smtClean="0">
                <a:latin typeface="e-Ukraine Light" pitchFamily="50" charset="-52"/>
              </a:rPr>
              <a:t> – ПКУ)  до складу </a:t>
            </a:r>
            <a:r>
              <a:rPr lang="ru-RU" sz="1300" dirty="0" err="1" smtClean="0">
                <a:latin typeface="e-Ukraine Light" pitchFamily="50" charset="-52"/>
              </a:rPr>
              <a:t>загального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місячного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річного</a:t>
            </a:r>
            <a:r>
              <a:rPr lang="ru-RU" sz="1300" dirty="0" smtClean="0">
                <a:latin typeface="e-Ukraine Light" pitchFamily="50" charset="-52"/>
              </a:rPr>
              <a:t>) </a:t>
            </a:r>
            <a:r>
              <a:rPr lang="ru-RU" sz="1300" dirty="0" err="1" smtClean="0">
                <a:latin typeface="e-Ukraine Light" pitchFamily="50" charset="-52"/>
              </a:rPr>
              <a:t>оподатковуваного</a:t>
            </a:r>
            <a:r>
              <a:rPr lang="ru-RU" sz="1300" dirty="0" smtClean="0">
                <a:latin typeface="e-Ukraine Light" pitchFamily="50" charset="-52"/>
              </a:rPr>
              <a:t> доходу </a:t>
            </a:r>
            <a:r>
              <a:rPr lang="ru-RU" sz="1300" dirty="0" err="1" smtClean="0">
                <a:latin typeface="e-Ukraine Light" pitchFamily="50" charset="-52"/>
              </a:rPr>
              <a:t>платника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включаються</a:t>
            </a:r>
            <a:r>
              <a:rPr lang="ru-RU" sz="1300" dirty="0" smtClean="0">
                <a:latin typeface="e-Ukraine Light" pitchFamily="50" charset="-52"/>
              </a:rPr>
              <a:t> доходи,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становлять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позитивну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різницю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між</a:t>
            </a:r>
            <a:r>
              <a:rPr lang="ru-RU" sz="1300" dirty="0" smtClean="0">
                <a:latin typeface="e-Ukraine Light" pitchFamily="50" charset="-52"/>
              </a:rPr>
              <a:t> сумою </a:t>
            </a:r>
            <a:r>
              <a:rPr lang="ru-RU" sz="1300" dirty="0" err="1" smtClean="0">
                <a:latin typeface="e-Ukraine Light" pitchFamily="50" charset="-52"/>
              </a:rPr>
              <a:t>коштів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отриманих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платником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інших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внаслідок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відступлення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їх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користь</a:t>
            </a:r>
            <a:r>
              <a:rPr lang="ru-RU" sz="1300" dirty="0" smtClean="0">
                <a:latin typeface="e-Ukraine Light" pitchFamily="50" charset="-52"/>
              </a:rPr>
              <a:t> права </a:t>
            </a:r>
            <a:r>
              <a:rPr lang="ru-RU" sz="1300" dirty="0" err="1" smtClean="0">
                <a:latin typeface="e-Ukraine Light" pitchFamily="50" charset="-52"/>
              </a:rPr>
              <a:t>вимоги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за</a:t>
            </a:r>
            <a:endParaRPr lang="ru-RU" sz="1300" dirty="0">
              <a:latin typeface="e-Ukraine Light" pitchFamily="50" charset="-52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404595"/>
            <a:ext cx="4514850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ru-RU" sz="1300" dirty="0" err="1" smtClean="0">
                <a:latin typeface="e-Ukraine Light" pitchFamily="50" charset="-52"/>
              </a:rPr>
              <a:t>будівлі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споруди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тощо</a:t>
            </a:r>
            <a:r>
              <a:rPr lang="ru-RU" sz="1300" dirty="0" smtClean="0">
                <a:latin typeface="e-Ukraine Light" pitchFamily="50" charset="-52"/>
              </a:rPr>
              <a:t>) </a:t>
            </a:r>
            <a:r>
              <a:rPr lang="ru-RU" sz="1300" dirty="0" err="1" smtClean="0">
                <a:latin typeface="e-Ukraine Light" pitchFamily="50" charset="-52"/>
              </a:rPr>
              <a:t>виникає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моменту </a:t>
            </a:r>
            <a:r>
              <a:rPr lang="ru-RU" sz="1300" dirty="0" err="1" smtClean="0">
                <a:latin typeface="e-Ukraine Light" pitchFamily="50" charset="-52"/>
              </a:rPr>
              <a:t>завершення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створення</a:t>
            </a:r>
            <a:r>
              <a:rPr lang="ru-RU" sz="1300" dirty="0" smtClean="0">
                <a:latin typeface="e-Ukraine Light" pitchFamily="50" charset="-52"/>
              </a:rPr>
              <a:t> майна).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Якщо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договором  </a:t>
            </a:r>
            <a:r>
              <a:rPr lang="ru-RU" sz="1300" dirty="0" err="1" smtClean="0">
                <a:latin typeface="e-Ukraine Light" pitchFamily="50" charset="-52"/>
              </a:rPr>
              <a:t>або</a:t>
            </a:r>
            <a:r>
              <a:rPr lang="ru-RU" sz="1300" dirty="0" smtClean="0">
                <a:latin typeface="e-Ukraine Light" pitchFamily="50" charset="-52"/>
              </a:rPr>
              <a:t> законом </a:t>
            </a:r>
            <a:r>
              <a:rPr lang="ru-RU" sz="1300" dirty="0" err="1" smtClean="0">
                <a:latin typeface="e-Ukraine Light" pitchFamily="50" charset="-52"/>
              </a:rPr>
              <a:t>передбачено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прийняття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нерухомого</a:t>
            </a:r>
            <a:r>
              <a:rPr lang="ru-RU" sz="1300" dirty="0" smtClean="0">
                <a:latin typeface="e-Ukraine Light" pitchFamily="50" charset="-52"/>
              </a:rPr>
              <a:t> майна до </a:t>
            </a:r>
            <a:r>
              <a:rPr lang="ru-RU" sz="1300" dirty="0" err="1" smtClean="0">
                <a:latin typeface="e-Ukraine Light" pitchFamily="50" charset="-52"/>
              </a:rPr>
              <a:t>експлуатації</a:t>
            </a:r>
            <a:r>
              <a:rPr lang="ru-RU" sz="1300" dirty="0" smtClean="0">
                <a:latin typeface="e-Ukraine Light" pitchFamily="50" charset="-52"/>
              </a:rPr>
              <a:t>, право </a:t>
            </a:r>
            <a:r>
              <a:rPr lang="ru-RU" sz="1300" dirty="0" err="1" smtClean="0">
                <a:latin typeface="e-Ukraine Light" pitchFamily="50" charset="-52"/>
              </a:rPr>
              <a:t>власності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виникає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моменту </a:t>
            </a:r>
            <a:r>
              <a:rPr lang="ru-RU" sz="1300" dirty="0" err="1" smtClean="0">
                <a:latin typeface="e-Ukraine Light" pitchFamily="50" charset="-52"/>
              </a:rPr>
              <a:t>його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прийняття</a:t>
            </a:r>
            <a:r>
              <a:rPr lang="ru-RU" sz="1300" dirty="0" smtClean="0">
                <a:latin typeface="e-Ukraine Light" pitchFamily="50" charset="-52"/>
              </a:rPr>
              <a:t> до </a:t>
            </a:r>
            <a:r>
              <a:rPr lang="ru-RU" sz="1300" dirty="0" err="1" smtClean="0">
                <a:latin typeface="e-Ukraine Light" pitchFamily="50" charset="-52"/>
              </a:rPr>
              <a:t>експлуатації</a:t>
            </a:r>
            <a:r>
              <a:rPr lang="ru-RU" sz="1300" dirty="0" smtClean="0">
                <a:latin typeface="e-Ukraine Light" pitchFamily="50" charset="-52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Якщо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право </a:t>
            </a:r>
            <a:r>
              <a:rPr lang="ru-RU" sz="1300" dirty="0" err="1" smtClean="0">
                <a:latin typeface="e-Ukraine Light" pitchFamily="50" charset="-52"/>
              </a:rPr>
              <a:t>власності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нерухоме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майно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відповідно</a:t>
            </a:r>
            <a:r>
              <a:rPr lang="ru-RU" sz="1300" dirty="0" smtClean="0">
                <a:latin typeface="e-Ukraine Light" pitchFamily="50" charset="-52"/>
              </a:rPr>
              <a:t> до закону </a:t>
            </a:r>
            <a:r>
              <a:rPr lang="ru-RU" sz="1300" dirty="0" err="1" smtClean="0">
                <a:latin typeface="e-Ukraine Light" pitchFamily="50" charset="-52"/>
              </a:rPr>
              <a:t>підлягає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державній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реєстрації</a:t>
            </a:r>
            <a:r>
              <a:rPr lang="ru-RU" sz="1300" dirty="0" smtClean="0">
                <a:latin typeface="e-Ukraine Light" pitchFamily="50" charset="-52"/>
              </a:rPr>
              <a:t>, право </a:t>
            </a:r>
            <a:r>
              <a:rPr lang="ru-RU" sz="1300" dirty="0" err="1" smtClean="0">
                <a:latin typeface="e-Ukraine Light" pitchFamily="50" charset="-52"/>
              </a:rPr>
              <a:t>власності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виникає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моменту </a:t>
            </a:r>
            <a:r>
              <a:rPr lang="ru-RU" sz="1300" dirty="0" err="1" smtClean="0">
                <a:latin typeface="e-Ukraine Light" pitchFamily="50" charset="-52"/>
              </a:rPr>
              <a:t>державної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реєстрації</a:t>
            </a:r>
            <a:r>
              <a:rPr lang="ru-RU" sz="1300" dirty="0" smtClean="0">
                <a:latin typeface="e-Ukraine Light" pitchFamily="50" charset="-52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Водночас</a:t>
            </a:r>
            <a:r>
              <a:rPr lang="ru-RU" sz="1300" dirty="0" smtClean="0">
                <a:latin typeface="e-Ukraine Light" pitchFamily="50" charset="-52"/>
              </a:rPr>
              <a:t>, до </a:t>
            </a:r>
            <a:r>
              <a:rPr lang="ru-RU" sz="1300" dirty="0" err="1" smtClean="0">
                <a:latin typeface="e-Ukraine Light" pitchFamily="50" charset="-52"/>
              </a:rPr>
              <a:t>завершення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створення</a:t>
            </a:r>
            <a:r>
              <a:rPr lang="ru-RU" sz="1300" dirty="0" smtClean="0">
                <a:latin typeface="e-Ukraine Light" pitchFamily="50" charset="-52"/>
              </a:rPr>
              <a:t> майна) особа </a:t>
            </a:r>
            <a:r>
              <a:rPr lang="ru-RU" sz="1300" dirty="0" err="1" smtClean="0">
                <a:latin typeface="e-Ukraine Light" pitchFamily="50" charset="-52"/>
              </a:rPr>
              <a:t>вважається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власником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матеріалів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обладнання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тощо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які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були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використані</a:t>
            </a:r>
            <a:r>
              <a:rPr lang="ru-RU" sz="1300" dirty="0" smtClean="0">
                <a:latin typeface="e-Ukraine Light" pitchFamily="50" charset="-52"/>
              </a:rPr>
              <a:t> в </a:t>
            </a:r>
            <a:r>
              <a:rPr lang="ru-RU" sz="1300" dirty="0" err="1" smtClean="0">
                <a:latin typeface="e-Ukraine Light" pitchFamily="50" charset="-52"/>
              </a:rPr>
              <a:t>процесі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цього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будівництва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створення</a:t>
            </a:r>
            <a:r>
              <a:rPr lang="ru-RU" sz="1300" dirty="0" smtClean="0">
                <a:latin typeface="e-Ukraine Light" pitchFamily="50" charset="-52"/>
              </a:rPr>
              <a:t> майна) (</a:t>
            </a:r>
            <a:r>
              <a:rPr lang="ru-RU" sz="1300" dirty="0" err="1" smtClean="0">
                <a:latin typeface="e-Ukraine Light" pitchFamily="50" charset="-52"/>
              </a:rPr>
              <a:t>частина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третя</a:t>
            </a:r>
            <a:r>
              <a:rPr lang="ru-RU" sz="1300" dirty="0" smtClean="0">
                <a:latin typeface="e-Ukraine Light" pitchFamily="50" charset="-52"/>
              </a:rPr>
              <a:t> ст. 331 ЦКУ).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51738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</TotalTime>
  <Words>170</Words>
  <Application>Microsoft Office PowerPoint</Application>
  <PresentationFormat>Лист A4 (210x297 мм)</PresentationFormat>
  <Paragraphs>45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82</cp:revision>
  <dcterms:created xsi:type="dcterms:W3CDTF">2021-05-27T05:23:05Z</dcterms:created>
  <dcterms:modified xsi:type="dcterms:W3CDTF">2021-10-27T13:40:08Z</dcterms:modified>
</cp:coreProperties>
</file>