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abinet.tax.gov.ua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="" xmlns:a16="http://schemas.microsoft.com/office/drawing/2014/main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="" xmlns:a16="http://schemas.microsoft.com/office/drawing/2014/main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="" xmlns:a16="http://schemas.microsoft.com/office/drawing/2014/main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="" xmlns:a16="http://schemas.microsoft.com/office/drawing/2014/main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="" xmlns:a16="http://schemas.microsoft.com/office/drawing/2014/main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="" xmlns:a16="http://schemas.microsoft.com/office/drawing/2014/main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="" xmlns:a16="http://schemas.microsoft.com/office/drawing/2014/main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="" xmlns:a16="http://schemas.microsoft.com/office/drawing/2014/main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="" xmlns:a16="http://schemas.microsoft.com/office/drawing/2014/main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="" xmlns:a16="http://schemas.microsoft.com/office/drawing/2014/main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="" xmlns:a16="http://schemas.microsoft.com/office/drawing/2014/main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781676" y="1001684"/>
            <a:ext cx="3371850" cy="213135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ru-RU" sz="1600" b="1" dirty="0" smtClean="0">
              <a:latin typeface="e-Ukraine" pitchFamily="2" charset="-52"/>
            </a:endParaRPr>
          </a:p>
          <a:p>
            <a:pPr algn="ctr"/>
            <a:endParaRPr lang="ru-RU" sz="1600" b="1" dirty="0" smtClean="0">
              <a:latin typeface="e-Ukraine" pitchFamily="2" charset="-52"/>
            </a:endParaRPr>
          </a:p>
          <a:p>
            <a:pPr algn="ctr"/>
            <a:r>
              <a:rPr lang="uk-UA" sz="2000" b="1" dirty="0" smtClean="0">
                <a:latin typeface="e-Ukraine" pitchFamily="2" charset="-52"/>
              </a:rPr>
              <a:t>Сервіс </a:t>
            </a:r>
            <a:endParaRPr lang="ru-RU" sz="2000" b="1" dirty="0" smtClean="0">
              <a:latin typeface="e-Ukraine" pitchFamily="2" charset="-52"/>
            </a:endParaRPr>
          </a:p>
          <a:p>
            <a:pPr algn="ctr"/>
            <a:r>
              <a:rPr lang="uk-UA" sz="2000" b="1" dirty="0" smtClean="0">
                <a:latin typeface="e-Ukraine" pitchFamily="2" charset="-52"/>
              </a:rPr>
              <a:t>«Електронний кабінет»</a:t>
            </a:r>
            <a:endParaRPr lang="ru-RU" sz="2000" b="1" dirty="0" smtClean="0">
              <a:latin typeface="e-Ukraine" pitchFamily="2" charset="-52"/>
            </a:endParaRPr>
          </a:p>
          <a:p>
            <a:pPr algn="ctr"/>
            <a:endParaRPr lang="uk-UA" sz="2000" b="1" dirty="0" smtClean="0">
              <a:latin typeface="e-Ukraine" pitchFamily="2" charset="-52"/>
            </a:endParaRPr>
          </a:p>
          <a:p>
            <a:pPr algn="ctr"/>
            <a:endParaRPr lang="uk-UA" sz="1400" b="1" dirty="0" smtClean="0">
              <a:latin typeface="e-Ukraine" pitchFamily="2" charset="-52"/>
            </a:endParaRPr>
          </a:p>
          <a:p>
            <a:pPr algn="ctr"/>
            <a:endParaRPr lang="uk-UA" sz="1600" b="1" dirty="0" smtClean="0">
              <a:latin typeface="e-Ukraine" pitchFamily="2" charset="-52"/>
            </a:endParaRPr>
          </a:p>
          <a:p>
            <a:pPr algn="ctr"/>
            <a:endParaRPr lang="uk-UA" sz="1050" b="1" dirty="0">
              <a:latin typeface="e-Ukraine" pitchFamily="2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Жовтень</a:t>
            </a:r>
            <a:r>
              <a:rPr kumimoji="0" lang="uk-UA" sz="8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 2021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=""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93345" y="85725"/>
            <a:ext cx="4850130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5025570" y="78106"/>
            <a:ext cx="4793934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mtClean="0"/>
                <a:t>тРАВ</a:t>
              </a:r>
              <a:endParaRPr lang="uk-UA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6" y="86916"/>
            <a:ext cx="4543424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450" smtClean="0"/>
              <a:t>    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66675"/>
            <a:ext cx="480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smtClean="0">
              <a:latin typeface="e-Ukraine" pitchFamily="2" charset="-52"/>
            </a:endParaRPr>
          </a:p>
          <a:p>
            <a:pPr indent="457200" algn="just"/>
            <a:endParaRPr lang="uk-UA" sz="100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0025" y="95245"/>
            <a:ext cx="4589924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sz="1500" dirty="0" smtClean="0">
              <a:latin typeface="e-Ukraine" pitchFamily="2" charset="-52"/>
            </a:endParaRPr>
          </a:p>
          <a:p>
            <a:pPr algn="just"/>
            <a:r>
              <a:rPr lang="uk-UA" sz="1500" dirty="0" smtClean="0">
                <a:latin typeface="e-Ukraine" pitchFamily="2" charset="-52"/>
              </a:rPr>
              <a:t>  	Головне управління ДПС у м. Києві рекомендує користуватись електронними сервісами, зокрема Електронним кабінетом. </a:t>
            </a:r>
            <a:endParaRPr lang="ru-RU" sz="1500" dirty="0" smtClean="0">
              <a:latin typeface="e-Ukraine" pitchFamily="2" charset="-52"/>
            </a:endParaRPr>
          </a:p>
          <a:p>
            <a:pPr algn="just"/>
            <a:r>
              <a:rPr lang="uk-UA" sz="1500" dirty="0" smtClean="0">
                <a:latin typeface="e-Ukraine" pitchFamily="2" charset="-52"/>
              </a:rPr>
              <a:t>	За допомогою цього сервісу можна сформувати та надіслати до органів ДПС електронні документи, у тому числі податкову звітність, запити на отримання інформації, заяви для реєстрації платниками окремих податків. </a:t>
            </a:r>
            <a:endParaRPr lang="ru-RU" sz="1500" dirty="0" smtClean="0">
              <a:latin typeface="e-Ukraine" pitchFamily="2" charset="-52"/>
            </a:endParaRPr>
          </a:p>
          <a:p>
            <a:pPr algn="just"/>
            <a:r>
              <a:rPr lang="uk-UA" sz="1500" dirty="0" smtClean="0">
                <a:latin typeface="e-Ukraine" pitchFamily="2" charset="-52"/>
              </a:rPr>
              <a:t>	Використовуючи меню «Листування з ДПС» приватної частини Електронного кабінету, платники податків мають можливість надіслати лист (запит, звернення тощо) до відповідного органу ДПС у форматі </a:t>
            </a:r>
            <a:r>
              <a:rPr lang="uk-UA" sz="1500" dirty="0" err="1" smtClean="0">
                <a:latin typeface="e-Ukraine" pitchFamily="2" charset="-52"/>
              </a:rPr>
              <a:t>pdf</a:t>
            </a:r>
            <a:r>
              <a:rPr lang="uk-UA" sz="1500" dirty="0" smtClean="0">
                <a:latin typeface="e-Ukraine" pitchFamily="2" charset="-52"/>
              </a:rPr>
              <a:t> (обмеження 5 МБ). </a:t>
            </a:r>
            <a:endParaRPr lang="ru-RU" sz="1500" dirty="0" smtClean="0">
              <a:latin typeface="e-Ukraine" pitchFamily="2" charset="-52"/>
            </a:endParaRPr>
          </a:p>
          <a:p>
            <a:pPr algn="just"/>
            <a:r>
              <a:rPr lang="uk-UA" sz="1500" dirty="0" smtClean="0">
                <a:latin typeface="e-Ukraine" pitchFamily="2" charset="-52"/>
              </a:rPr>
              <a:t>	Вхід до Електронного кабінету здійснюється за адресою: </a:t>
            </a:r>
            <a:r>
              <a:rPr lang="uk-UA" sz="1500" dirty="0" smtClean="0">
                <a:latin typeface="e-Ukraine" pitchFamily="2" charset="-52"/>
                <a:hlinkClick r:id="rId2"/>
              </a:rPr>
              <a:t>http://cabinet.tax.gov.ua</a:t>
            </a:r>
            <a:r>
              <a:rPr lang="uk-UA" sz="1500" dirty="0" smtClean="0">
                <a:latin typeface="e-Ukraine" pitchFamily="2" charset="-52"/>
              </a:rPr>
              <a:t>, а також через офіційний </a:t>
            </a:r>
            <a:r>
              <a:rPr lang="uk-UA" sz="1500" dirty="0" err="1" smtClean="0">
                <a:latin typeface="e-Ukraine" pitchFamily="2" charset="-52"/>
              </a:rPr>
              <a:t>вебпортал</a:t>
            </a:r>
            <a:r>
              <a:rPr lang="uk-UA" sz="1500" dirty="0" smtClean="0">
                <a:latin typeface="e-Ukraine" pitchFamily="2" charset="-52"/>
              </a:rPr>
              <a:t> ДПС. </a:t>
            </a:r>
            <a:endParaRPr lang="ru-RU" sz="1500" dirty="0" smtClean="0">
              <a:latin typeface="e-Ukraine" pitchFamily="2" charset="-52"/>
            </a:endParaRPr>
          </a:p>
          <a:p>
            <a:pPr algn="just"/>
            <a:r>
              <a:rPr lang="uk-UA" sz="1500" dirty="0" smtClean="0">
                <a:latin typeface="e-Ukraine" pitchFamily="2" charset="-52"/>
              </a:rPr>
              <a:t>	Для роботи у приватній частині Електронного кабінету використовується кваліфікований електронний підпис (КЕП), отриманий у будь-якого Кваліфікованого надавача електронних довірчих </a:t>
            </a:r>
            <a:r>
              <a:rPr lang="uk-UA" sz="1500" dirty="0" smtClean="0">
                <a:latin typeface="e-Ukraine" pitchFamily="2" charset="-52"/>
              </a:rPr>
              <a:t>послуг або акредитованого центру сертифікації ключів.</a:t>
            </a:r>
            <a:endParaRPr lang="uk-UA" sz="1500" dirty="0" smtClean="0">
              <a:latin typeface="e-Ukraine" pitchFamily="2" charset="-52"/>
            </a:endParaRPr>
          </a:p>
          <a:p>
            <a:pPr algn="just"/>
            <a:r>
              <a:rPr lang="uk-UA" sz="1500" dirty="0" smtClean="0">
                <a:latin typeface="e-Ukraine" pitchFamily="2" charset="-52"/>
              </a:rPr>
              <a:t>	Подання електронних документів здійснюється у відповідності з Порядком обміну електронними документами з контролюючими органами, затвердженим наказом </a:t>
            </a:r>
            <a:r>
              <a:rPr lang="uk-UA" sz="1500" dirty="0" smtClean="0">
                <a:latin typeface="e-Ukraine" pitchFamily="2" charset="-52"/>
              </a:rPr>
              <a:t>Міністерства фінансів України від 06.06.2017 № 557.</a:t>
            </a:r>
            <a:endParaRPr lang="en-US" sz="1500" dirty="0" smtClean="0">
              <a:latin typeface="e-Ukraine" pitchFamily="2" charset="-52"/>
            </a:endParaRPr>
          </a:p>
          <a:p>
            <a:pPr algn="just"/>
            <a:endParaRPr lang="ru-RU" sz="1500" dirty="0" smtClean="0">
              <a:latin typeface="e-Ukraine" pitchFamily="2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229223" y="114300"/>
            <a:ext cx="43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sz="1500" dirty="0" smtClean="0">
              <a:latin typeface="e-Ukraine" pitchFamily="2" charset="-52"/>
            </a:endParaRPr>
          </a:p>
          <a:p>
            <a:pPr algn="just"/>
            <a:r>
              <a:rPr lang="ru-RU" sz="1500" dirty="0" smtClean="0">
                <a:latin typeface="e-Ukraine" pitchFamily="2" charset="-52"/>
              </a:rPr>
              <a:t>	</a:t>
            </a:r>
            <a:r>
              <a:rPr lang="ru-RU" sz="1500" dirty="0" err="1" smtClean="0">
                <a:latin typeface="e-Ukraine" pitchFamily="2" charset="-52"/>
              </a:rPr>
              <a:t>Платник</a:t>
            </a:r>
            <a:r>
              <a:rPr lang="ru-RU" sz="1500" dirty="0" smtClean="0">
                <a:latin typeface="e-Ukraine" pitchFamily="2" charset="-52"/>
              </a:rPr>
              <a:t> </a:t>
            </a:r>
            <a:r>
              <a:rPr lang="ru-RU" sz="1500" dirty="0" err="1" smtClean="0">
                <a:latin typeface="e-Ukraine" pitchFamily="2" charset="-52"/>
              </a:rPr>
              <a:t>податків</a:t>
            </a:r>
            <a:r>
              <a:rPr lang="ru-RU" sz="1500" dirty="0" smtClean="0">
                <a:latin typeface="e-Ukraine" pitchFamily="2" charset="-52"/>
              </a:rPr>
              <a:t> </a:t>
            </a:r>
            <a:r>
              <a:rPr lang="ru-RU" sz="1500" dirty="0" err="1" smtClean="0">
                <a:latin typeface="e-Ukraine" pitchFamily="2" charset="-52"/>
              </a:rPr>
              <a:t>стає</a:t>
            </a:r>
            <a:r>
              <a:rPr lang="ru-RU" sz="1500" dirty="0" smtClean="0">
                <a:latin typeface="e-Ukraine" pitchFamily="2" charset="-52"/>
              </a:rPr>
              <a:t> </a:t>
            </a:r>
            <a:r>
              <a:rPr lang="ru-RU" sz="1500" dirty="0" err="1" smtClean="0">
                <a:latin typeface="e-Ukraine" pitchFamily="2" charset="-52"/>
              </a:rPr>
              <a:t>суб</a:t>
            </a:r>
            <a:r>
              <a:rPr lang="en-US" sz="1500" dirty="0" smtClean="0">
                <a:latin typeface="e-Ukraine" pitchFamily="2" charset="-52"/>
              </a:rPr>
              <a:t>’</a:t>
            </a:r>
            <a:r>
              <a:rPr lang="ru-RU" sz="1500" dirty="0" err="1" smtClean="0">
                <a:latin typeface="e-Ukraine" pitchFamily="2" charset="-52"/>
              </a:rPr>
              <a:t>єктом</a:t>
            </a:r>
            <a:r>
              <a:rPr lang="ru-RU" sz="1500" dirty="0" smtClean="0">
                <a:latin typeface="e-Ukraine" pitchFamily="2" charset="-52"/>
              </a:rPr>
              <a:t> </a:t>
            </a:r>
            <a:r>
              <a:rPr lang="ru-RU" sz="1500" dirty="0" err="1" smtClean="0">
                <a:latin typeface="e-Ukraine" pitchFamily="2" charset="-52"/>
              </a:rPr>
              <a:t>е</a:t>
            </a:r>
            <a:r>
              <a:rPr lang="ru-RU" sz="1500" dirty="0" err="1" smtClean="0">
                <a:latin typeface="e-Ukraine" pitchFamily="2" charset="-52"/>
              </a:rPr>
              <a:t>лектронного</a:t>
            </a:r>
            <a:r>
              <a:rPr lang="ru-RU" sz="1500" dirty="0" smtClean="0">
                <a:latin typeface="e-Ukraine" pitchFamily="2" charset="-52"/>
              </a:rPr>
              <a:t> </a:t>
            </a:r>
            <a:r>
              <a:rPr lang="ru-RU" sz="1500" dirty="0" err="1" smtClean="0">
                <a:latin typeface="e-Ukraine" pitchFamily="2" charset="-52"/>
              </a:rPr>
              <a:t>документообігу</a:t>
            </a:r>
            <a:r>
              <a:rPr lang="ru-RU" sz="1500" dirty="0" smtClean="0">
                <a:latin typeface="e-Ukraine" pitchFamily="2" charset="-52"/>
              </a:rPr>
              <a:t> </a:t>
            </a:r>
            <a:r>
              <a:rPr lang="ru-RU" sz="1500" dirty="0" err="1" smtClean="0">
                <a:latin typeface="e-Ukraine" pitchFamily="2" charset="-52"/>
              </a:rPr>
              <a:t>після</a:t>
            </a:r>
            <a:r>
              <a:rPr lang="ru-RU" sz="1500" dirty="0" smtClean="0">
                <a:latin typeface="e-Ukraine" pitchFamily="2" charset="-52"/>
              </a:rPr>
              <a:t> </a:t>
            </a:r>
            <a:r>
              <a:rPr lang="ru-RU" sz="1500" dirty="0" err="1" smtClean="0">
                <a:latin typeface="e-Ukraine" pitchFamily="2" charset="-52"/>
              </a:rPr>
              <a:t>надсилання</a:t>
            </a:r>
            <a:r>
              <a:rPr lang="ru-RU" sz="1500" dirty="0" smtClean="0">
                <a:latin typeface="e-Ukraine" pitchFamily="2" charset="-52"/>
              </a:rPr>
              <a:t> до </a:t>
            </a:r>
            <a:r>
              <a:rPr lang="ru-RU" sz="1500" dirty="0" err="1" smtClean="0">
                <a:latin typeface="e-Ukraine" pitchFamily="2" charset="-52"/>
              </a:rPr>
              <a:t>контролюючого</a:t>
            </a:r>
            <a:r>
              <a:rPr lang="ru-RU" sz="1500" dirty="0" smtClean="0">
                <a:latin typeface="e-Ukraine" pitchFamily="2" charset="-52"/>
              </a:rPr>
              <a:t> органу </a:t>
            </a:r>
            <a:r>
              <a:rPr lang="ru-RU" sz="1500" dirty="0" err="1" smtClean="0">
                <a:latin typeface="e-Ukraine" pitchFamily="2" charset="-52"/>
              </a:rPr>
              <a:t>першого</a:t>
            </a:r>
            <a:r>
              <a:rPr lang="ru-RU" sz="1500" dirty="0" smtClean="0">
                <a:latin typeface="e-Ukraine" pitchFamily="2" charset="-52"/>
              </a:rPr>
              <a:t> </a:t>
            </a:r>
            <a:r>
              <a:rPr lang="ru-RU" sz="1500" dirty="0" err="1" smtClean="0">
                <a:latin typeface="e-Ukraine" pitchFamily="2" charset="-52"/>
              </a:rPr>
              <a:t>будь-якого</a:t>
            </a:r>
            <a:r>
              <a:rPr lang="ru-RU" sz="1500" dirty="0" smtClean="0">
                <a:latin typeface="e-Ukraine" pitchFamily="2" charset="-52"/>
              </a:rPr>
              <a:t> </a:t>
            </a:r>
            <a:r>
              <a:rPr lang="ru-RU" sz="1500" dirty="0" err="1" smtClean="0">
                <a:latin typeface="e-Ukraine" pitchFamily="2" charset="-52"/>
              </a:rPr>
              <a:t>електронного</a:t>
            </a:r>
            <a:r>
              <a:rPr lang="ru-RU" sz="1500" dirty="0" smtClean="0">
                <a:latin typeface="e-Ukraine" pitchFamily="2" charset="-52"/>
              </a:rPr>
              <a:t> документа у </a:t>
            </a:r>
            <a:r>
              <a:rPr lang="ru-RU" sz="1500" dirty="0" err="1" smtClean="0">
                <a:latin typeface="e-Ukraine" pitchFamily="2" charset="-52"/>
              </a:rPr>
              <a:t>встановленому</a:t>
            </a:r>
            <a:r>
              <a:rPr lang="ru-RU" sz="1500" dirty="0" smtClean="0">
                <a:latin typeface="e-Ukraine" pitchFamily="2" charset="-52"/>
              </a:rPr>
              <a:t> </a:t>
            </a:r>
            <a:r>
              <a:rPr lang="ru-RU" sz="1500" dirty="0" err="1" smtClean="0">
                <a:latin typeface="e-Ukraine" pitchFamily="2" charset="-52"/>
              </a:rPr>
              <a:t>форматі</a:t>
            </a:r>
            <a:r>
              <a:rPr lang="ru-RU" sz="1500" dirty="0" smtClean="0">
                <a:latin typeface="e-Ukraine" pitchFamily="2" charset="-52"/>
              </a:rPr>
              <a:t> </a:t>
            </a:r>
            <a:r>
              <a:rPr lang="ru-RU" sz="1500" dirty="0" err="1" smtClean="0">
                <a:latin typeface="e-Ukraine" pitchFamily="2" charset="-52"/>
              </a:rPr>
              <a:t>з</a:t>
            </a:r>
            <a:r>
              <a:rPr lang="ru-RU" sz="1500" dirty="0" smtClean="0">
                <a:latin typeface="e-Ukraine" pitchFamily="2" charset="-52"/>
              </a:rPr>
              <a:t> </a:t>
            </a:r>
            <a:r>
              <a:rPr lang="ru-RU" sz="1500" dirty="0" err="1" smtClean="0">
                <a:latin typeface="e-Ukraine" pitchFamily="2" charset="-52"/>
              </a:rPr>
              <a:t>дотриманням</a:t>
            </a:r>
            <a:r>
              <a:rPr lang="ru-RU" sz="1500" dirty="0" smtClean="0">
                <a:latin typeface="e-Ukraine" pitchFamily="2" charset="-52"/>
              </a:rPr>
              <a:t> </a:t>
            </a:r>
            <a:r>
              <a:rPr lang="ru-RU" sz="1500" dirty="0" err="1" smtClean="0">
                <a:latin typeface="e-Ukraine" pitchFamily="2" charset="-52"/>
              </a:rPr>
              <a:t>вимог</a:t>
            </a:r>
            <a:r>
              <a:rPr lang="ru-RU" sz="1500" dirty="0" smtClean="0">
                <a:latin typeface="e-Ukraine" pitchFamily="2" charset="-52"/>
              </a:rPr>
              <a:t> </a:t>
            </a:r>
            <a:r>
              <a:rPr lang="ru-RU" sz="1500" dirty="0" err="1" smtClean="0">
                <a:latin typeface="e-Ukraine" pitchFamily="2" charset="-52"/>
              </a:rPr>
              <a:t>законів</a:t>
            </a:r>
            <a:r>
              <a:rPr lang="ru-RU" sz="1500" dirty="0" smtClean="0">
                <a:latin typeface="e-Ukraine" pitchFamily="2" charset="-52"/>
              </a:rPr>
              <a:t> </a:t>
            </a:r>
            <a:r>
              <a:rPr lang="ru-RU" sz="1500" dirty="0" err="1" smtClean="0">
                <a:latin typeface="e-Ukraine" pitchFamily="2" charset="-52"/>
              </a:rPr>
              <a:t>України</a:t>
            </a:r>
            <a:r>
              <a:rPr lang="ru-RU" sz="1500" dirty="0" smtClean="0">
                <a:latin typeface="e-Ukraine" pitchFamily="2" charset="-52"/>
              </a:rPr>
              <a:t> «Про </a:t>
            </a:r>
            <a:r>
              <a:rPr lang="ru-RU" sz="1500" dirty="0" err="1" smtClean="0">
                <a:latin typeface="e-Ukraine" pitchFamily="2" charset="-52"/>
              </a:rPr>
              <a:t>електронні</a:t>
            </a:r>
            <a:r>
              <a:rPr lang="ru-RU" sz="1500" dirty="0" smtClean="0">
                <a:latin typeface="e-Ukraine" pitchFamily="2" charset="-52"/>
              </a:rPr>
              <a:t> </a:t>
            </a:r>
            <a:r>
              <a:rPr lang="ru-RU" sz="1500" dirty="0" err="1" smtClean="0">
                <a:latin typeface="e-Ukraine" pitchFamily="2" charset="-52"/>
              </a:rPr>
              <a:t>документи</a:t>
            </a:r>
            <a:r>
              <a:rPr lang="ru-RU" sz="1500" dirty="0" smtClean="0">
                <a:latin typeface="e-Ukraine" pitchFamily="2" charset="-52"/>
              </a:rPr>
              <a:t> та </a:t>
            </a:r>
            <a:r>
              <a:rPr lang="ru-RU" sz="1500" dirty="0" err="1" smtClean="0">
                <a:latin typeface="e-Ukraine" pitchFamily="2" charset="-52"/>
              </a:rPr>
              <a:t>електронний</a:t>
            </a:r>
            <a:r>
              <a:rPr lang="ru-RU" sz="1500" dirty="0" smtClean="0">
                <a:latin typeface="e-Ukraine" pitchFamily="2" charset="-52"/>
              </a:rPr>
              <a:t> </a:t>
            </a:r>
            <a:r>
              <a:rPr lang="ru-RU" sz="1500" dirty="0" err="1" smtClean="0">
                <a:latin typeface="e-Ukraine" pitchFamily="2" charset="-52"/>
              </a:rPr>
              <a:t>документообіг</a:t>
            </a:r>
            <a:r>
              <a:rPr lang="ru-RU" sz="1500" dirty="0" smtClean="0">
                <a:latin typeface="e-Ukraine" pitchFamily="2" charset="-52"/>
              </a:rPr>
              <a:t>» </a:t>
            </a:r>
            <a:r>
              <a:rPr lang="ru-RU" sz="1500" dirty="0" err="1" smtClean="0">
                <a:latin typeface="e-Ukraine" pitchFamily="2" charset="-52"/>
              </a:rPr>
              <a:t>та</a:t>
            </a:r>
            <a:r>
              <a:rPr lang="ru-RU" sz="1500" dirty="0" smtClean="0">
                <a:latin typeface="e-Ukraine" pitchFamily="2" charset="-52"/>
              </a:rPr>
              <a:t> «Про </a:t>
            </a:r>
            <a:r>
              <a:rPr lang="ru-RU" sz="1500" dirty="0" err="1" smtClean="0">
                <a:latin typeface="e-Ukraine" pitchFamily="2" charset="-52"/>
              </a:rPr>
              <a:t>електронні</a:t>
            </a:r>
            <a:r>
              <a:rPr lang="ru-RU" sz="1500" dirty="0" smtClean="0">
                <a:latin typeface="e-Ukraine" pitchFamily="2" charset="-52"/>
              </a:rPr>
              <a:t> </a:t>
            </a:r>
            <a:r>
              <a:rPr lang="ru-RU" sz="1500" dirty="0" err="1" smtClean="0">
                <a:latin typeface="e-Ukraine" pitchFamily="2" charset="-52"/>
              </a:rPr>
              <a:t>довірчі</a:t>
            </a:r>
            <a:r>
              <a:rPr lang="ru-RU" sz="1500" dirty="0" smtClean="0">
                <a:latin typeface="e-Ukraine" pitchFamily="2" charset="-52"/>
              </a:rPr>
              <a:t> </a:t>
            </a:r>
            <a:r>
              <a:rPr lang="ru-RU" sz="1500" dirty="0" err="1" smtClean="0">
                <a:latin typeface="e-Ukraine" pitchFamily="2" charset="-52"/>
              </a:rPr>
              <a:t>послуги</a:t>
            </a:r>
            <a:r>
              <a:rPr lang="ru-RU" sz="1500" dirty="0" smtClean="0">
                <a:latin typeface="e-Ukraine" pitchFamily="2" charset="-52"/>
              </a:rPr>
              <a:t>».</a:t>
            </a:r>
            <a:endParaRPr lang="uk-UA" sz="1500" dirty="0" smtClean="0">
              <a:latin typeface="e-Ukraine" pitchFamily="2" charset="-52"/>
            </a:endParaRPr>
          </a:p>
          <a:p>
            <a:pPr algn="just"/>
            <a:r>
              <a:rPr lang="uk-UA" sz="1500" dirty="0" smtClean="0">
                <a:latin typeface="e-Ukraine" pitchFamily="2" charset="-52"/>
              </a:rPr>
              <a:t>	Платник створює електронні документи у строки та у порядку, що визначені законодавством для відповідних документів в електронному та паперовому вигляді, із зазначенням всіх обов’язкових реквізитів та з використанням КЕП чи кваліфікованої електронної печатки, керуючись </a:t>
            </a:r>
            <a:r>
              <a:rPr lang="uk-UA" sz="1500" dirty="0" smtClean="0">
                <a:latin typeface="e-Ukraine" pitchFamily="2" charset="-52"/>
              </a:rPr>
              <a:t>Порядком обміну електронними документами з контролюючими органами. </a:t>
            </a:r>
            <a:endParaRPr lang="ru-RU" sz="1500" dirty="0" smtClean="0">
              <a:latin typeface="e-Ukraine" pitchFamily="2" charset="-52"/>
            </a:endParaRPr>
          </a:p>
          <a:p>
            <a:pPr algn="just"/>
            <a:r>
              <a:rPr lang="uk-UA" sz="1500" dirty="0" smtClean="0">
                <a:latin typeface="e-Ukraine" pitchFamily="2" charset="-52"/>
              </a:rPr>
              <a:t>	Після накладання КЕП автор здійснює шифрування електронного документа (з дотриманням вимог до форматів криптографічних повідомлень)  та надсилає його засобами телекомунікаційного зв’язку до адресата протягом операційного дня. </a:t>
            </a:r>
          </a:p>
          <a:p>
            <a:pPr algn="just"/>
            <a:r>
              <a:rPr lang="uk-UA" sz="1500" dirty="0" smtClean="0">
                <a:latin typeface="e-Ukraine" pitchFamily="2" charset="-52"/>
              </a:rPr>
              <a:t>	Звертаємо увагу, що Електронний кабінет працює постійно (24 години на дату кожного календарного дня), крім часу, необхідного для його технічного обслуговування. </a:t>
            </a:r>
            <a:endParaRPr lang="ru-RU" sz="1500" dirty="0" smtClean="0">
              <a:latin typeface="e-Ukraine" pitchFamily="2" charset="-52"/>
            </a:endParaRPr>
          </a:p>
          <a:p>
            <a:pPr algn="just"/>
            <a:endParaRPr lang="ru-RU" sz="1500" dirty="0" smtClean="0">
              <a:latin typeface="e-Ukraine" pitchFamily="2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1182</TotalTime>
  <Words>109</Words>
  <Application>Microsoft Office PowerPoint</Application>
  <PresentationFormat>Лист A4 (210x297 мм)</PresentationFormat>
  <Paragraphs>33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159</cp:revision>
  <dcterms:created xsi:type="dcterms:W3CDTF">2021-05-27T05:23:05Z</dcterms:created>
  <dcterms:modified xsi:type="dcterms:W3CDTF">2021-10-28T06:26:43Z</dcterms:modified>
</cp:coreProperties>
</file>