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443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24525" y="801361"/>
            <a:ext cx="3600000" cy="238526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b="1" dirty="0" smtClean="0">
              <a:latin typeface="e-Ukraine" pitchFamily="2" charset="-52"/>
            </a:endParaRPr>
          </a:p>
          <a:p>
            <a:pPr algn="ctr"/>
            <a:endParaRPr lang="ru-RU" b="1" dirty="0" smtClean="0">
              <a:latin typeface="e-Ukraine" pitchFamily="2" charset="-52"/>
            </a:endParaRPr>
          </a:p>
          <a:p>
            <a:pPr algn="ctr" fontAlgn="base">
              <a:lnSpc>
                <a:spcPct val="150000"/>
              </a:lnSpc>
            </a:pPr>
            <a:r>
              <a:rPr lang="ru-RU" sz="1400" dirty="0" err="1" smtClean="0">
                <a:latin typeface="e-Ukraine Light" pitchFamily="50" charset="-52"/>
              </a:rPr>
              <a:t>Щодо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відображення</a:t>
            </a:r>
            <a:r>
              <a:rPr lang="ru-RU" sz="1400" dirty="0" smtClean="0">
                <a:latin typeface="e-Ukraine Light" pitchFamily="50" charset="-52"/>
              </a:rPr>
              <a:t> у </a:t>
            </a:r>
            <a:r>
              <a:rPr lang="ru-RU" sz="1400" dirty="0" err="1" smtClean="0">
                <a:latin typeface="e-Ukraine Light" pitchFamily="50" charset="-52"/>
              </a:rPr>
              <a:t>одноразовій</a:t>
            </a:r>
            <a:r>
              <a:rPr lang="ru-RU" sz="1400" dirty="0" smtClean="0">
                <a:latin typeface="e-Ukraine Light" pitchFamily="50" charset="-52"/>
              </a:rPr>
              <a:t> (</a:t>
            </a:r>
            <a:r>
              <a:rPr lang="ru-RU" sz="1400" dirty="0" err="1" smtClean="0">
                <a:latin typeface="e-Ukraine Light" pitchFamily="50" charset="-52"/>
              </a:rPr>
              <a:t>спеціальній</a:t>
            </a:r>
            <a:r>
              <a:rPr lang="ru-RU" sz="1400" dirty="0" smtClean="0">
                <a:latin typeface="e-Ukraine Light" pitchFamily="50" charset="-52"/>
              </a:rPr>
              <a:t>) </a:t>
            </a:r>
            <a:r>
              <a:rPr lang="ru-RU" sz="1400" dirty="0" err="1" smtClean="0">
                <a:latin typeface="e-Ukraine Light" pitchFamily="50" charset="-52"/>
              </a:rPr>
              <a:t>добровільній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декларації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наявності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криптовалюти</a:t>
            </a:r>
            <a:endParaRPr lang="uk-UA" sz="1400" dirty="0" smtClean="0">
              <a:latin typeface="e-Ukraine Light" pitchFamily="50" charset="-52"/>
            </a:endParaRPr>
          </a:p>
          <a:p>
            <a:pPr algn="ctr"/>
            <a:endParaRPr lang="uk-UA" b="1" dirty="0" smtClean="0">
              <a:latin typeface="e-Ukraine" pitchFamily="2" charset="-52"/>
            </a:endParaRPr>
          </a:p>
          <a:p>
            <a:pPr algn="ctr"/>
            <a:endParaRPr lang="uk-UA" sz="110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Жовтень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93345" y="85725"/>
            <a:ext cx="4850130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5570" y="78106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608000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smtClean="0">
              <a:latin typeface="e-Ukraine" pitchFamily="2" charset="-52"/>
            </a:endParaRPr>
          </a:p>
          <a:p>
            <a:pPr indent="457200" algn="just"/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0975" y="200025"/>
            <a:ext cx="4520024" cy="6324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150" dirty="0" smtClean="0">
                <a:latin typeface="e-Ukraine Light" pitchFamily="50" charset="-52"/>
              </a:rPr>
              <a:t>Головне </a:t>
            </a:r>
            <a:r>
              <a:rPr lang="ru-RU" sz="1150" dirty="0" err="1" smtClean="0">
                <a:latin typeface="e-Ukraine Light" pitchFamily="50" charset="-52"/>
              </a:rPr>
              <a:t>управління</a:t>
            </a:r>
            <a:r>
              <a:rPr lang="ru-RU" sz="1150" dirty="0" smtClean="0">
                <a:latin typeface="e-Ukraine Light" pitchFamily="50" charset="-52"/>
              </a:rPr>
              <a:t> ДПС у м. </a:t>
            </a:r>
            <a:r>
              <a:rPr lang="ru-RU" sz="1150" dirty="0" err="1" smtClean="0">
                <a:latin typeface="e-Ukraine Light" pitchFamily="50" charset="-52"/>
              </a:rPr>
              <a:t>Києві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повідомляє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що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відповідно</a:t>
            </a:r>
            <a:r>
              <a:rPr lang="ru-RU" sz="1150" dirty="0" smtClean="0">
                <a:latin typeface="e-Ukraine Light" pitchFamily="50" charset="-52"/>
              </a:rPr>
              <a:t> до п. 4 </a:t>
            </a:r>
            <a:r>
              <a:rPr lang="ru-RU" sz="1150" dirty="0" err="1" smtClean="0">
                <a:latin typeface="e-Ukraine Light" pitchFamily="50" charset="-52"/>
              </a:rPr>
              <a:t>підрозд</a:t>
            </a:r>
            <a:r>
              <a:rPr lang="ru-RU" sz="1150" dirty="0" smtClean="0">
                <a:latin typeface="e-Ukraine Light" pitchFamily="50" charset="-52"/>
              </a:rPr>
              <a:t>. 9 прим. 4 </a:t>
            </a:r>
            <a:r>
              <a:rPr lang="ru-RU" sz="1150" dirty="0" err="1" smtClean="0">
                <a:latin typeface="e-Ukraine Light" pitchFamily="50" charset="-52"/>
              </a:rPr>
              <a:t>розд</a:t>
            </a:r>
            <a:r>
              <a:rPr lang="ru-RU" sz="1150" dirty="0" smtClean="0">
                <a:latin typeface="e-Ukraine Light" pitchFamily="50" charset="-52"/>
              </a:rPr>
              <a:t>. XX «</a:t>
            </a:r>
            <a:r>
              <a:rPr lang="ru-RU" sz="1150" dirty="0" err="1" smtClean="0">
                <a:latin typeface="e-Ukraine Light" pitchFamily="50" charset="-52"/>
              </a:rPr>
              <a:t>Перехідні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положення</a:t>
            </a:r>
            <a:r>
              <a:rPr lang="ru-RU" sz="1150" dirty="0" smtClean="0">
                <a:latin typeface="e-Ukraine Light" pitchFamily="50" charset="-52"/>
              </a:rPr>
              <a:t>» </a:t>
            </a:r>
            <a:r>
              <a:rPr lang="ru-RU" sz="1150" dirty="0" err="1" smtClean="0">
                <a:latin typeface="e-Ukraine Light" pitchFamily="50" charset="-52"/>
              </a:rPr>
              <a:t>Податкового</a:t>
            </a:r>
            <a:r>
              <a:rPr lang="ru-RU" sz="1150" dirty="0" smtClean="0">
                <a:latin typeface="e-Ukraine Light" pitchFamily="50" charset="-52"/>
              </a:rPr>
              <a:t> кодексу </a:t>
            </a:r>
            <a:r>
              <a:rPr lang="ru-RU" sz="1150" dirty="0" err="1" smtClean="0">
                <a:latin typeface="e-Ukraine Light" pitchFamily="50" charset="-52"/>
              </a:rPr>
              <a:t>України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від</a:t>
            </a:r>
            <a:r>
              <a:rPr lang="ru-RU" sz="1150" dirty="0" smtClean="0">
                <a:latin typeface="e-Ukraine Light" pitchFamily="50" charset="-52"/>
              </a:rPr>
              <a:t> 02 </a:t>
            </a:r>
            <a:r>
              <a:rPr lang="ru-RU" sz="1150" dirty="0" err="1" smtClean="0">
                <a:latin typeface="e-Ukraine Light" pitchFamily="50" charset="-52"/>
              </a:rPr>
              <a:t>грудня</a:t>
            </a:r>
            <a:r>
              <a:rPr lang="ru-RU" sz="1150" dirty="0" smtClean="0">
                <a:latin typeface="e-Ukraine Light" pitchFamily="50" charset="-52"/>
              </a:rPr>
              <a:t> 2010 року № 2755-VI </a:t>
            </a:r>
            <a:r>
              <a:rPr lang="ru-RU" sz="1150" dirty="0" err="1" smtClean="0">
                <a:latin typeface="e-Ukraine Light" pitchFamily="50" charset="-52"/>
              </a:rPr>
              <a:t>зі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змінами</a:t>
            </a:r>
            <a:r>
              <a:rPr lang="ru-RU" sz="1150" dirty="0" smtClean="0">
                <a:latin typeface="e-Ukraine Light" pitchFamily="50" charset="-52"/>
              </a:rPr>
              <a:t> та </a:t>
            </a:r>
            <a:r>
              <a:rPr lang="ru-RU" sz="1150" dirty="0" err="1" smtClean="0">
                <a:latin typeface="e-Ukraine Light" pitchFamily="50" charset="-52"/>
              </a:rPr>
              <a:t>доповненнями</a:t>
            </a:r>
            <a:r>
              <a:rPr lang="ru-RU" sz="1150" dirty="0" smtClean="0">
                <a:latin typeface="e-Ukraine Light" pitchFamily="50" charset="-52"/>
              </a:rPr>
              <a:t> (</a:t>
            </a:r>
            <a:r>
              <a:rPr lang="ru-RU" sz="1150" dirty="0" err="1" smtClean="0">
                <a:latin typeface="e-Ukraine Light" pitchFamily="50" charset="-52"/>
              </a:rPr>
              <a:t>далі</a:t>
            </a:r>
            <a:r>
              <a:rPr lang="ru-RU" sz="1150" dirty="0" smtClean="0">
                <a:latin typeface="e-Ukraine Light" pitchFamily="50" charset="-52"/>
              </a:rPr>
              <a:t> – ПКУ) </a:t>
            </a:r>
            <a:r>
              <a:rPr lang="ru-RU" sz="1150" dirty="0" err="1" smtClean="0">
                <a:latin typeface="e-Ukraine Light" pitchFamily="50" charset="-52"/>
              </a:rPr>
              <a:t>об’єктами</a:t>
            </a:r>
            <a:r>
              <a:rPr lang="ru-RU" sz="1150" dirty="0" smtClean="0">
                <a:latin typeface="e-Ukraine Light" pitchFamily="50" charset="-52"/>
              </a:rPr>
              <a:t> одноразового (</a:t>
            </a:r>
            <a:r>
              <a:rPr lang="ru-RU" sz="1150" dirty="0" err="1" smtClean="0">
                <a:latin typeface="e-Ukraine Light" pitchFamily="50" charset="-52"/>
              </a:rPr>
              <a:t>спеціального</a:t>
            </a:r>
            <a:r>
              <a:rPr lang="ru-RU" sz="1150" dirty="0" smtClean="0">
                <a:latin typeface="e-Ukraine Light" pitchFamily="50" charset="-52"/>
              </a:rPr>
              <a:t>) </a:t>
            </a:r>
            <a:r>
              <a:rPr lang="ru-RU" sz="1150" dirty="0" err="1" smtClean="0">
                <a:latin typeface="e-Ukraine Light" pitchFamily="50" charset="-52"/>
              </a:rPr>
              <a:t>добровільного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декларування</a:t>
            </a:r>
            <a:r>
              <a:rPr lang="ru-RU" sz="1150" dirty="0" smtClean="0">
                <a:latin typeface="e-Ukraine Light" pitchFamily="50" charset="-52"/>
              </a:rPr>
              <a:t> (</a:t>
            </a:r>
            <a:r>
              <a:rPr lang="ru-RU" sz="1150" dirty="0" err="1" smtClean="0">
                <a:latin typeface="e-Ukraine Light" pitchFamily="50" charset="-52"/>
              </a:rPr>
              <a:t>далі</a:t>
            </a:r>
            <a:r>
              <a:rPr lang="ru-RU" sz="1150" dirty="0" smtClean="0">
                <a:latin typeface="e-Ukraine Light" pitchFamily="50" charset="-52"/>
              </a:rPr>
              <a:t> – </a:t>
            </a:r>
            <a:r>
              <a:rPr lang="ru-RU" sz="1150" dirty="0" err="1" smtClean="0">
                <a:latin typeface="e-Ukraine Light" pitchFamily="50" charset="-52"/>
              </a:rPr>
              <a:t>об’єкти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декларування</a:t>
            </a:r>
            <a:r>
              <a:rPr lang="ru-RU" sz="1150" dirty="0" smtClean="0">
                <a:latin typeface="e-Ukraine Light" pitchFamily="50" charset="-52"/>
              </a:rPr>
              <a:t>) </a:t>
            </a:r>
            <a:r>
              <a:rPr lang="ru-RU" sz="1150" dirty="0" err="1" smtClean="0">
                <a:latin typeface="e-Ukraine Light" pitchFamily="50" charset="-52"/>
              </a:rPr>
              <a:t>можуть</a:t>
            </a:r>
            <a:r>
              <a:rPr lang="ru-RU" sz="1150" dirty="0" smtClean="0">
                <a:latin typeface="e-Ukraine Light" pitchFamily="50" charset="-52"/>
              </a:rPr>
              <a:t> бути </a:t>
            </a:r>
            <a:r>
              <a:rPr lang="ru-RU" sz="1150" dirty="0" err="1" smtClean="0">
                <a:latin typeface="e-Ukraine Light" pitchFamily="50" charset="-52"/>
              </a:rPr>
              <a:t>визначені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підпунктами</a:t>
            </a:r>
            <a:r>
              <a:rPr lang="ru-RU" sz="1150" dirty="0" smtClean="0">
                <a:latin typeface="e-Ukraine Light" pitchFamily="50" charset="-52"/>
              </a:rPr>
              <a:t> 14.1.280 </a:t>
            </a:r>
            <a:r>
              <a:rPr lang="ru-RU" sz="1150" dirty="0" err="1" smtClean="0">
                <a:latin typeface="e-Ukraine Light" pitchFamily="50" charset="-52"/>
              </a:rPr>
              <a:t>і</a:t>
            </a:r>
            <a:r>
              <a:rPr lang="ru-RU" sz="1150" dirty="0" smtClean="0">
                <a:latin typeface="e-Ukraine Light" pitchFamily="50" charset="-52"/>
              </a:rPr>
              <a:t> 14.1.281 п. 14.1 ст. 14 ПКУ </a:t>
            </a:r>
            <a:r>
              <a:rPr lang="ru-RU" sz="1150" dirty="0" err="1" smtClean="0">
                <a:latin typeface="e-Ukraine Light" pitchFamily="50" charset="-52"/>
              </a:rPr>
              <a:t>активи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фізичної</a:t>
            </a:r>
            <a:r>
              <a:rPr lang="ru-RU" sz="1150" dirty="0" smtClean="0">
                <a:latin typeface="e-Ukraine Light" pitchFamily="50" charset="-52"/>
              </a:rPr>
              <a:t> особи, </a:t>
            </a:r>
            <a:r>
              <a:rPr lang="ru-RU" sz="1150" dirty="0" err="1" smtClean="0">
                <a:latin typeface="e-Ukraine Light" pitchFamily="50" charset="-52"/>
              </a:rPr>
              <a:t>що</a:t>
            </a:r>
            <a:r>
              <a:rPr lang="ru-RU" sz="1150" dirty="0" smtClean="0">
                <a:latin typeface="e-Ukraine Light" pitchFamily="50" charset="-52"/>
              </a:rPr>
              <a:t> належать декларанту на </a:t>
            </a:r>
            <a:r>
              <a:rPr lang="ru-RU" sz="1150" dirty="0" err="1" smtClean="0">
                <a:latin typeface="e-Ukraine Light" pitchFamily="50" charset="-52"/>
              </a:rPr>
              <a:t>праві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власності</a:t>
            </a:r>
            <a:r>
              <a:rPr lang="ru-RU" sz="1150" dirty="0" smtClean="0">
                <a:latin typeface="e-Ukraine Light" pitchFamily="50" charset="-52"/>
              </a:rPr>
              <a:t> (в тому </a:t>
            </a:r>
            <a:r>
              <a:rPr lang="ru-RU" sz="1150" dirty="0" err="1" smtClean="0">
                <a:latin typeface="e-Ukraine Light" pitchFamily="50" charset="-52"/>
              </a:rPr>
              <a:t>числі</a:t>
            </a:r>
            <a:r>
              <a:rPr lang="ru-RU" sz="1150" dirty="0" smtClean="0">
                <a:latin typeface="e-Ukraine Light" pitchFamily="50" charset="-52"/>
              </a:rPr>
              <a:t> на </a:t>
            </a:r>
            <a:r>
              <a:rPr lang="ru-RU" sz="1150" dirty="0" err="1" smtClean="0">
                <a:latin typeface="e-Ukraine Light" pitchFamily="50" charset="-52"/>
              </a:rPr>
              <a:t>праві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спільної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часткової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або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на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праві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спільної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сумісної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власності</a:t>
            </a:r>
            <a:r>
              <a:rPr lang="ru-RU" sz="1150" dirty="0" smtClean="0">
                <a:latin typeface="e-Ukraine Light" pitchFamily="50" charset="-52"/>
              </a:rPr>
              <a:t>) </a:t>
            </a:r>
            <a:r>
              <a:rPr lang="ru-RU" sz="1150" dirty="0" err="1" smtClean="0">
                <a:latin typeface="e-Ukraine Light" pitchFamily="50" charset="-52"/>
              </a:rPr>
              <a:t>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знаходяться</a:t>
            </a:r>
            <a:r>
              <a:rPr lang="ru-RU" sz="1150" dirty="0" smtClean="0">
                <a:latin typeface="e-Ukraine Light" pitchFamily="50" charset="-52"/>
              </a:rPr>
              <a:t> (</a:t>
            </a:r>
            <a:r>
              <a:rPr lang="ru-RU" sz="1150" dirty="0" err="1" smtClean="0">
                <a:latin typeface="e-Ukraine Light" pitchFamily="50" charset="-52"/>
              </a:rPr>
              <a:t>зареєстровані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перебувають</a:t>
            </a:r>
            <a:r>
              <a:rPr lang="ru-RU" sz="1150" dirty="0" smtClean="0">
                <a:latin typeface="e-Ukraine Light" pitchFamily="50" charset="-52"/>
              </a:rPr>
              <a:t> в </a:t>
            </a:r>
            <a:r>
              <a:rPr lang="ru-RU" sz="1150" dirty="0" err="1" smtClean="0">
                <a:latin typeface="e-Ukraine Light" pitchFamily="50" charset="-52"/>
              </a:rPr>
              <a:t>обігу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є</a:t>
            </a:r>
            <a:r>
              <a:rPr lang="ru-RU" sz="1150" dirty="0" smtClean="0">
                <a:latin typeface="e-Ukraine Light" pitchFamily="50" charset="-52"/>
              </a:rPr>
              <a:t> на </a:t>
            </a:r>
            <a:r>
              <a:rPr lang="ru-RU" sz="1150" dirty="0" err="1" smtClean="0">
                <a:latin typeface="e-Ukraine Light" pitchFamily="50" charset="-52"/>
              </a:rPr>
              <a:t>обліку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тощо</a:t>
            </a:r>
            <a:r>
              <a:rPr lang="ru-RU" sz="1150" dirty="0" smtClean="0">
                <a:latin typeface="e-Ukraine Light" pitchFamily="50" charset="-52"/>
              </a:rPr>
              <a:t>) </a:t>
            </a:r>
            <a:r>
              <a:rPr lang="ru-RU" sz="1150" dirty="0" err="1" smtClean="0">
                <a:latin typeface="e-Ukraine Light" pitchFamily="50" charset="-52"/>
              </a:rPr>
              <a:t>на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території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України</a:t>
            </a:r>
            <a:r>
              <a:rPr lang="ru-RU" sz="1150" dirty="0" smtClean="0">
                <a:latin typeface="e-Ukraine Light" pitchFamily="50" charset="-52"/>
              </a:rPr>
              <a:t> та/</a:t>
            </a:r>
            <a:r>
              <a:rPr lang="ru-RU" sz="1150" dirty="0" err="1" smtClean="0">
                <a:latin typeface="e-Ukraine Light" pitchFamily="50" charset="-52"/>
              </a:rPr>
              <a:t>або</a:t>
            </a:r>
            <a:r>
              <a:rPr lang="ru-RU" sz="1150" dirty="0" smtClean="0">
                <a:latin typeface="e-Ukraine Light" pitchFamily="50" charset="-52"/>
              </a:rPr>
              <a:t> за </a:t>
            </a:r>
            <a:r>
              <a:rPr lang="ru-RU" sz="1150" dirty="0" err="1" smtClean="0">
                <a:latin typeface="e-Ukraine Light" pitchFamily="50" charset="-52"/>
              </a:rPr>
              <a:t>її</a:t>
            </a:r>
            <a:r>
              <a:rPr lang="ru-RU" sz="1150" dirty="0" smtClean="0">
                <a:latin typeface="e-Ukraine Light" pitchFamily="50" charset="-52"/>
              </a:rPr>
              <a:t> межами станом на дату </a:t>
            </a:r>
            <a:r>
              <a:rPr lang="ru-RU" sz="1150" dirty="0" err="1" smtClean="0">
                <a:latin typeface="e-Ukraine Light" pitchFamily="50" charset="-52"/>
              </a:rPr>
              <a:t>подання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одноразової</a:t>
            </a:r>
            <a:r>
              <a:rPr lang="ru-RU" sz="1150" dirty="0" smtClean="0">
                <a:latin typeface="e-Ukraine Light" pitchFamily="50" charset="-52"/>
              </a:rPr>
              <a:t> (</a:t>
            </a:r>
            <a:r>
              <a:rPr lang="ru-RU" sz="1150" dirty="0" err="1" smtClean="0">
                <a:latin typeface="e-Ukraine Light" pitchFamily="50" charset="-52"/>
              </a:rPr>
              <a:t>спеціальної</a:t>
            </a:r>
            <a:r>
              <a:rPr lang="ru-RU" sz="1150" dirty="0" smtClean="0">
                <a:latin typeface="e-Ukraine Light" pitchFamily="50" charset="-52"/>
              </a:rPr>
              <a:t>) </a:t>
            </a:r>
            <a:r>
              <a:rPr lang="ru-RU" sz="1150" dirty="0" err="1" smtClean="0">
                <a:latin typeface="e-Ukraine Light" pitchFamily="50" charset="-52"/>
              </a:rPr>
              <a:t>добровільної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декларації</a:t>
            </a:r>
            <a:r>
              <a:rPr lang="ru-RU" sz="1150" dirty="0" smtClean="0">
                <a:latin typeface="e-Ukraine Light" pitchFamily="50" charset="-52"/>
              </a:rPr>
              <a:t>, у тому </a:t>
            </a:r>
            <a:r>
              <a:rPr lang="ru-RU" sz="1150" dirty="0" err="1" smtClean="0">
                <a:latin typeface="e-Ukraine Light" pitchFamily="50" charset="-52"/>
              </a:rPr>
              <a:t>числі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але</a:t>
            </a:r>
            <a:r>
              <a:rPr lang="ru-RU" sz="1150" dirty="0" smtClean="0">
                <a:latin typeface="e-Ukraine Light" pitchFamily="50" charset="-52"/>
              </a:rPr>
              <a:t> не </a:t>
            </a:r>
            <a:r>
              <a:rPr lang="ru-RU" sz="1150" dirty="0" err="1" smtClean="0">
                <a:latin typeface="e-Ukraine Light" pitchFamily="50" charset="-52"/>
              </a:rPr>
              <a:t>виключно</a:t>
            </a:r>
            <a:r>
              <a:rPr lang="ru-RU" sz="1150" dirty="0" smtClean="0">
                <a:latin typeface="e-Ukraine Light" pitchFamily="50" charset="-52"/>
              </a:rPr>
              <a:t>:</a:t>
            </a:r>
          </a:p>
          <a:p>
            <a:pPr algn="just" fontAlgn="base"/>
            <a:r>
              <a:rPr lang="ru-RU" sz="1150" dirty="0" smtClean="0">
                <a:latin typeface="e-Ukraine Light" pitchFamily="50" charset="-52"/>
              </a:rPr>
              <a:t>а) </a:t>
            </a:r>
            <a:r>
              <a:rPr lang="ru-RU" sz="1150" dirty="0" err="1" smtClean="0">
                <a:latin typeface="e-Ukraine Light" pitchFamily="50" charset="-52"/>
              </a:rPr>
              <a:t>валютні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цінності</a:t>
            </a:r>
            <a:r>
              <a:rPr lang="ru-RU" sz="1150" dirty="0" smtClean="0">
                <a:latin typeface="e-Ukraine Light" pitchFamily="50" charset="-52"/>
              </a:rPr>
              <a:t> (</a:t>
            </a:r>
            <a:r>
              <a:rPr lang="ru-RU" sz="1150" dirty="0" err="1" smtClean="0">
                <a:latin typeface="e-Ukraine Light" pitchFamily="50" charset="-52"/>
              </a:rPr>
              <a:t>банківські</a:t>
            </a:r>
            <a:r>
              <a:rPr lang="ru-RU" sz="1150" dirty="0" smtClean="0">
                <a:latin typeface="e-Ukraine Light" pitchFamily="50" charset="-52"/>
              </a:rPr>
              <a:t> метали, </a:t>
            </a:r>
            <a:r>
              <a:rPr lang="ru-RU" sz="1150" dirty="0" err="1" smtClean="0">
                <a:latin typeface="e-Ukraine Light" pitchFamily="50" charset="-52"/>
              </a:rPr>
              <a:t>крім</a:t>
            </a:r>
            <a:r>
              <a:rPr lang="ru-RU" sz="1150" dirty="0" smtClean="0">
                <a:latin typeface="e-Ukraine Light" pitchFamily="50" charset="-52"/>
              </a:rPr>
              <a:t> тих, </a:t>
            </a:r>
            <a:r>
              <a:rPr lang="ru-RU" sz="1150" dirty="0" err="1" smtClean="0">
                <a:latin typeface="e-Ukraine Light" pitchFamily="50" charset="-52"/>
              </a:rPr>
              <a:t>що</a:t>
            </a:r>
            <a:r>
              <a:rPr lang="ru-RU" sz="1150" dirty="0" smtClean="0">
                <a:latin typeface="e-Ukraine Light" pitchFamily="50" charset="-52"/>
              </a:rPr>
              <a:t> не </a:t>
            </a:r>
            <a:r>
              <a:rPr lang="ru-RU" sz="1150" dirty="0" err="1" smtClean="0">
                <a:latin typeface="e-Ukraine Light" pitchFamily="50" charset="-52"/>
              </a:rPr>
              <a:t>розміщені</a:t>
            </a:r>
            <a:r>
              <a:rPr lang="ru-RU" sz="1150" dirty="0" smtClean="0">
                <a:latin typeface="e-Ukraine Light" pitchFamily="50" charset="-52"/>
              </a:rPr>
              <a:t> на </a:t>
            </a:r>
            <a:r>
              <a:rPr lang="ru-RU" sz="1150" dirty="0" err="1" smtClean="0">
                <a:latin typeface="e-Ukraine Light" pitchFamily="50" charset="-52"/>
              </a:rPr>
              <a:t>рахунках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національна</a:t>
            </a:r>
            <a:r>
              <a:rPr lang="ru-RU" sz="1150" dirty="0" smtClean="0">
                <a:latin typeface="e-Ukraine Light" pitchFamily="50" charset="-52"/>
              </a:rPr>
              <a:t> валюта (</a:t>
            </a:r>
            <a:r>
              <a:rPr lang="ru-RU" sz="1150" dirty="0" err="1" smtClean="0">
                <a:latin typeface="e-Ukraine Light" pitchFamily="50" charset="-52"/>
              </a:rPr>
              <a:t>гривня</a:t>
            </a:r>
            <a:r>
              <a:rPr lang="ru-RU" sz="1150" dirty="0" smtClean="0">
                <a:latin typeface="e-Ukraine Light" pitchFamily="50" charset="-52"/>
              </a:rPr>
              <a:t>) та </a:t>
            </a:r>
            <a:r>
              <a:rPr lang="ru-RU" sz="1150" dirty="0" err="1" smtClean="0">
                <a:latin typeface="e-Ukraine Light" pitchFamily="50" charset="-52"/>
              </a:rPr>
              <a:t>іноземна</a:t>
            </a:r>
            <a:r>
              <a:rPr lang="ru-RU" sz="1150" dirty="0" smtClean="0">
                <a:latin typeface="e-Ukraine Light" pitchFamily="50" charset="-52"/>
              </a:rPr>
              <a:t> валюта, </a:t>
            </a:r>
            <a:r>
              <a:rPr lang="ru-RU" sz="1150" dirty="0" err="1" smtClean="0">
                <a:latin typeface="e-Ukraine Light" pitchFamily="50" charset="-52"/>
              </a:rPr>
              <a:t>крім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коштів</a:t>
            </a:r>
            <a:r>
              <a:rPr lang="ru-RU" sz="1150" dirty="0" smtClean="0">
                <a:latin typeface="e-Ukraine Light" pitchFamily="50" charset="-52"/>
              </a:rPr>
              <a:t> у </a:t>
            </a:r>
            <a:r>
              <a:rPr lang="ru-RU" sz="1150" dirty="0" err="1" smtClean="0">
                <a:latin typeface="e-Ukraine Light" pitchFamily="50" charset="-52"/>
              </a:rPr>
              <a:t>готівковій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формі</a:t>
            </a:r>
            <a:r>
              <a:rPr lang="ru-RU" sz="1150" dirty="0" smtClean="0">
                <a:latin typeface="e-Ukraine Light" pitchFamily="50" charset="-52"/>
              </a:rPr>
              <a:t>, та права </a:t>
            </a:r>
            <a:r>
              <a:rPr lang="ru-RU" sz="1150" dirty="0" err="1" smtClean="0">
                <a:latin typeface="e-Ukraine Light" pitchFamily="50" charset="-52"/>
              </a:rPr>
              <a:t>грошової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вимоги</a:t>
            </a:r>
            <a:r>
              <a:rPr lang="ru-RU" sz="1150" dirty="0" smtClean="0">
                <a:latin typeface="e-Ukraine Light" pitchFamily="50" charset="-52"/>
              </a:rPr>
              <a:t> (у тому </a:t>
            </a:r>
            <a:r>
              <a:rPr lang="ru-RU" sz="1150" dirty="0" err="1" smtClean="0">
                <a:latin typeface="e-Ukraine Light" pitchFamily="50" charset="-52"/>
              </a:rPr>
              <a:t>числі</a:t>
            </a:r>
            <a:r>
              <a:rPr lang="ru-RU" sz="1150" dirty="0" smtClean="0">
                <a:latin typeface="e-Ukraine Light" pitchFamily="50" charset="-52"/>
              </a:rPr>
              <a:t> депозит (вклад), </a:t>
            </a:r>
            <a:r>
              <a:rPr lang="ru-RU" sz="1150" dirty="0" err="1" smtClean="0">
                <a:latin typeface="e-Ukraine Light" pitchFamily="50" charset="-52"/>
              </a:rPr>
              <a:t>кошти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позичені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третім</a:t>
            </a:r>
            <a:r>
              <a:rPr lang="ru-RU" sz="1150" dirty="0" smtClean="0">
                <a:latin typeface="e-Ukraine Light" pitchFamily="50" charset="-52"/>
              </a:rPr>
              <a:t> особам за договором </a:t>
            </a:r>
            <a:r>
              <a:rPr lang="ru-RU" sz="1150" dirty="0" err="1" smtClean="0">
                <a:latin typeface="e-Ukraine Light" pitchFamily="50" charset="-52"/>
              </a:rPr>
              <a:t>позики</a:t>
            </a:r>
            <a:r>
              <a:rPr lang="ru-RU" sz="1150" dirty="0" smtClean="0">
                <a:latin typeface="e-Ukraine Light" pitchFamily="50" charset="-52"/>
              </a:rPr>
              <a:t>), </a:t>
            </a:r>
            <a:r>
              <a:rPr lang="ru-RU" sz="1150" dirty="0" err="1" smtClean="0">
                <a:latin typeface="e-Ukraine Light" pitchFamily="50" charset="-52"/>
              </a:rPr>
              <a:t>оформлені</a:t>
            </a:r>
            <a:r>
              <a:rPr lang="ru-RU" sz="1150" dirty="0" smtClean="0">
                <a:latin typeface="e-Ukraine Light" pitchFamily="50" charset="-52"/>
              </a:rPr>
              <a:t> у </a:t>
            </a:r>
            <a:r>
              <a:rPr lang="ru-RU" sz="1150" dirty="0" err="1" smtClean="0">
                <a:latin typeface="e-Ukraine Light" pitchFamily="50" charset="-52"/>
              </a:rPr>
              <a:t>письмовій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формі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з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юридичною</a:t>
            </a:r>
            <a:r>
              <a:rPr lang="ru-RU" sz="1150" dirty="0" smtClean="0">
                <a:latin typeface="e-Ukraine Light" pitchFamily="50" charset="-52"/>
              </a:rPr>
              <a:t> особою </a:t>
            </a:r>
            <a:r>
              <a:rPr lang="ru-RU" sz="1150" dirty="0" err="1" smtClean="0">
                <a:latin typeface="e-Ukraine Light" pitchFamily="50" charset="-52"/>
              </a:rPr>
              <a:t>або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нотаріально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посвідчені</a:t>
            </a:r>
            <a:r>
              <a:rPr lang="ru-RU" sz="1150" dirty="0" smtClean="0">
                <a:latin typeface="e-Ukraine Light" pitchFamily="50" charset="-52"/>
              </a:rPr>
              <a:t> у </a:t>
            </a:r>
            <a:r>
              <a:rPr lang="ru-RU" sz="1150" dirty="0" err="1" smtClean="0">
                <a:latin typeface="e-Ukraine Light" pitchFamily="50" charset="-52"/>
              </a:rPr>
              <a:t>разі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виникнення</a:t>
            </a:r>
            <a:r>
              <a:rPr lang="ru-RU" sz="1150" dirty="0" smtClean="0">
                <a:latin typeface="e-Ukraine Light" pitchFamily="50" charset="-52"/>
              </a:rPr>
              <a:t> права </a:t>
            </a:r>
            <a:r>
              <a:rPr lang="ru-RU" sz="1150" dirty="0" err="1" smtClean="0">
                <a:latin typeface="e-Ukraine Light" pitchFamily="50" charset="-52"/>
              </a:rPr>
              <a:t>вимоги</a:t>
            </a:r>
            <a:r>
              <a:rPr lang="ru-RU" sz="1150" dirty="0" smtClean="0">
                <a:latin typeface="e-Ukraine Light" pitchFamily="50" charset="-52"/>
              </a:rPr>
              <a:t> декларанта до </a:t>
            </a:r>
            <a:r>
              <a:rPr lang="ru-RU" sz="1150" dirty="0" err="1" smtClean="0">
                <a:latin typeface="e-Ukraine Light" pitchFamily="50" charset="-52"/>
              </a:rPr>
              <a:t>іншої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фізичної</a:t>
            </a:r>
            <a:r>
              <a:rPr lang="ru-RU" sz="1150" dirty="0" smtClean="0">
                <a:latin typeface="e-Ukraine Light" pitchFamily="50" charset="-52"/>
              </a:rPr>
              <a:t> особи;</a:t>
            </a:r>
          </a:p>
          <a:p>
            <a:pPr algn="just" fontAlgn="base"/>
            <a:r>
              <a:rPr lang="ru-RU" sz="1150" dirty="0" smtClean="0">
                <a:latin typeface="e-Ukraine Light" pitchFamily="50" charset="-52"/>
              </a:rPr>
              <a:t>б) </a:t>
            </a:r>
            <a:r>
              <a:rPr lang="ru-RU" sz="1150" dirty="0" err="1" smtClean="0">
                <a:latin typeface="e-Ukraine Light" pitchFamily="50" charset="-52"/>
              </a:rPr>
              <a:t>нерухоме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майно</a:t>
            </a:r>
            <a:r>
              <a:rPr lang="ru-RU" sz="1150" dirty="0" smtClean="0">
                <a:latin typeface="e-Ukraine Light" pitchFamily="50" charset="-52"/>
              </a:rPr>
              <a:t> (</a:t>
            </a:r>
            <a:r>
              <a:rPr lang="ru-RU" sz="1150" dirty="0" err="1" smtClean="0">
                <a:latin typeface="e-Ukraine Light" pitchFamily="50" charset="-52"/>
              </a:rPr>
              <a:t>земельні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ділянки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об’єкти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житлової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нежитлової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нерухомості</a:t>
            </a:r>
            <a:r>
              <a:rPr lang="ru-RU" sz="1150" dirty="0" smtClean="0">
                <a:latin typeface="e-Ukraine Light" pitchFamily="50" charset="-52"/>
              </a:rPr>
              <a:t>).</a:t>
            </a:r>
          </a:p>
          <a:p>
            <a:pPr algn="just" fontAlgn="base"/>
            <a:r>
              <a:rPr lang="ru-RU" sz="1150" dirty="0" smtClean="0">
                <a:latin typeface="e-Ukraine Light" pitchFamily="50" charset="-52"/>
              </a:rPr>
              <a:t>Для </a:t>
            </a:r>
            <a:r>
              <a:rPr lang="ru-RU" sz="1150" dirty="0" err="1" smtClean="0">
                <a:latin typeface="e-Ukraine Light" pitchFamily="50" charset="-52"/>
              </a:rPr>
              <a:t>цілей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підрозд</a:t>
            </a:r>
            <a:r>
              <a:rPr lang="ru-RU" sz="1150" dirty="0" smtClean="0">
                <a:latin typeface="e-Ukraine Light" pitchFamily="50" charset="-52"/>
              </a:rPr>
              <a:t>. 9 прим. 4 </a:t>
            </a:r>
            <a:r>
              <a:rPr lang="ru-RU" sz="1150" dirty="0" err="1" smtClean="0">
                <a:latin typeface="e-Ukraine Light" pitchFamily="50" charset="-52"/>
              </a:rPr>
              <a:t>розд</a:t>
            </a:r>
            <a:r>
              <a:rPr lang="ru-RU" sz="1150" dirty="0" smtClean="0">
                <a:latin typeface="e-Ukraine Light" pitchFamily="50" charset="-52"/>
              </a:rPr>
              <a:t>. XX «</a:t>
            </a:r>
            <a:r>
              <a:rPr lang="ru-RU" sz="1150" dirty="0" err="1" smtClean="0">
                <a:latin typeface="e-Ukraine Light" pitchFamily="50" charset="-52"/>
              </a:rPr>
              <a:t>Перехідні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положення</a:t>
            </a:r>
            <a:r>
              <a:rPr lang="ru-RU" sz="1150" dirty="0" smtClean="0">
                <a:latin typeface="e-Ukraine Light" pitchFamily="50" charset="-52"/>
              </a:rPr>
              <a:t>» ПКУ до </a:t>
            </a:r>
            <a:r>
              <a:rPr lang="ru-RU" sz="1150" dirty="0" err="1" smtClean="0">
                <a:latin typeface="e-Ukraine Light" pitchFamily="50" charset="-52"/>
              </a:rPr>
              <a:t>нерухомого</a:t>
            </a:r>
            <a:r>
              <a:rPr lang="ru-RU" sz="1150" dirty="0" smtClean="0">
                <a:latin typeface="e-Ukraine Light" pitchFamily="50" charset="-52"/>
              </a:rPr>
              <a:t> майна належать </a:t>
            </a:r>
            <a:r>
              <a:rPr lang="ru-RU" sz="1150" dirty="0" err="1" smtClean="0">
                <a:latin typeface="e-Ukraine Light" pitchFamily="50" charset="-52"/>
              </a:rPr>
              <a:t>також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об’єкти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незавершеного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будівництва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які</a:t>
            </a:r>
            <a:r>
              <a:rPr lang="ru-RU" sz="1150" dirty="0" smtClean="0">
                <a:latin typeface="e-Ukraine Light" pitchFamily="50" charset="-52"/>
              </a:rPr>
              <a:t>:</a:t>
            </a:r>
          </a:p>
          <a:p>
            <a:pPr algn="just" fontAlgn="base"/>
            <a:r>
              <a:rPr lang="ru-RU" sz="1150" dirty="0" smtClean="0">
                <a:latin typeface="e-Ukraine Light" pitchFamily="50" charset="-52"/>
              </a:rPr>
              <a:t>не </a:t>
            </a:r>
            <a:r>
              <a:rPr lang="ru-RU" sz="1150" dirty="0" err="1" smtClean="0">
                <a:latin typeface="e-Ukraine Light" pitchFamily="50" charset="-52"/>
              </a:rPr>
              <a:t>прийняті</a:t>
            </a:r>
            <a:r>
              <a:rPr lang="ru-RU" sz="1150" dirty="0" smtClean="0">
                <a:latin typeface="e-Ukraine Light" pitchFamily="50" charset="-52"/>
              </a:rPr>
              <a:t> в </a:t>
            </a:r>
            <a:r>
              <a:rPr lang="ru-RU" sz="1150" dirty="0" err="1" smtClean="0">
                <a:latin typeface="e-Ukraine Light" pitchFamily="50" charset="-52"/>
              </a:rPr>
              <a:t>експлуатацію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або</a:t>
            </a:r>
            <a:r>
              <a:rPr lang="ru-RU" sz="1150" dirty="0" smtClean="0">
                <a:latin typeface="e-Ukraine Light" pitchFamily="50" charset="-52"/>
              </a:rPr>
              <a:t> право </a:t>
            </a:r>
            <a:r>
              <a:rPr lang="ru-RU" sz="1150" dirty="0" err="1" smtClean="0">
                <a:latin typeface="e-Ukraine Light" pitchFamily="50" charset="-52"/>
              </a:rPr>
              <a:t>власності</a:t>
            </a:r>
            <a:r>
              <a:rPr lang="ru-RU" sz="1150" dirty="0" smtClean="0">
                <a:latin typeface="e-Ukraine Light" pitchFamily="50" charset="-52"/>
              </a:rPr>
              <a:t> на </a:t>
            </a:r>
            <a:r>
              <a:rPr lang="ru-RU" sz="1150" dirty="0" err="1" smtClean="0">
                <a:latin typeface="e-Ukraine Light" pitchFamily="50" charset="-52"/>
              </a:rPr>
              <a:t>які</a:t>
            </a:r>
            <a:r>
              <a:rPr lang="ru-RU" sz="1150" dirty="0" smtClean="0">
                <a:latin typeface="e-Ukraine Light" pitchFamily="50" charset="-52"/>
              </a:rPr>
              <a:t> не </a:t>
            </a:r>
            <a:r>
              <a:rPr lang="ru-RU" sz="1150" dirty="0" err="1" smtClean="0">
                <a:latin typeface="e-Ukraine Light" pitchFamily="50" charset="-52"/>
              </a:rPr>
              <a:t>зареєстроване</a:t>
            </a:r>
            <a:r>
              <a:rPr lang="ru-RU" sz="1150" dirty="0" smtClean="0">
                <a:latin typeface="e-Ukraine Light" pitchFamily="50" charset="-52"/>
              </a:rPr>
              <a:t> в </a:t>
            </a:r>
            <a:r>
              <a:rPr lang="ru-RU" sz="1150" dirty="0" err="1" smtClean="0">
                <a:latin typeface="e-Ukraine Light" pitchFamily="50" charset="-52"/>
              </a:rPr>
              <a:t>установленому</a:t>
            </a:r>
            <a:r>
              <a:rPr lang="ru-RU" sz="1150" dirty="0" smtClean="0">
                <a:latin typeface="e-Ukraine Light" pitchFamily="50" charset="-52"/>
              </a:rPr>
              <a:t> законом порядку, </a:t>
            </a:r>
            <a:r>
              <a:rPr lang="ru-RU" sz="1150" dirty="0" err="1" smtClean="0">
                <a:latin typeface="e-Ukraine Light" pitchFamily="50" charset="-52"/>
              </a:rPr>
              <a:t>але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майнові</a:t>
            </a:r>
            <a:r>
              <a:rPr lang="ru-RU" sz="1150" dirty="0" smtClean="0">
                <a:latin typeface="e-Ukraine Light" pitchFamily="50" charset="-52"/>
              </a:rPr>
              <a:t> права на </a:t>
            </a:r>
            <a:r>
              <a:rPr lang="ru-RU" sz="1150" dirty="0" err="1" smtClean="0">
                <a:latin typeface="e-Ukraine Light" pitchFamily="50" charset="-52"/>
              </a:rPr>
              <a:t>такі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об’єкти</a:t>
            </a:r>
            <a:r>
              <a:rPr lang="ru-RU" sz="1150" dirty="0" smtClean="0">
                <a:latin typeface="e-Ukraine Light" pitchFamily="50" charset="-52"/>
              </a:rPr>
              <a:t> належать декларанту на </a:t>
            </a:r>
            <a:r>
              <a:rPr lang="ru-RU" sz="1150" dirty="0" err="1" smtClean="0">
                <a:latin typeface="e-Ukraine Light" pitchFamily="50" charset="-52"/>
              </a:rPr>
              <a:t>праві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власності</a:t>
            </a:r>
            <a:r>
              <a:rPr lang="ru-RU" sz="1150" dirty="0" smtClean="0">
                <a:latin typeface="e-Ukraine Light" pitchFamily="50" charset="-52"/>
              </a:rPr>
              <a:t>;</a:t>
            </a:r>
            <a:endParaRPr lang="ru-RU" sz="115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57798" y="85724"/>
            <a:ext cx="43200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1200" dirty="0" smtClean="0">
                <a:latin typeface="e-Ukraine" pitchFamily="2" charset="-52"/>
              </a:rPr>
              <a:t> </a:t>
            </a:r>
          </a:p>
          <a:p>
            <a:pPr indent="457200" algn="just"/>
            <a:endParaRPr lang="uk-UA" sz="1100" dirty="0">
              <a:latin typeface="e-Ukraine" pitchFamily="2" charset="-52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14924" y="0"/>
            <a:ext cx="4657725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endParaRPr lang="ru-RU" sz="1200" dirty="0" smtClean="0"/>
          </a:p>
          <a:p>
            <a:pPr algn="just" fontAlgn="base"/>
            <a:r>
              <a:rPr lang="ru-RU" sz="1150" dirty="0" smtClean="0">
                <a:latin typeface="e-Ukraine Light" pitchFamily="50" charset="-52"/>
              </a:rPr>
              <a:t>не </a:t>
            </a:r>
            <a:r>
              <a:rPr lang="ru-RU" sz="1150" dirty="0" err="1" smtClean="0">
                <a:latin typeface="e-Ukraine Light" pitchFamily="50" charset="-52"/>
              </a:rPr>
              <a:t>прийняті</a:t>
            </a:r>
            <a:r>
              <a:rPr lang="ru-RU" sz="1150" dirty="0" smtClean="0">
                <a:latin typeface="e-Ukraine Light" pitchFamily="50" charset="-52"/>
              </a:rPr>
              <a:t> в </a:t>
            </a:r>
            <a:r>
              <a:rPr lang="ru-RU" sz="1150" dirty="0" err="1" smtClean="0">
                <a:latin typeface="e-Ukraine Light" pitchFamily="50" charset="-52"/>
              </a:rPr>
              <a:t>експлуатацію</a:t>
            </a:r>
            <a:r>
              <a:rPr lang="ru-RU" sz="1150" dirty="0" smtClean="0">
                <a:latin typeface="e-Ukraine Light" pitchFamily="50" charset="-52"/>
              </a:rPr>
              <a:t> та </a:t>
            </a:r>
            <a:r>
              <a:rPr lang="ru-RU" sz="1150" dirty="0" err="1" smtClean="0">
                <a:latin typeface="e-Ukraine Light" pitchFamily="50" charset="-52"/>
              </a:rPr>
              <a:t>розташовані</a:t>
            </a:r>
            <a:r>
              <a:rPr lang="ru-RU" sz="1150" dirty="0" smtClean="0">
                <a:latin typeface="e-Ukraine Light" pitchFamily="50" charset="-52"/>
              </a:rPr>
              <a:t> на </a:t>
            </a:r>
            <a:r>
              <a:rPr lang="ru-RU" sz="1150" dirty="0" err="1" smtClean="0">
                <a:latin typeface="e-Ukraine Light" pitchFamily="50" charset="-52"/>
              </a:rPr>
              <a:t>земельних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ділянках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що</a:t>
            </a:r>
            <a:r>
              <a:rPr lang="ru-RU" sz="1150" dirty="0" smtClean="0">
                <a:latin typeface="e-Ukraine Light" pitchFamily="50" charset="-52"/>
              </a:rPr>
              <a:t> належать декларанту на </a:t>
            </a:r>
            <a:r>
              <a:rPr lang="ru-RU" sz="1150" dirty="0" err="1" smtClean="0">
                <a:latin typeface="e-Ukraine Light" pitchFamily="50" charset="-52"/>
              </a:rPr>
              <a:t>праві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приватної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власності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включаючи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спільну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власність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або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на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праві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довгострокової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оренди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або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на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праві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суперфіцію</a:t>
            </a:r>
            <a:r>
              <a:rPr lang="ru-RU" sz="1150" dirty="0" smtClean="0">
                <a:latin typeface="e-Ukraine Light" pitchFamily="50" charset="-52"/>
              </a:rPr>
              <a:t>;</a:t>
            </a:r>
          </a:p>
          <a:p>
            <a:pPr algn="just" fontAlgn="base"/>
            <a:r>
              <a:rPr lang="ru-RU" sz="1150" dirty="0" smtClean="0">
                <a:latin typeface="e-Ukraine Light" pitchFamily="50" charset="-52"/>
              </a:rPr>
              <a:t>в</a:t>
            </a:r>
            <a:r>
              <a:rPr lang="ru-RU" sz="1150" dirty="0" smtClean="0">
                <a:latin typeface="e-Ukraine Light" pitchFamily="50" charset="-52"/>
              </a:rPr>
              <a:t>) </a:t>
            </a:r>
            <a:r>
              <a:rPr lang="ru-RU" sz="1150" dirty="0" err="1" smtClean="0">
                <a:latin typeface="e-Ukraine Light" pitchFamily="50" charset="-52"/>
              </a:rPr>
              <a:t>рухоме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майно</a:t>
            </a:r>
            <a:r>
              <a:rPr lang="ru-RU" sz="1150" dirty="0" smtClean="0">
                <a:latin typeface="e-Ukraine Light" pitchFamily="50" charset="-52"/>
              </a:rPr>
              <a:t>, у тому </a:t>
            </a:r>
            <a:r>
              <a:rPr lang="ru-RU" sz="1150" dirty="0" err="1" smtClean="0">
                <a:latin typeface="e-Ukraine Light" pitchFamily="50" charset="-52"/>
              </a:rPr>
              <a:t>числі:транспортні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засоби</a:t>
            </a:r>
            <a:r>
              <a:rPr lang="ru-RU" sz="1150" dirty="0" smtClean="0">
                <a:latin typeface="e-Ukraine Light" pitchFamily="50" charset="-52"/>
              </a:rPr>
              <a:t> та </a:t>
            </a:r>
            <a:r>
              <a:rPr lang="ru-RU" sz="1150" dirty="0" err="1" smtClean="0">
                <a:latin typeface="e-Ukraine Light" pitchFamily="50" charset="-52"/>
              </a:rPr>
              <a:t>інші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самохідні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машини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механізми</a:t>
            </a:r>
            <a:r>
              <a:rPr lang="ru-RU" sz="1150" dirty="0" smtClean="0">
                <a:latin typeface="e-Ukraine Light" pitchFamily="50" charset="-52"/>
              </a:rPr>
              <a:t>;</a:t>
            </a:r>
          </a:p>
          <a:p>
            <a:pPr algn="just" fontAlgn="base"/>
            <a:r>
              <a:rPr lang="ru-RU" sz="1150" dirty="0" err="1" smtClean="0">
                <a:latin typeface="e-Ukraine Light" pitchFamily="50" charset="-52"/>
              </a:rPr>
              <a:t>інше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цінне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рухоме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майно</a:t>
            </a:r>
            <a:r>
              <a:rPr lang="ru-RU" sz="1150" dirty="0" smtClean="0">
                <a:latin typeface="e-Ukraine Light" pitchFamily="50" charset="-52"/>
              </a:rPr>
              <a:t> (</a:t>
            </a:r>
            <a:r>
              <a:rPr lang="ru-RU" sz="1150" dirty="0" err="1" smtClean="0">
                <a:latin typeface="e-Ukraine Light" pitchFamily="50" charset="-52"/>
              </a:rPr>
              <a:t>предмети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мистецтва</a:t>
            </a:r>
            <a:r>
              <a:rPr lang="ru-RU" sz="1150" dirty="0" smtClean="0">
                <a:latin typeface="e-Ukraine Light" pitchFamily="50" charset="-52"/>
              </a:rPr>
              <a:t> та </a:t>
            </a:r>
            <a:r>
              <a:rPr lang="ru-RU" sz="1150" dirty="0" err="1" smtClean="0">
                <a:latin typeface="e-Ukraine Light" pitchFamily="50" charset="-52"/>
              </a:rPr>
              <a:t>антикваріату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дорогоцінні</a:t>
            </a:r>
            <a:r>
              <a:rPr lang="ru-RU" sz="1150" dirty="0" smtClean="0">
                <a:latin typeface="e-Ukraine Light" pitchFamily="50" charset="-52"/>
              </a:rPr>
              <a:t> метали, </a:t>
            </a:r>
            <a:r>
              <a:rPr lang="ru-RU" sz="1150" dirty="0" err="1" smtClean="0">
                <a:latin typeface="e-Ukraine Light" pitchFamily="50" charset="-52"/>
              </a:rPr>
              <a:t>дорогоцінне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каміння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ювелірні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вироби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тощо</a:t>
            </a:r>
            <a:r>
              <a:rPr lang="ru-RU" sz="1150" dirty="0" smtClean="0">
                <a:latin typeface="e-Ukraine Light" pitchFamily="50" charset="-52"/>
              </a:rPr>
              <a:t>);</a:t>
            </a:r>
          </a:p>
          <a:p>
            <a:pPr algn="just" fontAlgn="base"/>
            <a:r>
              <a:rPr lang="ru-RU" sz="1150" dirty="0" smtClean="0">
                <a:latin typeface="e-Ukraine Light" pitchFamily="50" charset="-52"/>
              </a:rPr>
              <a:t>г) </a:t>
            </a:r>
            <a:r>
              <a:rPr lang="ru-RU" sz="1150" dirty="0" err="1" smtClean="0">
                <a:latin typeface="e-Ukraine Light" pitchFamily="50" charset="-52"/>
              </a:rPr>
              <a:t>частки</a:t>
            </a:r>
            <a:r>
              <a:rPr lang="ru-RU" sz="1150" dirty="0" smtClean="0">
                <a:latin typeface="e-Ukraine Light" pitchFamily="50" charset="-52"/>
              </a:rPr>
              <a:t> (</a:t>
            </a:r>
            <a:r>
              <a:rPr lang="ru-RU" sz="1150" dirty="0" err="1" smtClean="0">
                <a:latin typeface="e-Ukraine Light" pitchFamily="50" charset="-52"/>
              </a:rPr>
              <a:t>паї</a:t>
            </a:r>
            <a:r>
              <a:rPr lang="ru-RU" sz="1150" dirty="0" smtClean="0">
                <a:latin typeface="e-Ukraine Light" pitchFamily="50" charset="-52"/>
              </a:rPr>
              <a:t>) у </a:t>
            </a:r>
            <a:r>
              <a:rPr lang="ru-RU" sz="1150" dirty="0" err="1" smtClean="0">
                <a:latin typeface="e-Ukraine Light" pitchFamily="50" charset="-52"/>
              </a:rPr>
              <a:t>майні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юридичних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осіб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або</a:t>
            </a:r>
            <a:r>
              <a:rPr lang="ru-RU" sz="1150" dirty="0" smtClean="0">
                <a:latin typeface="e-Ukraine Light" pitchFamily="50" charset="-52"/>
              </a:rPr>
              <a:t> в </a:t>
            </a:r>
            <a:r>
              <a:rPr lang="ru-RU" sz="1150" dirty="0" err="1" smtClean="0">
                <a:latin typeface="e-Ukraine Light" pitchFamily="50" charset="-52"/>
              </a:rPr>
              <a:t>утвореннях</a:t>
            </a:r>
            <a:r>
              <a:rPr lang="ru-RU" sz="1150" dirty="0" smtClean="0">
                <a:latin typeface="e-Ukraine Light" pitchFamily="50" charset="-52"/>
              </a:rPr>
              <a:t> без статусу </a:t>
            </a:r>
            <a:r>
              <a:rPr lang="ru-RU" sz="1150" dirty="0" err="1" smtClean="0">
                <a:latin typeface="e-Ukraine Light" pitchFamily="50" charset="-52"/>
              </a:rPr>
              <a:t>юридичної</a:t>
            </a:r>
            <a:r>
              <a:rPr lang="ru-RU" sz="1150" dirty="0" smtClean="0">
                <a:latin typeface="e-Ukraine Light" pitchFamily="50" charset="-52"/>
              </a:rPr>
              <a:t> особи, </a:t>
            </a:r>
            <a:r>
              <a:rPr lang="ru-RU" sz="1150" dirty="0" err="1" smtClean="0">
                <a:latin typeface="e-Ukraine Light" pitchFamily="50" charset="-52"/>
              </a:rPr>
              <a:t>інші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корпоративні</a:t>
            </a:r>
            <a:r>
              <a:rPr lang="ru-RU" sz="1150" dirty="0" smtClean="0">
                <a:latin typeface="e-Ukraine Light" pitchFamily="50" charset="-52"/>
              </a:rPr>
              <a:t> права, </a:t>
            </a:r>
            <a:r>
              <a:rPr lang="ru-RU" sz="1150" dirty="0" err="1" smtClean="0">
                <a:latin typeface="e-Ukraine Light" pitchFamily="50" charset="-52"/>
              </a:rPr>
              <a:t>майнові</a:t>
            </a:r>
            <a:r>
              <a:rPr lang="ru-RU" sz="1150" dirty="0" smtClean="0">
                <a:latin typeface="e-Ukraine Light" pitchFamily="50" charset="-52"/>
              </a:rPr>
              <a:t> права на </a:t>
            </a:r>
            <a:r>
              <a:rPr lang="ru-RU" sz="1150" dirty="0" err="1" smtClean="0">
                <a:latin typeface="e-Ukraine Light" pitchFamily="50" charset="-52"/>
              </a:rPr>
              <a:t>об’єкти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інтелектуальної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власності</a:t>
            </a:r>
            <a:r>
              <a:rPr lang="ru-RU" sz="1150" dirty="0" smtClean="0">
                <a:latin typeface="e-Ukraine Light" pitchFamily="50" charset="-52"/>
              </a:rPr>
              <a:t>;</a:t>
            </a:r>
          </a:p>
          <a:p>
            <a:pPr algn="just" fontAlgn="base"/>
            <a:r>
              <a:rPr lang="ru-RU" sz="1150" dirty="0" err="1" smtClean="0">
                <a:latin typeface="e-Ukraine Light" pitchFamily="50" charset="-52"/>
              </a:rPr>
              <a:t>ґ</a:t>
            </a:r>
            <a:r>
              <a:rPr lang="ru-RU" sz="1150" dirty="0" smtClean="0">
                <a:latin typeface="e-Ukraine Light" pitchFamily="50" charset="-52"/>
              </a:rPr>
              <a:t>) </a:t>
            </a:r>
            <a:r>
              <a:rPr lang="ru-RU" sz="1150" dirty="0" err="1" smtClean="0">
                <a:latin typeface="e-Ukraine Light" pitchFamily="50" charset="-52"/>
              </a:rPr>
              <a:t>цінні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папери</a:t>
            </a:r>
            <a:r>
              <a:rPr lang="ru-RU" sz="1150" dirty="0" smtClean="0">
                <a:latin typeface="e-Ukraine Light" pitchFamily="50" charset="-52"/>
              </a:rPr>
              <a:t> та/</a:t>
            </a:r>
            <a:r>
              <a:rPr lang="ru-RU" sz="1150" dirty="0" err="1" smtClean="0">
                <a:latin typeface="e-Ukraine Light" pitchFamily="50" charset="-52"/>
              </a:rPr>
              <a:t>або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фінансові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інструменти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визначені</a:t>
            </a:r>
            <a:r>
              <a:rPr lang="ru-RU" sz="1150" dirty="0" smtClean="0">
                <a:latin typeface="e-Ukraine Light" pitchFamily="50" charset="-52"/>
              </a:rPr>
              <a:t> законом;</a:t>
            </a:r>
          </a:p>
          <a:p>
            <a:pPr algn="just" fontAlgn="base"/>
            <a:r>
              <a:rPr lang="ru-RU" sz="1150" dirty="0" err="1" smtClean="0">
                <a:latin typeface="e-Ukraine Light" pitchFamily="50" charset="-52"/>
              </a:rPr>
              <a:t>д</a:t>
            </a:r>
            <a:r>
              <a:rPr lang="ru-RU" sz="1150" dirty="0" smtClean="0">
                <a:latin typeface="e-Ukraine Light" pitchFamily="50" charset="-52"/>
              </a:rPr>
              <a:t>) права на </a:t>
            </a:r>
            <a:r>
              <a:rPr lang="ru-RU" sz="1150" dirty="0" err="1" smtClean="0">
                <a:latin typeface="e-Ukraine Light" pitchFamily="50" charset="-52"/>
              </a:rPr>
              <a:t>отримання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дивідендів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процентів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чи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іншої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аналогічної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майнової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вигоди</a:t>
            </a:r>
            <a:r>
              <a:rPr lang="ru-RU" sz="1150" dirty="0" smtClean="0">
                <a:latin typeface="e-Ukraine Light" pitchFamily="50" charset="-52"/>
              </a:rPr>
              <a:t>, не </a:t>
            </a:r>
            <a:r>
              <a:rPr lang="ru-RU" sz="1150" dirty="0" err="1" smtClean="0">
                <a:latin typeface="e-Ukraine Light" pitchFamily="50" charset="-52"/>
              </a:rPr>
              <a:t>пов’язані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із</a:t>
            </a:r>
            <a:r>
              <a:rPr lang="ru-RU" sz="1150" dirty="0" smtClean="0">
                <a:latin typeface="e-Ukraine Light" pitchFamily="50" charset="-52"/>
              </a:rPr>
              <a:t> правом </a:t>
            </a:r>
            <a:r>
              <a:rPr lang="ru-RU" sz="1150" dirty="0" err="1" smtClean="0">
                <a:latin typeface="e-Ukraine Light" pitchFamily="50" charset="-52"/>
              </a:rPr>
              <a:t>власності</a:t>
            </a:r>
            <a:r>
              <a:rPr lang="ru-RU" sz="1150" dirty="0" smtClean="0">
                <a:latin typeface="e-Ukraine Light" pitchFamily="50" charset="-52"/>
              </a:rPr>
              <a:t> на </a:t>
            </a:r>
            <a:r>
              <a:rPr lang="ru-RU" sz="1150" dirty="0" err="1" smtClean="0">
                <a:latin typeface="e-Ukraine Light" pitchFamily="50" charset="-52"/>
              </a:rPr>
              <a:t>цінні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папери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частки</a:t>
            </a:r>
            <a:r>
              <a:rPr lang="ru-RU" sz="1150" dirty="0" smtClean="0">
                <a:latin typeface="e-Ukraine Light" pitchFamily="50" charset="-52"/>
              </a:rPr>
              <a:t> (</a:t>
            </a:r>
            <a:r>
              <a:rPr lang="ru-RU" sz="1150" dirty="0" err="1" smtClean="0">
                <a:latin typeface="e-Ukraine Light" pitchFamily="50" charset="-52"/>
              </a:rPr>
              <a:t>паї</a:t>
            </a:r>
            <a:r>
              <a:rPr lang="ru-RU" sz="1150" dirty="0" smtClean="0">
                <a:latin typeface="e-Ukraine Light" pitchFamily="50" charset="-52"/>
              </a:rPr>
              <a:t>) у </a:t>
            </a:r>
            <a:r>
              <a:rPr lang="ru-RU" sz="1150" dirty="0" err="1" smtClean="0">
                <a:latin typeface="e-Ukraine Light" pitchFamily="50" charset="-52"/>
              </a:rPr>
              <a:t>майні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юридичних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осіб</a:t>
            </a:r>
            <a:r>
              <a:rPr lang="ru-RU" sz="1150" dirty="0" smtClean="0">
                <a:latin typeface="e-Ukraine Light" pitchFamily="50" charset="-52"/>
              </a:rPr>
              <a:t> та/</a:t>
            </a:r>
            <a:r>
              <a:rPr lang="ru-RU" sz="1150" dirty="0" err="1" smtClean="0">
                <a:latin typeface="e-Ukraine Light" pitchFamily="50" charset="-52"/>
              </a:rPr>
              <a:t>або</a:t>
            </a:r>
            <a:r>
              <a:rPr lang="ru-RU" sz="1150" dirty="0" smtClean="0">
                <a:latin typeface="e-Ukraine Light" pitchFamily="50" charset="-52"/>
              </a:rPr>
              <a:t> в </a:t>
            </a:r>
            <a:r>
              <a:rPr lang="ru-RU" sz="1150" dirty="0" err="1" smtClean="0">
                <a:latin typeface="e-Ukraine Light" pitchFamily="50" charset="-52"/>
              </a:rPr>
              <a:t>утвореннях</a:t>
            </a:r>
            <a:r>
              <a:rPr lang="ru-RU" sz="1150" dirty="0" smtClean="0">
                <a:latin typeface="e-Ukraine Light" pitchFamily="50" charset="-52"/>
              </a:rPr>
              <a:t> без статусу </a:t>
            </a:r>
            <a:r>
              <a:rPr lang="ru-RU" sz="1150" dirty="0" err="1" smtClean="0">
                <a:latin typeface="e-Ukraine Light" pitchFamily="50" charset="-52"/>
              </a:rPr>
              <a:t>юридичної</a:t>
            </a:r>
            <a:r>
              <a:rPr lang="ru-RU" sz="1150" dirty="0" smtClean="0">
                <a:latin typeface="e-Ukraine Light" pitchFamily="50" charset="-52"/>
              </a:rPr>
              <a:t> особи;</a:t>
            </a:r>
          </a:p>
          <a:p>
            <a:pPr algn="just" fontAlgn="base"/>
            <a:r>
              <a:rPr lang="ru-RU" sz="1150" dirty="0" smtClean="0">
                <a:latin typeface="e-Ukraine Light" pitchFamily="50" charset="-52"/>
              </a:rPr>
              <a:t>е) </a:t>
            </a:r>
            <a:r>
              <a:rPr lang="ru-RU" sz="1150" dirty="0" err="1" smtClean="0">
                <a:latin typeface="e-Ukraine Light" pitchFamily="50" charset="-52"/>
              </a:rPr>
              <a:t>інші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активи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фізичної</a:t>
            </a:r>
            <a:r>
              <a:rPr lang="ru-RU" sz="1150" dirty="0" smtClean="0">
                <a:latin typeface="e-Ukraine Light" pitchFamily="50" charset="-52"/>
              </a:rPr>
              <a:t> особи, у тому </a:t>
            </a:r>
            <a:r>
              <a:rPr lang="ru-RU" sz="1150" dirty="0" err="1" smtClean="0">
                <a:latin typeface="e-Ukraine Light" pitchFamily="50" charset="-52"/>
              </a:rPr>
              <a:t>числі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майно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банківські</a:t>
            </a:r>
            <a:r>
              <a:rPr lang="ru-RU" sz="1150" dirty="0" smtClean="0">
                <a:latin typeface="e-Ukraine Light" pitchFamily="50" charset="-52"/>
              </a:rPr>
              <a:t> метали, </a:t>
            </a:r>
            <a:r>
              <a:rPr lang="ru-RU" sz="1150" dirty="0" err="1" smtClean="0">
                <a:latin typeface="e-Ukraine Light" pitchFamily="50" charset="-52"/>
              </a:rPr>
              <a:t>що</a:t>
            </a:r>
            <a:r>
              <a:rPr lang="ru-RU" sz="1150" dirty="0" smtClean="0">
                <a:latin typeface="e-Ukraine Light" pitchFamily="50" charset="-52"/>
              </a:rPr>
              <a:t> не </a:t>
            </a:r>
            <a:r>
              <a:rPr lang="ru-RU" sz="1150" dirty="0" err="1" smtClean="0">
                <a:latin typeface="e-Ukraine Light" pitchFamily="50" charset="-52"/>
              </a:rPr>
              <a:t>розміщені</a:t>
            </a:r>
            <a:r>
              <a:rPr lang="ru-RU" sz="1150" dirty="0" smtClean="0">
                <a:latin typeface="e-Ukraine Light" pitchFamily="50" charset="-52"/>
              </a:rPr>
              <a:t> на </a:t>
            </a:r>
            <a:r>
              <a:rPr lang="ru-RU" sz="1150" dirty="0" err="1" smtClean="0">
                <a:latin typeface="e-Ukraine Light" pitchFamily="50" charset="-52"/>
              </a:rPr>
              <a:t>рахунках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пам’ятні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банкноти</a:t>
            </a:r>
            <a:r>
              <a:rPr lang="ru-RU" sz="1150" dirty="0" smtClean="0">
                <a:latin typeface="e-Ukraine Light" pitchFamily="50" charset="-52"/>
              </a:rPr>
              <a:t> та </a:t>
            </a:r>
            <a:r>
              <a:rPr lang="ru-RU" sz="1150" dirty="0" err="1" smtClean="0">
                <a:latin typeface="e-Ukraine Light" pitchFamily="50" charset="-52"/>
              </a:rPr>
              <a:t>монети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майнові</a:t>
            </a:r>
            <a:r>
              <a:rPr lang="ru-RU" sz="1150" dirty="0" smtClean="0">
                <a:latin typeface="e-Ukraine Light" pitchFamily="50" charset="-52"/>
              </a:rPr>
              <a:t> права, </a:t>
            </a:r>
            <a:r>
              <a:rPr lang="ru-RU" sz="1150" dirty="0" err="1" smtClean="0">
                <a:latin typeface="e-Ukraine Light" pitchFamily="50" charset="-52"/>
              </a:rPr>
              <a:t>що</a:t>
            </a:r>
            <a:r>
              <a:rPr lang="ru-RU" sz="1150" dirty="0" smtClean="0">
                <a:latin typeface="e-Ukraine Light" pitchFamily="50" charset="-52"/>
              </a:rPr>
              <a:t> належать декларанту </a:t>
            </a:r>
            <a:r>
              <a:rPr lang="ru-RU" sz="1150" dirty="0" err="1" smtClean="0">
                <a:latin typeface="e-Ukraine Light" pitchFamily="50" charset="-52"/>
              </a:rPr>
              <a:t>або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з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яких</a:t>
            </a:r>
            <a:r>
              <a:rPr lang="ru-RU" sz="1150" dirty="0" smtClean="0">
                <a:latin typeface="e-Ukraine Light" pitchFamily="50" charset="-52"/>
              </a:rPr>
              <a:t> декларант </a:t>
            </a:r>
            <a:r>
              <a:rPr lang="ru-RU" sz="1150" dirty="0" err="1" smtClean="0">
                <a:latin typeface="e-Ukraine Light" pitchFamily="50" charset="-52"/>
              </a:rPr>
              <a:t>отримує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чи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має</a:t>
            </a:r>
            <a:r>
              <a:rPr lang="ru-RU" sz="1150" dirty="0" smtClean="0">
                <a:latin typeface="e-Ukraine Light" pitchFamily="50" charset="-52"/>
              </a:rPr>
              <a:t> право </a:t>
            </a:r>
            <a:r>
              <a:rPr lang="ru-RU" sz="1150" dirty="0" err="1" smtClean="0">
                <a:latin typeface="e-Ukraine Light" pitchFamily="50" charset="-52"/>
              </a:rPr>
              <a:t>отримувати</a:t>
            </a:r>
            <a:r>
              <a:rPr lang="ru-RU" sz="1150" dirty="0" smtClean="0">
                <a:latin typeface="e-Ukraine Light" pitchFamily="50" charset="-52"/>
              </a:rPr>
              <a:t> доходи на </a:t>
            </a:r>
            <a:r>
              <a:rPr lang="ru-RU" sz="1150" dirty="0" err="1" smtClean="0">
                <a:latin typeface="e-Ukraine Light" pitchFamily="50" charset="-52"/>
              </a:rPr>
              <a:t>підставі</a:t>
            </a:r>
            <a:r>
              <a:rPr lang="ru-RU" sz="1150" dirty="0" smtClean="0">
                <a:latin typeface="e-Ukraine Light" pitchFamily="50" charset="-52"/>
              </a:rPr>
              <a:t> договору про </a:t>
            </a:r>
            <a:r>
              <a:rPr lang="ru-RU" sz="1150" dirty="0" err="1" smtClean="0">
                <a:latin typeface="e-Ukraine Light" pitchFamily="50" charset="-52"/>
              </a:rPr>
              <a:t>управління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майном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чи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іншого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аналогічного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правочину</a:t>
            </a:r>
            <a:r>
              <a:rPr lang="ru-RU" sz="1150" dirty="0" smtClean="0">
                <a:latin typeface="e-Ukraine Light" pitchFamily="50" charset="-52"/>
              </a:rPr>
              <a:t> та не </a:t>
            </a:r>
            <a:r>
              <a:rPr lang="ru-RU" sz="1150" dirty="0" err="1" smtClean="0">
                <a:latin typeface="e-Ukraine Light" pitchFamily="50" charset="-52"/>
              </a:rPr>
              <a:t>сплачує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власнику</a:t>
            </a:r>
            <a:r>
              <a:rPr lang="ru-RU" sz="1150" dirty="0" smtClean="0">
                <a:latin typeface="e-Ukraine Light" pitchFamily="50" charset="-52"/>
              </a:rPr>
              <a:t> такого майна </a:t>
            </a:r>
            <a:r>
              <a:rPr lang="ru-RU" sz="1150" dirty="0" err="1" smtClean="0">
                <a:latin typeface="e-Ukraine Light" pitchFamily="50" charset="-52"/>
              </a:rPr>
              <a:t>частину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належного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власнику</a:t>
            </a:r>
            <a:r>
              <a:rPr lang="ru-RU" sz="1150" dirty="0" smtClean="0">
                <a:latin typeface="e-Ukraine Light" pitchFamily="50" charset="-52"/>
              </a:rPr>
              <a:t> доходу.</a:t>
            </a:r>
          </a:p>
          <a:p>
            <a:pPr algn="just" fontAlgn="base"/>
            <a:r>
              <a:rPr lang="ru-RU" sz="1150" dirty="0" smtClean="0">
                <a:latin typeface="e-Ukraine Light" pitchFamily="50" charset="-52"/>
              </a:rPr>
              <a:t>	</a:t>
            </a:r>
            <a:r>
              <a:rPr lang="ru-RU" sz="1150" dirty="0" err="1" smtClean="0">
                <a:latin typeface="e-Ukraine Light" pitchFamily="50" charset="-52"/>
              </a:rPr>
              <a:t>Зважаючи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smtClean="0">
                <a:latin typeface="e-Ukraine Light" pitchFamily="50" charset="-52"/>
              </a:rPr>
              <a:t>на те, </a:t>
            </a:r>
            <a:r>
              <a:rPr lang="ru-RU" sz="1150" dirty="0" err="1" smtClean="0">
                <a:latin typeface="e-Ukraine Light" pitchFamily="50" charset="-52"/>
              </a:rPr>
              <a:t>що</a:t>
            </a:r>
            <a:r>
              <a:rPr lang="ru-RU" sz="1150" dirty="0" smtClean="0">
                <a:latin typeface="e-Ukraine Light" pitchFamily="50" charset="-52"/>
              </a:rPr>
              <a:t> на </a:t>
            </a:r>
            <a:r>
              <a:rPr lang="ru-RU" sz="1150" dirty="0" err="1" smtClean="0">
                <a:latin typeface="e-Ukraine Light" pitchFamily="50" charset="-52"/>
              </a:rPr>
              <a:t>сьогодні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криптовалюта</a:t>
            </a:r>
            <a:r>
              <a:rPr lang="ru-RU" sz="1150" dirty="0" smtClean="0">
                <a:latin typeface="e-Ukraine Light" pitchFamily="50" charset="-52"/>
              </a:rPr>
              <a:t> не </a:t>
            </a:r>
            <a:r>
              <a:rPr lang="ru-RU" sz="1150" dirty="0" err="1" smtClean="0">
                <a:latin typeface="e-Ukraine Light" pitchFamily="50" charset="-52"/>
              </a:rPr>
              <a:t>має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визначеного</a:t>
            </a:r>
            <a:r>
              <a:rPr lang="ru-RU" sz="1150" dirty="0" smtClean="0">
                <a:latin typeface="e-Ukraine Light" pitchFamily="50" charset="-52"/>
              </a:rPr>
              <a:t> правового статусу в </a:t>
            </a:r>
            <a:r>
              <a:rPr lang="ru-RU" sz="1150" dirty="0" err="1" smtClean="0">
                <a:latin typeface="e-Ukraine Light" pitchFamily="50" charset="-52"/>
              </a:rPr>
              <a:t>Україні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зокрема</a:t>
            </a:r>
            <a:r>
              <a:rPr lang="ru-RU" sz="1150" dirty="0" smtClean="0">
                <a:latin typeface="e-Ukraine Light" pitchFamily="50" charset="-52"/>
              </a:rPr>
              <a:t>, </a:t>
            </a:r>
            <a:r>
              <a:rPr lang="ru-RU" sz="1150" dirty="0" err="1" smtClean="0">
                <a:latin typeface="e-Ukraine Light" pitchFamily="50" charset="-52"/>
              </a:rPr>
              <a:t>відсутня</a:t>
            </a:r>
            <a:r>
              <a:rPr lang="ru-RU" sz="1150" dirty="0" smtClean="0">
                <a:latin typeface="e-Ukraine Light" pitchFamily="50" charset="-52"/>
              </a:rPr>
              <a:t> нормативна база для </a:t>
            </a:r>
            <a:r>
              <a:rPr lang="ru-RU" sz="1150" dirty="0" err="1" smtClean="0">
                <a:latin typeface="e-Ukraine Light" pitchFamily="50" charset="-52"/>
              </a:rPr>
              <a:t>її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класифікації</a:t>
            </a:r>
            <a:r>
              <a:rPr lang="ru-RU" sz="1150" dirty="0" smtClean="0">
                <a:latin typeface="e-Ukraine Light" pitchFamily="50" charset="-52"/>
              </a:rPr>
              <a:t> та </a:t>
            </a:r>
            <a:r>
              <a:rPr lang="ru-RU" sz="1150" dirty="0" err="1" smtClean="0">
                <a:latin typeface="e-Ukraine Light" pitchFamily="50" charset="-52"/>
              </a:rPr>
              <a:t>регулювання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операцій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з</a:t>
            </a:r>
            <a:r>
              <a:rPr lang="ru-RU" sz="1150" dirty="0" smtClean="0">
                <a:latin typeface="e-Ukraine Light" pitchFamily="50" charset="-52"/>
              </a:rPr>
              <a:t> нею, то </a:t>
            </a:r>
            <a:r>
              <a:rPr lang="ru-RU" sz="1150" dirty="0" err="1" smtClean="0">
                <a:latin typeface="e-Ukraine Light" pitchFamily="50" charset="-52"/>
              </a:rPr>
              <a:t>підстав</a:t>
            </a:r>
            <a:r>
              <a:rPr lang="ru-RU" sz="1150" dirty="0" smtClean="0">
                <a:latin typeface="e-Ukraine Light" pitchFamily="50" charset="-52"/>
              </a:rPr>
              <a:t> для </a:t>
            </a:r>
            <a:r>
              <a:rPr lang="ru-RU" sz="1150" dirty="0" err="1" smtClean="0">
                <a:latin typeface="e-Ukraine Light" pitchFamily="50" charset="-52"/>
              </a:rPr>
              <a:t>її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відображення</a:t>
            </a:r>
            <a:r>
              <a:rPr lang="ru-RU" sz="1150" dirty="0" smtClean="0">
                <a:latin typeface="e-Ukraine Light" pitchFamily="50" charset="-52"/>
              </a:rPr>
              <a:t> декларантом у </a:t>
            </a:r>
            <a:r>
              <a:rPr lang="ru-RU" sz="1150" dirty="0" err="1" smtClean="0">
                <a:latin typeface="e-Ukraine Light" pitchFamily="50" charset="-52"/>
              </a:rPr>
              <a:t>одноразовій</a:t>
            </a:r>
            <a:r>
              <a:rPr lang="ru-RU" sz="1150" dirty="0" smtClean="0">
                <a:latin typeface="e-Ukraine Light" pitchFamily="50" charset="-52"/>
              </a:rPr>
              <a:t> (</a:t>
            </a:r>
            <a:r>
              <a:rPr lang="ru-RU" sz="1150" dirty="0" err="1" smtClean="0">
                <a:latin typeface="e-Ukraine Light" pitchFamily="50" charset="-52"/>
              </a:rPr>
              <a:t>спеціальній</a:t>
            </a:r>
            <a:r>
              <a:rPr lang="ru-RU" sz="1150" dirty="0" smtClean="0">
                <a:latin typeface="e-Ukraine Light" pitchFamily="50" charset="-52"/>
              </a:rPr>
              <a:t>) </a:t>
            </a:r>
            <a:r>
              <a:rPr lang="ru-RU" sz="1150" dirty="0" err="1" smtClean="0">
                <a:latin typeface="e-Ukraine Light" pitchFamily="50" charset="-52"/>
              </a:rPr>
              <a:t>добровільній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декларації</a:t>
            </a:r>
            <a:r>
              <a:rPr lang="ru-RU" sz="1150" dirty="0" smtClean="0">
                <a:latin typeface="e-Ukraine Light" pitchFamily="50" charset="-52"/>
              </a:rPr>
              <a:t> </a:t>
            </a:r>
            <a:r>
              <a:rPr lang="ru-RU" sz="1150" dirty="0" err="1" smtClean="0">
                <a:latin typeface="e-Ukraine Light" pitchFamily="50" charset="-52"/>
              </a:rPr>
              <a:t>немає</a:t>
            </a:r>
            <a:r>
              <a:rPr lang="ru-RU" sz="1150" dirty="0" smtClean="0">
                <a:latin typeface="e-Ukraine Light" pitchFamily="50" charset="-52"/>
              </a:rPr>
              <a:t>.</a:t>
            </a:r>
            <a:endParaRPr lang="ru-RU" sz="115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1484</TotalTime>
  <Words>115</Words>
  <Application>Microsoft Office PowerPoint</Application>
  <PresentationFormat>Лист A4 (210x297 мм)</PresentationFormat>
  <Paragraphs>33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181</cp:revision>
  <dcterms:created xsi:type="dcterms:W3CDTF">2021-05-27T05:23:05Z</dcterms:created>
  <dcterms:modified xsi:type="dcterms:W3CDTF">2021-10-28T13:11:59Z</dcterms:modified>
</cp:coreProperties>
</file>