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443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724525" y="1016805"/>
            <a:ext cx="3600000" cy="195438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b="1" dirty="0" smtClean="0">
              <a:latin typeface="e-Ukraine" pitchFamily="2" charset="-52"/>
            </a:endParaRPr>
          </a:p>
          <a:p>
            <a:pPr algn="ctr"/>
            <a:endParaRPr lang="ru-RU" b="1" dirty="0" smtClean="0">
              <a:latin typeface="e-Ukraine" pitchFamily="2" charset="-52"/>
            </a:endParaRPr>
          </a:p>
          <a:p>
            <a:pPr algn="ctr" fontAlgn="base"/>
            <a:r>
              <a:rPr lang="ru-RU" sz="1400" dirty="0" smtClean="0">
                <a:latin typeface="e-Ukraine Light" pitchFamily="50" charset="-52"/>
              </a:rPr>
              <a:t>За </a:t>
            </a:r>
            <a:r>
              <a:rPr lang="ru-RU" sz="1400" dirty="0" err="1" smtClean="0">
                <a:latin typeface="e-Ukraine Light" pitchFamily="50" charset="-52"/>
              </a:rPr>
              <a:t>якими</a:t>
            </a:r>
            <a:r>
              <a:rPr lang="ru-RU" sz="1400" dirty="0" smtClean="0">
                <a:latin typeface="e-Ukraine Light" pitchFamily="50" charset="-52"/>
              </a:rPr>
              <a:t> формами в </a:t>
            </a:r>
            <a:r>
              <a:rPr lang="ru-RU" sz="1400" dirty="0" err="1" smtClean="0">
                <a:latin typeface="e-Ukraine Light" pitchFamily="50" charset="-52"/>
              </a:rPr>
              <a:t>електронному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вигляді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подається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Податкова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декларація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екологічного</a:t>
            </a:r>
            <a:r>
              <a:rPr lang="ru-RU" sz="1400" dirty="0" smtClean="0">
                <a:latin typeface="e-Ukraine Light" pitchFamily="50" charset="-52"/>
              </a:rPr>
              <a:t> </a:t>
            </a:r>
            <a:r>
              <a:rPr lang="ru-RU" sz="1400" dirty="0" err="1" smtClean="0">
                <a:latin typeface="e-Ukraine Light" pitchFamily="50" charset="-52"/>
              </a:rPr>
              <a:t>податку</a:t>
            </a:r>
            <a:r>
              <a:rPr lang="ru-RU" sz="1400" dirty="0" smtClean="0">
                <a:latin typeface="e-Ukraine Light" pitchFamily="50" charset="-52"/>
              </a:rPr>
              <a:t>?</a:t>
            </a:r>
            <a:endParaRPr lang="ru-RU" sz="1400" b="1" dirty="0" smtClean="0">
              <a:latin typeface="e-Ukraine Light" pitchFamily="50" charset="-52"/>
            </a:endParaRPr>
          </a:p>
          <a:p>
            <a:pPr algn="ctr"/>
            <a:endParaRPr lang="uk-UA" b="1" dirty="0" smtClean="0">
              <a:latin typeface="e-Ukraine" pitchFamily="2" charset="-52"/>
            </a:endParaRPr>
          </a:p>
          <a:p>
            <a:pPr algn="ctr"/>
            <a:endParaRPr lang="uk-UA" sz="1100" b="1" dirty="0">
              <a:latin typeface="e-Ukraine" pitchFamily="2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Жовтень</a:t>
            </a:r>
            <a:r>
              <a:rPr kumimoji="0" lang="uk-UA" sz="80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e-Ukraine Light" pitchFamily="50" charset="-52"/>
                <a:ea typeface="Times New Roman" pitchFamily="18" charset="0"/>
                <a:cs typeface="Times New Roman" pitchFamily="18" charset="0"/>
              </a:rPr>
              <a:t> 2021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=""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93345" y="85725"/>
            <a:ext cx="4850130" cy="6781800"/>
            <a:chOff x="83820" y="68581"/>
            <a:chExt cx="4793934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25570" y="78106"/>
            <a:ext cx="4793934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mtClean="0"/>
                <a:t>тРАВ</a:t>
              </a:r>
              <a:endParaRPr lang="uk-UA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608000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66675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smtClean="0">
              <a:latin typeface="e-Ukraine" pitchFamily="2" charset="-52"/>
            </a:endParaRPr>
          </a:p>
          <a:p>
            <a:pPr indent="457200" algn="just"/>
            <a:endParaRPr lang="uk-UA" sz="100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0975" y="200025"/>
            <a:ext cx="452002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smtClean="0">
                <a:latin typeface="e-Ukraine Light" pitchFamily="50" charset="-52"/>
              </a:rPr>
              <a:t>Головне </a:t>
            </a:r>
            <a:r>
              <a:rPr lang="ru-RU" sz="1300" dirty="0" err="1" smtClean="0">
                <a:latin typeface="e-Ukraine Light" pitchFamily="50" charset="-52"/>
              </a:rPr>
              <a:t>управління</a:t>
            </a:r>
            <a:r>
              <a:rPr lang="ru-RU" sz="1300" dirty="0" smtClean="0">
                <a:latin typeface="e-Ukraine Light" pitchFamily="50" charset="-52"/>
              </a:rPr>
              <a:t> ДПС у м. </a:t>
            </a:r>
            <a:r>
              <a:rPr lang="ru-RU" sz="1300" dirty="0" err="1" smtClean="0">
                <a:latin typeface="e-Ukraine Light" pitchFamily="50" charset="-52"/>
              </a:rPr>
              <a:t>Києві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звертає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увагу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що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податкова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декларація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екологічного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електронному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вигляді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подається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ідентифікаторами</a:t>
            </a:r>
            <a:r>
              <a:rPr lang="ru-RU" sz="1300" dirty="0" smtClean="0">
                <a:latin typeface="e-Ukraine Light" pitchFamily="50" charset="-52"/>
              </a:rPr>
              <a:t> форм F0302004 (для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 та J0302004 (для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).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На </a:t>
            </a:r>
            <a:r>
              <a:rPr lang="ru-RU" sz="1300" dirty="0" err="1" smtClean="0">
                <a:latin typeface="e-Ukraine Light" pitchFamily="50" charset="-52"/>
              </a:rPr>
              <a:t>виконання</a:t>
            </a:r>
            <a:r>
              <a:rPr lang="ru-RU" sz="1300" dirty="0" smtClean="0">
                <a:latin typeface="e-Ukraine Light" pitchFamily="50" charset="-52"/>
              </a:rPr>
              <a:t> п. 4 </a:t>
            </a:r>
            <a:r>
              <a:rPr lang="ru-RU" sz="1300" dirty="0" err="1" smtClean="0">
                <a:latin typeface="e-Ukraine Light" pitchFamily="50" charset="-52"/>
              </a:rPr>
              <a:t>роздіу</a:t>
            </a:r>
            <a:r>
              <a:rPr lang="ru-RU" sz="1300" dirty="0" smtClean="0">
                <a:latin typeface="e-Ukraine Light" pitchFamily="50" charset="-52"/>
              </a:rPr>
              <a:t>  ІІ Порядку </a:t>
            </a:r>
            <a:r>
              <a:rPr lang="ru-RU" sz="1300" dirty="0" err="1" smtClean="0">
                <a:latin typeface="e-Ukraine Light" pitchFamily="50" charset="-52"/>
              </a:rPr>
              <a:t>обміну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електронними</a:t>
            </a:r>
            <a:r>
              <a:rPr lang="ru-RU" sz="1300" dirty="0" smtClean="0">
                <a:latin typeface="e-Ukraine Light" pitchFamily="50" charset="-52"/>
              </a:rPr>
              <a:t> документами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контролюючими</a:t>
            </a:r>
            <a:r>
              <a:rPr lang="ru-RU" sz="1300" dirty="0" smtClean="0">
                <a:latin typeface="e-Ukraine Light" pitchFamily="50" charset="-52"/>
              </a:rPr>
              <a:t> органами, </a:t>
            </a:r>
            <a:r>
              <a:rPr lang="ru-RU" sz="1300" dirty="0" err="1" smtClean="0">
                <a:latin typeface="e-Ukraine Light" pitchFamily="50" charset="-52"/>
              </a:rPr>
              <a:t>затвердженого</a:t>
            </a:r>
            <a:r>
              <a:rPr lang="ru-RU" sz="1300" dirty="0" smtClean="0">
                <a:latin typeface="e-Ukraine Light" pitchFamily="50" charset="-52"/>
              </a:rPr>
              <a:t> наказом </a:t>
            </a:r>
            <a:r>
              <a:rPr lang="ru-RU" sz="1300" dirty="0" err="1" smtClean="0">
                <a:latin typeface="e-Ukraine Light" pitchFamily="50" charset="-52"/>
              </a:rPr>
              <a:t>Міністерства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06.06.2017 № 557 (в </a:t>
            </a:r>
            <a:r>
              <a:rPr lang="ru-RU" sz="1300" dirty="0" err="1" smtClean="0">
                <a:latin typeface="e-Ukraine Light" pitchFamily="50" charset="-52"/>
              </a:rPr>
              <a:t>редакції</a:t>
            </a:r>
            <a:r>
              <a:rPr lang="ru-RU" sz="1300" dirty="0" smtClean="0">
                <a:latin typeface="e-Ukraine Light" pitchFamily="50" charset="-52"/>
              </a:rPr>
              <a:t> наказу </a:t>
            </a:r>
            <a:r>
              <a:rPr lang="ru-RU" sz="1300" dirty="0" err="1" smtClean="0">
                <a:latin typeface="e-Ukraine Light" pitchFamily="50" charset="-52"/>
              </a:rPr>
              <a:t>Міністерства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01.06.2020 № 261) на </a:t>
            </a:r>
            <a:r>
              <a:rPr lang="ru-RU" sz="1300" dirty="0" err="1" smtClean="0">
                <a:latin typeface="e-Ukraine Light" pitchFamily="50" charset="-52"/>
              </a:rPr>
              <a:t>офіційному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вебпорталі</a:t>
            </a:r>
            <a:r>
              <a:rPr lang="ru-RU" sz="1300" dirty="0" smtClean="0">
                <a:latin typeface="e-Ukraine Light" pitchFamily="50" charset="-52"/>
              </a:rPr>
              <a:t> ДПС у </a:t>
            </a:r>
            <a:r>
              <a:rPr lang="ru-RU" sz="1300" dirty="0" err="1" smtClean="0">
                <a:latin typeface="e-Ukraine Light" pitchFamily="50" charset="-52"/>
              </a:rPr>
              <a:t>рубриці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Електронна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звітність</a:t>
            </a:r>
            <a:r>
              <a:rPr lang="ru-RU" sz="1300" dirty="0" smtClean="0">
                <a:latin typeface="e-Ukraine Light" pitchFamily="50" charset="-52"/>
              </a:rPr>
              <a:t> &gt; </a:t>
            </a:r>
            <a:r>
              <a:rPr lang="ru-RU" sz="1300" dirty="0" err="1" smtClean="0">
                <a:latin typeface="e-Ukraine Light" pitchFamily="50" charset="-52"/>
              </a:rPr>
              <a:t>Платникам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податків</a:t>
            </a:r>
            <a:r>
              <a:rPr lang="ru-RU" sz="1300" dirty="0" smtClean="0">
                <a:latin typeface="e-Ukraine Light" pitchFamily="50" charset="-52"/>
              </a:rPr>
              <a:t> про </a:t>
            </a:r>
            <a:r>
              <a:rPr lang="ru-RU" sz="1300" dirty="0" err="1" smtClean="0">
                <a:latin typeface="e-Ukraine Light" pitchFamily="50" charset="-52"/>
              </a:rPr>
              <a:t>електронну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звітність</a:t>
            </a:r>
            <a:r>
              <a:rPr lang="ru-RU" sz="1300" dirty="0" smtClean="0">
                <a:latin typeface="e-Ukraine Light" pitchFamily="50" charset="-52"/>
              </a:rPr>
              <a:t> &gt; </a:t>
            </a:r>
            <a:r>
              <a:rPr lang="ru-RU" sz="1300" dirty="0" err="1" smtClean="0">
                <a:latin typeface="e-Ukraine Light" pitchFamily="50" charset="-52"/>
              </a:rPr>
              <a:t>Інформаційно-аналітичне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забезпечення</a:t>
            </a:r>
            <a:r>
              <a:rPr lang="ru-RU" sz="1300" dirty="0" smtClean="0">
                <a:latin typeface="e-Ukraine Light" pitchFamily="50" charset="-52"/>
              </a:rPr>
              <a:t> &gt; </a:t>
            </a:r>
            <a:r>
              <a:rPr lang="ru-RU" sz="1300" dirty="0" err="1" smtClean="0">
                <a:latin typeface="e-Ukraine Light" pitchFamily="50" charset="-52"/>
              </a:rPr>
              <a:t>Реєстр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форм </a:t>
            </a:r>
            <a:r>
              <a:rPr lang="ru-RU" sz="1300" dirty="0" err="1" smtClean="0">
                <a:latin typeface="e-Ukraine Light" pitchFamily="50" charset="-52"/>
              </a:rPr>
              <a:t>електронних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документів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розміщені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електронні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Податкової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декларації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екологічного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податку</a:t>
            </a:r>
            <a:r>
              <a:rPr lang="ru-RU" sz="1300" dirty="0" smtClean="0">
                <a:latin typeface="e-Ukraine Light" pitchFamily="50" charset="-52"/>
              </a:rPr>
              <a:t>, </a:t>
            </a:r>
            <a:r>
              <a:rPr lang="ru-RU" sz="1300" dirty="0" err="1" smtClean="0">
                <a:latin typeface="e-Ukraine Light" pitchFamily="50" charset="-52"/>
              </a:rPr>
              <a:t>затвердженої</a:t>
            </a:r>
            <a:r>
              <a:rPr lang="ru-RU" sz="1300" dirty="0" smtClean="0">
                <a:latin typeface="e-Ukraine Light" pitchFamily="50" charset="-52"/>
              </a:rPr>
              <a:t> наказом </a:t>
            </a:r>
            <a:r>
              <a:rPr lang="ru-RU" sz="1300" dirty="0" err="1" smtClean="0">
                <a:latin typeface="e-Ukraine Light" pitchFamily="50" charset="-52"/>
              </a:rPr>
              <a:t>Міністерства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17 </a:t>
            </a:r>
            <a:r>
              <a:rPr lang="ru-RU" sz="1300" dirty="0" err="1" smtClean="0">
                <a:latin typeface="e-Ukraine Light" pitchFamily="50" charset="-52"/>
              </a:rPr>
              <a:t>серпня</a:t>
            </a:r>
            <a:r>
              <a:rPr lang="ru-RU" sz="1300" dirty="0" smtClean="0">
                <a:latin typeface="e-Ukraine Light" pitchFamily="50" charset="-52"/>
              </a:rPr>
              <a:t> 2015 року № 715 (у </a:t>
            </a:r>
            <a:r>
              <a:rPr lang="ru-RU" sz="1300" dirty="0" err="1" smtClean="0">
                <a:latin typeface="e-Ukraine Light" pitchFamily="50" charset="-52"/>
              </a:rPr>
              <a:t>редакції</a:t>
            </a:r>
            <a:r>
              <a:rPr lang="ru-RU" sz="1300" dirty="0" smtClean="0">
                <a:latin typeface="e-Ukraine Light" pitchFamily="50" charset="-52"/>
              </a:rPr>
              <a:t> наказу </a:t>
            </a:r>
            <a:r>
              <a:rPr lang="ru-RU" sz="1300" dirty="0" err="1" smtClean="0">
                <a:latin typeface="e-Ukraine Light" pitchFamily="50" charset="-52"/>
              </a:rPr>
              <a:t>Міністерства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фінансів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України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від</a:t>
            </a:r>
            <a:r>
              <a:rPr lang="ru-RU" sz="1300" dirty="0" smtClean="0">
                <a:latin typeface="e-Ukraine Light" pitchFamily="50" charset="-52"/>
              </a:rPr>
              <a:t> 28.12.2016 № 1177)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ідентифікаторами</a:t>
            </a:r>
            <a:r>
              <a:rPr lang="ru-RU" sz="1300" dirty="0" smtClean="0">
                <a:latin typeface="e-Ukraine Light" pitchFamily="50" charset="-52"/>
              </a:rPr>
              <a:t> форм F0302004 (для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 та J0302004 (для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 разом </a:t>
            </a:r>
            <a:r>
              <a:rPr lang="ru-RU" sz="1300" dirty="0" err="1" smtClean="0">
                <a:latin typeface="e-Ukraine Light" pitchFamily="50" charset="-52"/>
              </a:rPr>
              <a:t>з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додатками</a:t>
            </a:r>
            <a:r>
              <a:rPr lang="ru-RU" sz="1300" dirty="0" smtClean="0">
                <a:latin typeface="e-Ukraine Light" pitchFamily="50" charset="-52"/>
              </a:rPr>
              <a:t>: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Додаток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1 «</a:t>
            </a:r>
            <a:r>
              <a:rPr lang="ru-RU" sz="1300" dirty="0" err="1" smtClean="0">
                <a:latin typeface="e-Ukraine Light" pitchFamily="50" charset="-52"/>
              </a:rPr>
              <a:t>Розрахунок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викиди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забруднюючих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речовин</a:t>
            </a:r>
            <a:r>
              <a:rPr lang="ru-RU" sz="1300" dirty="0" smtClean="0">
                <a:latin typeface="e-Ukraine Light" pitchFamily="50" charset="-52"/>
              </a:rPr>
              <a:t> в </a:t>
            </a:r>
            <a:r>
              <a:rPr lang="ru-RU" sz="1300" dirty="0" err="1" smtClean="0">
                <a:latin typeface="e-Ukraine Light" pitchFamily="50" charset="-52"/>
              </a:rPr>
              <a:t>атмосферне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повiтря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стацiонарними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джерелами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забруднення</a:t>
            </a:r>
            <a:r>
              <a:rPr lang="ru-RU" sz="1300" dirty="0" smtClean="0">
                <a:latin typeface="e-Ukraine Light" pitchFamily="50" charset="-52"/>
              </a:rPr>
              <a:t>» –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F/J0320104 (F – 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, J – 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);</a:t>
            </a:r>
            <a:endParaRPr lang="ru-RU" sz="13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57798" y="85724"/>
            <a:ext cx="432000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sz="1200" dirty="0" smtClean="0">
                <a:latin typeface="e-Ukraine" pitchFamily="2" charset="-52"/>
              </a:rPr>
              <a:t> </a:t>
            </a:r>
          </a:p>
          <a:p>
            <a:pPr indent="457200" algn="just"/>
            <a:endParaRPr lang="uk-UA" sz="1100" dirty="0">
              <a:latin typeface="e-Ukraine" pitchFamily="2" charset="-52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14924" y="0"/>
            <a:ext cx="46577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endParaRPr lang="ru-RU" sz="1200" dirty="0" smtClean="0"/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Додаток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2 «</a:t>
            </a:r>
            <a:r>
              <a:rPr lang="ru-RU" sz="1300" dirty="0" err="1" smtClean="0">
                <a:latin typeface="e-Ukraine Light" pitchFamily="50" charset="-52"/>
              </a:rPr>
              <a:t>Розрахунок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скиди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забруднюючих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речовин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безпосередньо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воднi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об’єкти</a:t>
            </a:r>
            <a:r>
              <a:rPr lang="ru-RU" sz="1300" dirty="0" smtClean="0">
                <a:latin typeface="e-Ukraine Light" pitchFamily="50" charset="-52"/>
              </a:rPr>
              <a:t>» –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F/J0320204 (F – 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, J – 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);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Додаток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3 «</a:t>
            </a:r>
            <a:r>
              <a:rPr lang="ru-RU" sz="1300" dirty="0" err="1" smtClean="0">
                <a:latin typeface="e-Ukraine Light" pitchFamily="50" charset="-52"/>
              </a:rPr>
              <a:t>Розрахунок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розмiщення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вiдходiв</a:t>
            </a:r>
            <a:r>
              <a:rPr lang="ru-RU" sz="1300" dirty="0" smtClean="0">
                <a:latin typeface="e-Ukraine Light" pitchFamily="50" charset="-52"/>
              </a:rPr>
              <a:t> у </a:t>
            </a:r>
            <a:r>
              <a:rPr lang="ru-RU" sz="1300" dirty="0" err="1" smtClean="0">
                <a:latin typeface="e-Ukraine Light" pitchFamily="50" charset="-52"/>
              </a:rPr>
              <a:t>спецiально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вiдведених</a:t>
            </a:r>
            <a:r>
              <a:rPr lang="ru-RU" sz="1300" dirty="0" smtClean="0">
                <a:latin typeface="e-Ukraine Light" pitchFamily="50" charset="-52"/>
              </a:rPr>
              <a:t> для </a:t>
            </a:r>
            <a:r>
              <a:rPr lang="ru-RU" sz="1300" dirty="0" err="1" smtClean="0">
                <a:latin typeface="e-Ukraine Light" pitchFamily="50" charset="-52"/>
              </a:rPr>
              <a:t>цього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мiсцях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чи</a:t>
            </a:r>
            <a:r>
              <a:rPr lang="ru-RU" sz="1300" dirty="0" smtClean="0">
                <a:latin typeface="e-Ukraine Light" pitchFamily="50" charset="-52"/>
              </a:rPr>
              <a:t> на </a:t>
            </a:r>
            <a:r>
              <a:rPr lang="ru-RU" sz="1300" dirty="0" err="1" smtClean="0">
                <a:latin typeface="e-Ukraine Light" pitchFamily="50" charset="-52"/>
              </a:rPr>
              <a:t>об’єктах</a:t>
            </a:r>
            <a:r>
              <a:rPr lang="ru-RU" sz="1300" dirty="0" smtClean="0">
                <a:latin typeface="e-Ukraine Light" pitchFamily="50" charset="-52"/>
              </a:rPr>
              <a:t>» –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F/J0320304 (F – 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, J – 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);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Додаток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4 «</a:t>
            </a:r>
            <a:r>
              <a:rPr lang="ru-RU" sz="1300" dirty="0" err="1" smtClean="0">
                <a:latin typeface="e-Ukraine Light" pitchFamily="50" charset="-52"/>
              </a:rPr>
              <a:t>Розрахунок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утворення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радiоактивних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вiдходiв</a:t>
            </a:r>
            <a:r>
              <a:rPr lang="ru-RU" sz="1300" dirty="0" smtClean="0">
                <a:latin typeface="e-Ukraine Light" pitchFamily="50" charset="-52"/>
              </a:rPr>
              <a:t> (</a:t>
            </a:r>
            <a:r>
              <a:rPr lang="ru-RU" sz="1300" dirty="0" err="1" smtClean="0">
                <a:latin typeface="e-Ukraine Light" pitchFamily="50" charset="-52"/>
              </a:rPr>
              <a:t>включаючи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вже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накопиченi</a:t>
            </a:r>
            <a:r>
              <a:rPr lang="ru-RU" sz="1300" dirty="0" smtClean="0">
                <a:latin typeface="e-Ukraine Light" pitchFamily="50" charset="-52"/>
              </a:rPr>
              <a:t>)» – </a:t>
            </a:r>
            <a:r>
              <a:rPr lang="ru-RU" sz="1300" dirty="0" err="1" smtClean="0">
                <a:latin typeface="e-Ukraine Light" pitchFamily="50" charset="-52"/>
              </a:rPr>
              <a:t>за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ідентифікатором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F/J0320404 (F – 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, J – 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);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Додаток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5 «</a:t>
            </a:r>
            <a:r>
              <a:rPr lang="ru-RU" sz="1300" dirty="0" err="1" smtClean="0">
                <a:latin typeface="e-Ukraine Light" pitchFamily="50" charset="-52"/>
              </a:rPr>
              <a:t>Розрахунок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утворення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радiоактивних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вiдходiв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i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сплачується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за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придбання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джерел</a:t>
            </a:r>
            <a:r>
              <a:rPr lang="ru-RU" sz="1300" dirty="0" smtClean="0">
                <a:latin typeface="e-Ukraine Light" pitchFamily="50" charset="-52"/>
              </a:rPr>
              <a:t>(а) </a:t>
            </a:r>
            <a:r>
              <a:rPr lang="ru-RU" sz="1300" dirty="0" err="1" smtClean="0">
                <a:latin typeface="e-Ukraine Light" pitchFamily="50" charset="-52"/>
              </a:rPr>
              <a:t>iонiзуючого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випромiнювання</a:t>
            </a:r>
            <a:r>
              <a:rPr lang="ru-RU" sz="1300" dirty="0" smtClean="0">
                <a:latin typeface="e-Ukraine Light" pitchFamily="50" charset="-52"/>
              </a:rPr>
              <a:t>» –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F/J0320504 (F – 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, J – 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);</a:t>
            </a:r>
          </a:p>
          <a:p>
            <a:pPr algn="just" fontAlgn="base"/>
            <a:r>
              <a:rPr lang="ru-RU" sz="1300" dirty="0" smtClean="0">
                <a:latin typeface="e-Ukraine Light" pitchFamily="50" charset="-52"/>
              </a:rPr>
              <a:t>	</a:t>
            </a:r>
            <a:r>
              <a:rPr lang="ru-RU" sz="1300" dirty="0" err="1" smtClean="0">
                <a:latin typeface="e-Ukraine Light" pitchFamily="50" charset="-52"/>
              </a:rPr>
              <a:t>Додаток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smtClean="0">
                <a:latin typeface="e-Ukraine Light" pitchFamily="50" charset="-52"/>
              </a:rPr>
              <a:t>6 «</a:t>
            </a:r>
            <a:r>
              <a:rPr lang="ru-RU" sz="1300" dirty="0" err="1" smtClean="0">
                <a:latin typeface="e-Ukraine Light" pitchFamily="50" charset="-52"/>
              </a:rPr>
              <a:t>Розрахунок</a:t>
            </a:r>
            <a:r>
              <a:rPr lang="ru-RU" sz="1300" dirty="0" smtClean="0">
                <a:latin typeface="e-Ukraine Light" pitchFamily="50" charset="-52"/>
              </a:rPr>
              <a:t> за </a:t>
            </a:r>
            <a:r>
              <a:rPr lang="ru-RU" sz="1300" dirty="0" err="1" smtClean="0">
                <a:latin typeface="e-Ukraine Light" pitchFamily="50" charset="-52"/>
              </a:rPr>
              <a:t>тимчасове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зберiгання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радiоактивних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вiдходiв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їх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виробниками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понад</a:t>
            </a:r>
            <a:r>
              <a:rPr lang="ru-RU" sz="1300" dirty="0" smtClean="0">
                <a:latin typeface="e-Ukraine Light" pitchFamily="50" charset="-52"/>
              </a:rPr>
              <a:t> установлений </a:t>
            </a:r>
            <a:r>
              <a:rPr lang="ru-RU" sz="1300" dirty="0" err="1" smtClean="0">
                <a:latin typeface="e-Ukraine Light" pitchFamily="50" charset="-52"/>
              </a:rPr>
              <a:t>особливими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умовами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ліцензії</a:t>
            </a:r>
            <a:r>
              <a:rPr lang="ru-RU" sz="1300" dirty="0" smtClean="0">
                <a:latin typeface="e-Ukraine Light" pitchFamily="50" charset="-52"/>
              </a:rPr>
              <a:t> строк» – за </a:t>
            </a:r>
            <a:r>
              <a:rPr lang="ru-RU" sz="1300" dirty="0" err="1" smtClean="0">
                <a:latin typeface="e-Ukraine Light" pitchFamily="50" charset="-52"/>
              </a:rPr>
              <a:t>ідентифікатором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форми</a:t>
            </a:r>
            <a:r>
              <a:rPr lang="ru-RU" sz="1300" dirty="0" smtClean="0">
                <a:latin typeface="e-Ukraine Light" pitchFamily="50" charset="-52"/>
              </a:rPr>
              <a:t> F/J0320604 (F – для </a:t>
            </a:r>
            <a:r>
              <a:rPr lang="ru-RU" sz="1300" dirty="0" err="1" smtClean="0">
                <a:latin typeface="e-Ukraine Light" pitchFamily="50" charset="-52"/>
              </a:rPr>
              <a:t>фізичних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, J – для </a:t>
            </a:r>
            <a:r>
              <a:rPr lang="ru-RU" sz="1300" dirty="0" err="1" smtClean="0">
                <a:latin typeface="e-Ukraine Light" pitchFamily="50" charset="-52"/>
              </a:rPr>
              <a:t>юридичних</a:t>
            </a:r>
            <a:r>
              <a:rPr lang="ru-RU" sz="1300" dirty="0" smtClean="0">
                <a:latin typeface="e-Ukraine Light" pitchFamily="50" charset="-52"/>
              </a:rPr>
              <a:t> </a:t>
            </a:r>
            <a:r>
              <a:rPr lang="ru-RU" sz="1300" dirty="0" err="1" smtClean="0">
                <a:latin typeface="e-Ukraine Light" pitchFamily="50" charset="-52"/>
              </a:rPr>
              <a:t>осіб</a:t>
            </a:r>
            <a:r>
              <a:rPr lang="ru-RU" sz="1300" dirty="0" smtClean="0">
                <a:latin typeface="e-Ukraine Light" pitchFamily="50" charset="-52"/>
              </a:rPr>
              <a:t>).</a:t>
            </a:r>
            <a:endParaRPr lang="ru-RU" sz="1300" dirty="0"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1490</TotalTime>
  <Words>116</Words>
  <Application>Microsoft Office PowerPoint</Application>
  <PresentationFormat>Лист A4 (210x297 мм)</PresentationFormat>
  <Paragraphs>28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adm</cp:lastModifiedBy>
  <cp:revision>182</cp:revision>
  <dcterms:created xsi:type="dcterms:W3CDTF">2021-05-27T05:23:05Z</dcterms:created>
  <dcterms:modified xsi:type="dcterms:W3CDTF">2021-10-29T06:41:23Z</dcterms:modified>
</cp:coreProperties>
</file>