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</p:sldIdLst>
  <p:sldSz cx="9906000" cy="6858000" type="A4"/>
  <p:notesSz cx="6797675" cy="99282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5A872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412" autoAdjust="0"/>
    <p:restoredTop sz="94660"/>
  </p:normalViewPr>
  <p:slideViewPr>
    <p:cSldViewPr snapToGrid="0">
      <p:cViewPr>
        <p:scale>
          <a:sx n="100" d="100"/>
          <a:sy n="100" d="100"/>
        </p:scale>
        <p:origin x="-2088" y="-450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29.10.2021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7008372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29.10.2021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9194684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29.10.2021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7224441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29.10.2021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4878067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29.10.2021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102650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29.10.2021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3280085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29.10.2021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1593632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29.10.2021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5284863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29.10.2021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1478456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29.10.2021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7951850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29.10.2021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6108613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5A8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FCE06E-CD33-4E8D-BB2D-3C537C4FAFB6}" type="datetimeFigureOut">
              <a:rPr lang="ru-RU" smtClean="0"/>
              <a:pPr/>
              <a:t>29.10.2021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0782330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B2AE1F56-FA4C-456D-AD17-F597535BE98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028247" y="0"/>
            <a:ext cx="4877753" cy="6858000"/>
          </a:xfrm>
          <a:prstGeom prst="rect">
            <a:avLst/>
          </a:prstGeom>
        </p:spPr>
      </p:pic>
      <p:sp>
        <p:nvSpPr>
          <p:cNvPr id="11" name="Rectangle 6">
            <a:extLst>
              <a:ext uri="{FF2B5EF4-FFF2-40B4-BE49-F238E27FC236}">
                <a16:creationId xmlns:a16="http://schemas.microsoft.com/office/drawing/2014/main" xmlns="" id="{AAE0BDE6-D7B9-4FD3-A01F-F489C68E00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762125"/>
            <a:ext cx="9906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grpSp>
        <p:nvGrpSpPr>
          <p:cNvPr id="18" name="Группа 17">
            <a:extLst>
              <a:ext uri="{FF2B5EF4-FFF2-40B4-BE49-F238E27FC236}">
                <a16:creationId xmlns:a16="http://schemas.microsoft.com/office/drawing/2014/main" xmlns="" id="{5B1F3CBD-8D08-499F-BE54-1DF3C9FE8E21}"/>
              </a:ext>
            </a:extLst>
          </p:cNvPr>
          <p:cNvGrpSpPr/>
          <p:nvPr/>
        </p:nvGrpSpPr>
        <p:grpSpPr>
          <a:xfrm>
            <a:off x="144382" y="114300"/>
            <a:ext cx="4820999" cy="6743700"/>
            <a:chOff x="64808" y="106681"/>
            <a:chExt cx="4811442" cy="6743700"/>
          </a:xfrm>
        </p:grpSpPr>
        <p:grpSp>
          <p:nvGrpSpPr>
            <p:cNvPr id="9" name="Группа 8">
              <a:extLst>
                <a:ext uri="{FF2B5EF4-FFF2-40B4-BE49-F238E27FC236}">
                  <a16:creationId xmlns:a16="http://schemas.microsoft.com/office/drawing/2014/main" xmlns="" id="{4A6F6DA5-6ACE-429E-B52A-AC44102F0184}"/>
                </a:ext>
              </a:extLst>
            </p:cNvPr>
            <p:cNvGrpSpPr/>
            <p:nvPr/>
          </p:nvGrpSpPr>
          <p:grpSpPr>
            <a:xfrm>
              <a:off x="64808" y="106681"/>
              <a:ext cx="4793934" cy="6743700"/>
              <a:chOff x="64808" y="106681"/>
              <a:chExt cx="4793934" cy="6743700"/>
            </a:xfrm>
          </p:grpSpPr>
          <p:sp>
            <p:nvSpPr>
              <p:cNvPr id="7" name="Прямоугольник 6">
                <a:extLst>
                  <a:ext uri="{FF2B5EF4-FFF2-40B4-BE49-F238E27FC236}">
                    <a16:creationId xmlns:a16="http://schemas.microsoft.com/office/drawing/2014/main" xmlns="" id="{09A0A77F-376C-47B9-BB79-353299E74E74}"/>
                  </a:ext>
                </a:extLst>
              </p:cNvPr>
              <p:cNvSpPr/>
              <p:nvPr/>
            </p:nvSpPr>
            <p:spPr>
              <a:xfrm>
                <a:off x="64808" y="106681"/>
                <a:ext cx="4793934" cy="65913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/>
              </a:p>
            </p:txBody>
          </p:sp>
          <p:sp>
            <p:nvSpPr>
              <p:cNvPr id="8" name="Овал 7">
                <a:extLst>
                  <a:ext uri="{FF2B5EF4-FFF2-40B4-BE49-F238E27FC236}">
                    <a16:creationId xmlns:a16="http://schemas.microsoft.com/office/drawing/2014/main" xmlns="" id="{DCA030F4-92F2-48AB-8BB4-77C584043B72}"/>
                  </a:ext>
                </a:extLst>
              </p:cNvPr>
              <p:cNvSpPr/>
              <p:nvPr/>
            </p:nvSpPr>
            <p:spPr>
              <a:xfrm>
                <a:off x="2328387" y="6545581"/>
                <a:ext cx="304800" cy="30480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rgbClr val="25A87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uk-UA" sz="1100" dirty="0" smtClean="0">
                    <a:solidFill>
                      <a:srgbClr val="25A872"/>
                    </a:solidFill>
                    <a:latin typeface="e-Ukraine" panose="00000500000000000000" pitchFamily="50" charset="-52"/>
                  </a:rPr>
                  <a:t>3</a:t>
                </a:r>
                <a:endParaRPr lang="ru-RU" sz="1400" dirty="0">
                  <a:solidFill>
                    <a:srgbClr val="25A872"/>
                  </a:solidFill>
                  <a:latin typeface="e-Ukraine" panose="00000500000000000000" pitchFamily="50" charset="-52"/>
                </a:endParaRPr>
              </a:p>
            </p:txBody>
          </p:sp>
        </p:grpSp>
        <p:pic>
          <p:nvPicPr>
            <p:cNvPr id="4100" name="Рисунок 10" descr="https://chart.googleapis.com/chart?cht=qr&amp;chl=https%3A%2F%2Ft.me%2FinfoTAXbot&amp;chld=L|0&amp;chs=150">
              <a:extLst>
                <a:ext uri="{FF2B5EF4-FFF2-40B4-BE49-F238E27FC236}">
                  <a16:creationId xmlns:a16="http://schemas.microsoft.com/office/drawing/2014/main" xmlns="" id="{C10BBAFE-2D79-49E5-868B-A0FDCC9F8BD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89161" y="1990344"/>
              <a:ext cx="1304925" cy="13049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099" name="Рисунок 1" descr="https://chart.googleapis.com/chart?cht=qr&amp;chl=https%3A%2F%2Ft.me%2Ftax_gov_ua&amp;chld=L|0&amp;chs=150">
              <a:extLst>
                <a:ext uri="{FF2B5EF4-FFF2-40B4-BE49-F238E27FC236}">
                  <a16:creationId xmlns:a16="http://schemas.microsoft.com/office/drawing/2014/main" xmlns="" id="{AB68234D-4D6E-4D60-B461-52334D70C22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1092" y="3465338"/>
              <a:ext cx="771525" cy="7715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098" name="Рисунок 7" descr="https://chart.googleapis.com/chart?cht=qr&amp;chl=https%3A%2F%2Fwww.youtube.com%2FTaxUkraine&amp;chld=L|0&amp;chs=150">
              <a:extLst>
                <a:ext uri="{FF2B5EF4-FFF2-40B4-BE49-F238E27FC236}">
                  <a16:creationId xmlns:a16="http://schemas.microsoft.com/office/drawing/2014/main" xmlns="" id="{B988640C-7F4D-43BB-8D2B-B0AB4B4AD40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1092" y="4329384"/>
              <a:ext cx="771525" cy="7715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097" name="Рисунок 13" descr="https://chart.googleapis.com/chart?cht=qr&amp;chl=https%3A%2F%2Fwww.facebook.com%2FTaxUkraine%2F&amp;chld=L|0&amp;chs=150">
              <a:extLst>
                <a:ext uri="{FF2B5EF4-FFF2-40B4-BE49-F238E27FC236}">
                  <a16:creationId xmlns:a16="http://schemas.microsoft.com/office/drawing/2014/main" xmlns="" id="{48F62E71-1AA9-48BD-99B8-0430C4FAB90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1092" y="5193430"/>
              <a:ext cx="771525" cy="7715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0" name="Rectangle 5">
              <a:extLst>
                <a:ext uri="{FF2B5EF4-FFF2-40B4-BE49-F238E27FC236}">
                  <a16:creationId xmlns:a16="http://schemas.microsoft.com/office/drawing/2014/main" xmlns="" id="{5E53E4E3-62F3-4903-B665-45BF57FD779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2316" y="203687"/>
              <a:ext cx="4793934" cy="1754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449263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ru-RU" sz="12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Друзі, підписуйтеся на офіційні сторінки Державної податкової служби України у соціальних мережах, де ви </a:t>
              </a:r>
              <a:r>
                <a:rPr kumimoji="0" lang="uk-UA" altLang="ru-RU" sz="1200" b="0" i="0" u="none" strike="noStrike" cap="none" normalizeH="0" baseline="0" dirty="0" smtClean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зможе</a:t>
              </a:r>
              <a:r>
                <a:rPr lang="uk-UA" altLang="ru-RU" sz="1200" dirty="0" smtClean="0">
                  <a:solidFill>
                    <a:srgbClr val="333333"/>
                  </a:solidFill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те</a:t>
              </a:r>
              <a:r>
                <a:rPr kumimoji="0" lang="uk-UA" altLang="ru-RU" sz="1200" b="0" i="0" u="none" strike="noStrike" cap="none" normalizeH="0" baseline="0" dirty="0" smtClean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kumimoji="0" lang="uk-UA" altLang="ru-RU" sz="12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переглянути новини, актуальні роз'яснення податкових новацій, а також </a:t>
              </a:r>
              <a:r>
                <a:rPr kumimoji="0" lang="uk-UA" altLang="ru-RU" sz="1200" b="0" i="0" u="none" strike="noStrike" cap="none" normalizeH="0" baseline="0" dirty="0" smtClean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інфографіки,</a:t>
              </a:r>
              <a:r>
                <a:rPr kumimoji="0" lang="uk-UA" altLang="ru-RU" sz="1200" b="0" i="0" u="none" strike="noStrike" cap="none" normalizeH="0" dirty="0" smtClean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kumimoji="0" lang="uk-UA" altLang="ru-RU" sz="1200" b="0" i="0" u="none" strike="noStrike" cap="none" normalizeH="0" baseline="0" dirty="0" smtClean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коментарі керівництва,</a:t>
              </a:r>
              <a:r>
                <a:rPr kumimoji="0" lang="uk-UA" altLang="ru-RU" sz="1200" b="0" i="0" u="none" strike="noStrike" cap="none" normalizeH="0" dirty="0" smtClean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kumimoji="0" lang="uk-UA" altLang="ru-RU" sz="1200" b="0" i="0" u="none" strike="noStrike" cap="none" normalizeH="0" baseline="0" dirty="0" smtClean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фахівців </a:t>
              </a:r>
              <a:r>
                <a:rPr kumimoji="0" lang="uk-UA" altLang="ru-RU" sz="12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служби! Буде корисно та цікаво!</a:t>
              </a:r>
              <a:endParaRPr kumimoji="0" lang="ru-RU" altLang="ru-RU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e-Ukraine Light" panose="00000400000000000000" pitchFamily="50" charset="-52"/>
              </a:endParaRPr>
            </a:p>
            <a:p>
              <a:pPr marL="0" marR="0" lvl="0" indent="449263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ru-RU" sz="12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Спілкуйтеся з </a:t>
              </a:r>
              <a:r>
                <a:rPr kumimoji="0" lang="uk-UA" altLang="ru-RU" sz="1200" b="0" i="0" u="none" strike="noStrike" cap="none" normalizeH="0" baseline="0" dirty="0" smtClean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податковою </a:t>
              </a:r>
              <a:r>
                <a:rPr kumimoji="0" lang="uk-UA" altLang="ru-RU" sz="12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службою дистанційно за допомогою сервісу  «InfoTAX»:</a:t>
              </a:r>
              <a:endParaRPr kumimoji="0" lang="ru-RU" altLang="ru-RU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e-Ukraine Light" panose="00000400000000000000" pitchFamily="50" charset="-52"/>
              </a:endParaRPr>
            </a:p>
            <a:p>
              <a:pPr marL="0" marR="0" lvl="0" indent="449263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altLang="ru-RU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e-Ukraine Light" panose="00000400000000000000" pitchFamily="50" charset="-52"/>
              </a:endParaRPr>
            </a:p>
          </p:txBody>
        </p:sp>
        <p:sp>
          <p:nvSpPr>
            <p:cNvPr id="12" name="Rectangle 7">
              <a:extLst>
                <a:ext uri="{FF2B5EF4-FFF2-40B4-BE49-F238E27FC236}">
                  <a16:creationId xmlns:a16="http://schemas.microsoft.com/office/drawing/2014/main" xmlns="" id="{7BCFA5DF-C4AC-4DCE-AA03-DBDC47E12D5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0440" y="3500673"/>
              <a:ext cx="2077686" cy="800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 канал ДПС «</a:t>
              </a:r>
              <a:r>
                <a:rPr kumimoji="0" lang="en-US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Telegram</a:t>
              </a:r>
              <a:r>
                <a:rPr kumimoji="0" lang="uk-UA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» </a:t>
              </a:r>
              <a:endParaRPr kumimoji="0" lang="ru-RU" altLang="ru-RU" sz="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e-Ukraine Light" panose="00000400000000000000" pitchFamily="50" charset="-52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e-Ukraine Light" panose="00000400000000000000" pitchFamily="50" charset="-52"/>
              </a:endParaRPr>
            </a:p>
          </p:txBody>
        </p:sp>
        <p:sp>
          <p:nvSpPr>
            <p:cNvPr id="13" name="Rectangle 8">
              <a:extLst>
                <a:ext uri="{FF2B5EF4-FFF2-40B4-BE49-F238E27FC236}">
                  <a16:creationId xmlns:a16="http://schemas.microsoft.com/office/drawing/2014/main" xmlns="" id="{911FB1A9-ED1C-4532-A3E7-013A57BBC16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0440" y="4465058"/>
              <a:ext cx="2710593" cy="5232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сторінка на «</a:t>
              </a:r>
              <a:r>
                <a:rPr kumimoji="0" lang="en-US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Youtube</a:t>
              </a:r>
              <a:r>
                <a:rPr kumimoji="0" lang="uk-UA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» каналі ДПС </a:t>
              </a:r>
              <a:endPara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e-Ukraine Light" panose="00000400000000000000" pitchFamily="50" charset="-52"/>
              </a:endParaRPr>
            </a:p>
          </p:txBody>
        </p:sp>
        <p:sp>
          <p:nvSpPr>
            <p:cNvPr id="14" name="Rectangle 9">
              <a:extLst>
                <a:ext uri="{FF2B5EF4-FFF2-40B4-BE49-F238E27FC236}">
                  <a16:creationId xmlns:a16="http://schemas.microsoft.com/office/drawing/2014/main" xmlns="" id="{D4E2B7F5-5D62-456B-A005-E3F8F8A4BC0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0440" y="5273743"/>
              <a:ext cx="2710593" cy="5232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kumimoji="0" lang="uk-UA" altLang="ru-RU" sz="1400" b="0" i="0" u="none" strike="noStrike" cap="none" normalizeH="0" baseline="0" dirty="0" smtClean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сторінка </a:t>
              </a:r>
              <a:r>
                <a:rPr kumimoji="0" lang="uk-UA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ДПС на «</a:t>
              </a:r>
              <a:r>
                <a:rPr kumimoji="0" lang="en-US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Fac</a:t>
              </a:r>
              <a:r>
                <a:rPr kumimoji="0" lang="uk-UA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е</a:t>
              </a:r>
              <a:r>
                <a:rPr kumimoji="0" lang="en-US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book</a:t>
              </a:r>
              <a:r>
                <a:rPr kumimoji="0" lang="uk-UA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»</a:t>
              </a:r>
              <a:endParaRPr kumimoji="0" lang="uk-UA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e-Ukraine Light" panose="00000400000000000000" pitchFamily="50" charset="-52"/>
              </a:endParaRPr>
            </a:p>
          </p:txBody>
        </p:sp>
        <p:sp>
          <p:nvSpPr>
            <p:cNvPr id="15" name="Прямоугольник 14">
              <a:extLst>
                <a:ext uri="{FF2B5EF4-FFF2-40B4-BE49-F238E27FC236}">
                  <a16:creationId xmlns:a16="http://schemas.microsoft.com/office/drawing/2014/main" xmlns="" id="{14F01F8F-7640-48D6-B1C7-915AD6E76DDF}"/>
                </a:ext>
              </a:extLst>
            </p:cNvPr>
            <p:cNvSpPr/>
            <p:nvPr/>
          </p:nvSpPr>
          <p:spPr>
            <a:xfrm>
              <a:off x="82316" y="6057476"/>
              <a:ext cx="4793934" cy="33855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spcAft>
                  <a:spcPts val="0"/>
                </a:spcAft>
              </a:pPr>
              <a:r>
                <a:rPr lang="uk-UA" sz="800" b="1" spc="-20" dirty="0">
                  <a:latin typeface="e-Ukraine" panose="00000500000000000000" pitchFamily="50" charset="-52"/>
                  <a:ea typeface="Times New Roman" panose="02020603050405020304" pitchFamily="18" charset="0"/>
                  <a:cs typeface="Calibri" panose="020F0502020204030204" pitchFamily="34" charset="0"/>
                </a:rPr>
                <a:t>Офіційний веб-портал  Державної </a:t>
              </a:r>
              <a:r>
                <a:rPr lang="uk-UA" sz="800" b="1" spc="-20" dirty="0" err="1">
                  <a:latin typeface="e-Ukraine" panose="00000500000000000000" pitchFamily="50" charset="-52"/>
                  <a:ea typeface="Times New Roman" panose="02020603050405020304" pitchFamily="18" charset="0"/>
                  <a:cs typeface="Calibri" panose="020F0502020204030204" pitchFamily="34" charset="0"/>
                </a:rPr>
                <a:t>податков</a:t>
              </a:r>
              <a:r>
                <a:rPr lang="en-US" sz="800" b="1" spc="-20" dirty="0" err="1">
                  <a:latin typeface="e-Ukraine" panose="00000500000000000000" pitchFamily="50" charset="-52"/>
                  <a:ea typeface="Times New Roman" panose="02020603050405020304" pitchFamily="18" charset="0"/>
                  <a:cs typeface="Calibri" panose="020F0502020204030204" pitchFamily="34" charset="0"/>
                </a:rPr>
                <a:t>ої</a:t>
              </a:r>
              <a:r>
                <a:rPr lang="uk-UA" sz="800" b="1" spc="-20" dirty="0">
                  <a:latin typeface="e-Ukraine" panose="00000500000000000000" pitchFamily="50" charset="-52"/>
                  <a:ea typeface="Times New Roman" panose="02020603050405020304" pitchFamily="18" charset="0"/>
                  <a:cs typeface="Calibri" panose="020F0502020204030204" pitchFamily="34" charset="0"/>
                </a:rPr>
                <a:t>  служби України: </a:t>
              </a:r>
              <a:r>
                <a:rPr lang="en-US" sz="800" b="1" spc="-20" dirty="0">
                  <a:latin typeface="e-Ukraine" panose="00000500000000000000" pitchFamily="50" charset="-52"/>
                  <a:ea typeface="Times New Roman" panose="02020603050405020304" pitchFamily="18" charset="0"/>
                  <a:cs typeface="Calibri" panose="020F0502020204030204" pitchFamily="34" charset="0"/>
                </a:rPr>
                <a:t>tax</a:t>
              </a:r>
              <a:r>
                <a:rPr lang="uk-UA" sz="800" u="sng" spc="-20" dirty="0">
                  <a:latin typeface="e-Ukraine" panose="00000500000000000000" pitchFamily="50" charset="-52"/>
                  <a:ea typeface="Times New Roman" panose="02020603050405020304" pitchFamily="18" charset="0"/>
                  <a:cs typeface="Calibri" panose="020F0502020204030204" pitchFamily="34" charset="0"/>
                </a:rPr>
                <a:t>.</a:t>
              </a:r>
              <a:r>
                <a:rPr lang="uk-UA" sz="800" b="1" u="sng" spc="-20" dirty="0">
                  <a:latin typeface="e-Ukraine" panose="00000500000000000000" pitchFamily="50" charset="-52"/>
                  <a:ea typeface="Times New Roman" panose="02020603050405020304" pitchFamily="18" charset="0"/>
                  <a:cs typeface="Calibri" panose="020F0502020204030204" pitchFamily="34" charset="0"/>
                </a:rPr>
                <a:t>gov.ua</a:t>
              </a:r>
              <a:endParaRPr lang="ru-RU" sz="3600" b="1" dirty="0">
                <a:latin typeface="e-Ukraine" panose="00000500000000000000" pitchFamily="50" charset="-52"/>
                <a:ea typeface="Times New Roman" panose="02020603050405020304" pitchFamily="18" charset="0"/>
              </a:endParaRPr>
            </a:p>
            <a:p>
              <a:pPr algn="ctr">
                <a:spcAft>
                  <a:spcPts val="0"/>
                </a:spcAft>
              </a:pPr>
              <a:r>
                <a:rPr lang="uk-UA" sz="800" b="1" spc="-20" dirty="0">
                  <a:latin typeface="e-Ukraine" panose="00000500000000000000" pitchFamily="50" charset="-52"/>
                  <a:ea typeface="Times New Roman" panose="02020603050405020304" pitchFamily="18" charset="0"/>
                  <a:cs typeface="Calibri" panose="020F0502020204030204" pitchFamily="34" charset="0"/>
                </a:rPr>
                <a:t>Інформаційно-довідковий департамент ДПС: </a:t>
              </a:r>
              <a:r>
                <a:rPr lang="uk-UA" sz="800" spc="-20" dirty="0">
                  <a:latin typeface="e-Ukraine" panose="00000500000000000000" pitchFamily="50" charset="-52"/>
                  <a:ea typeface="Times New Roman" panose="02020603050405020304" pitchFamily="18" charset="0"/>
                  <a:cs typeface="Calibri" panose="020F0502020204030204" pitchFamily="34" charset="0"/>
                </a:rPr>
                <a:t>0-800-501-007</a:t>
              </a:r>
              <a:endParaRPr lang="ru-RU" sz="3200" dirty="0">
                <a:effectLst/>
                <a:latin typeface="e-Ukraine" panose="00000500000000000000" pitchFamily="50" charset="-52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7" name="Прямая соединительная линия 16">
              <a:extLst>
                <a:ext uri="{FF2B5EF4-FFF2-40B4-BE49-F238E27FC236}">
                  <a16:creationId xmlns:a16="http://schemas.microsoft.com/office/drawing/2014/main" xmlns="" id="{BC9780A8-D912-46DD-A0E0-2400220A2B6E}"/>
                </a:ext>
              </a:extLst>
            </p:cNvPr>
            <p:cNvCxnSpPr/>
            <p:nvPr/>
          </p:nvCxnSpPr>
          <p:spPr>
            <a:xfrm>
              <a:off x="228600" y="6010275"/>
              <a:ext cx="4557713" cy="0"/>
            </a:xfrm>
            <a:prstGeom prst="line">
              <a:avLst/>
            </a:prstGeom>
            <a:ln w="28575">
              <a:solidFill>
                <a:srgbClr val="25A87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5724525" y="1093749"/>
            <a:ext cx="3600000" cy="1800493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endParaRPr lang="ru-RU" b="1" dirty="0" smtClean="0">
              <a:latin typeface="e-Ukraine" pitchFamily="2" charset="-52"/>
            </a:endParaRPr>
          </a:p>
          <a:p>
            <a:pPr algn="ctr" fontAlgn="base"/>
            <a:r>
              <a:rPr lang="ru-RU" sz="1600" dirty="0" err="1" smtClean="0">
                <a:latin typeface="e-Ukraine Light" pitchFamily="50" charset="-52"/>
              </a:rPr>
              <a:t>Хто</a:t>
            </a:r>
            <a:r>
              <a:rPr lang="ru-RU" sz="1600" dirty="0" smtClean="0">
                <a:latin typeface="e-Ukraine Light" pitchFamily="50" charset="-52"/>
              </a:rPr>
              <a:t> платить </a:t>
            </a:r>
            <a:r>
              <a:rPr lang="ru-RU" sz="1600" dirty="0" err="1" smtClean="0">
                <a:latin typeface="e-Ukraine Light" pitchFamily="50" charset="-52"/>
              </a:rPr>
              <a:t>екологічний</a:t>
            </a:r>
            <a:r>
              <a:rPr lang="ru-RU" sz="1600" dirty="0" smtClean="0">
                <a:latin typeface="e-Ukraine Light" pitchFamily="50" charset="-52"/>
              </a:rPr>
              <a:t> </a:t>
            </a:r>
            <a:r>
              <a:rPr lang="ru-RU" sz="1600" dirty="0" err="1" smtClean="0">
                <a:latin typeface="e-Ukraine Light" pitchFamily="50" charset="-52"/>
              </a:rPr>
              <a:t>податок</a:t>
            </a:r>
            <a:r>
              <a:rPr lang="ru-RU" sz="1600" dirty="0" smtClean="0">
                <a:latin typeface="e-Ukraine Light" pitchFamily="50" charset="-52"/>
              </a:rPr>
              <a:t>, </a:t>
            </a:r>
            <a:r>
              <a:rPr lang="ru-RU" sz="1600" dirty="0" err="1" smtClean="0">
                <a:latin typeface="e-Ukraine Light" pitchFamily="50" charset="-52"/>
              </a:rPr>
              <a:t>якщо</a:t>
            </a:r>
            <a:r>
              <a:rPr lang="ru-RU" sz="1600" dirty="0" smtClean="0">
                <a:latin typeface="e-Ukraine Light" pitchFamily="50" charset="-52"/>
              </a:rPr>
              <a:t> </a:t>
            </a:r>
            <a:r>
              <a:rPr lang="ru-RU" sz="1600" dirty="0" err="1" smtClean="0">
                <a:latin typeface="e-Ukraine Light" pitchFamily="50" charset="-52"/>
              </a:rPr>
              <a:t>стаціонарне</a:t>
            </a:r>
            <a:r>
              <a:rPr lang="ru-RU" sz="1600" dirty="0" smtClean="0">
                <a:latin typeface="e-Ukraine Light" pitchFamily="50" charset="-52"/>
              </a:rPr>
              <a:t> </a:t>
            </a:r>
            <a:r>
              <a:rPr lang="ru-RU" sz="1600" dirty="0" err="1" smtClean="0">
                <a:latin typeface="e-Ukraine Light" pitchFamily="50" charset="-52"/>
              </a:rPr>
              <a:t>джерело</a:t>
            </a:r>
            <a:r>
              <a:rPr lang="ru-RU" sz="1600" dirty="0" smtClean="0">
                <a:latin typeface="e-Ukraine Light" pitchFamily="50" charset="-52"/>
              </a:rPr>
              <a:t> </a:t>
            </a:r>
            <a:r>
              <a:rPr lang="ru-RU" sz="1600" dirty="0" err="1" smtClean="0">
                <a:latin typeface="e-Ukraine Light" pitchFamily="50" charset="-52"/>
              </a:rPr>
              <a:t>забруднення</a:t>
            </a:r>
            <a:r>
              <a:rPr lang="ru-RU" sz="1600" dirty="0" smtClean="0">
                <a:latin typeface="e-Ukraine Light" pitchFamily="50" charset="-52"/>
              </a:rPr>
              <a:t> </a:t>
            </a:r>
            <a:r>
              <a:rPr lang="ru-RU" sz="1600" dirty="0" err="1" smtClean="0">
                <a:latin typeface="e-Ukraine Light" pitchFamily="50" charset="-52"/>
              </a:rPr>
              <a:t>здається</a:t>
            </a:r>
            <a:r>
              <a:rPr lang="ru-RU" sz="1600" dirty="0" smtClean="0">
                <a:latin typeface="e-Ukraine Light" pitchFamily="50" charset="-52"/>
              </a:rPr>
              <a:t> в </a:t>
            </a:r>
            <a:r>
              <a:rPr lang="ru-RU" sz="1600" dirty="0" err="1" smtClean="0">
                <a:latin typeface="e-Ukraine Light" pitchFamily="50" charset="-52"/>
              </a:rPr>
              <a:t>оренду</a:t>
            </a:r>
            <a:r>
              <a:rPr lang="ru-RU" sz="1600" dirty="0" smtClean="0">
                <a:latin typeface="e-Ukraine Light" pitchFamily="50" charset="-52"/>
              </a:rPr>
              <a:t>?</a:t>
            </a:r>
            <a:endParaRPr lang="ru-RU" sz="1600" b="1" dirty="0" smtClean="0">
              <a:latin typeface="e-Ukraine Light" pitchFamily="50" charset="-52"/>
            </a:endParaRPr>
          </a:p>
          <a:p>
            <a:pPr algn="ctr"/>
            <a:endParaRPr lang="uk-UA" b="1" dirty="0" smtClean="0">
              <a:latin typeface="e-Ukraine" pitchFamily="2" charset="-52"/>
            </a:endParaRPr>
          </a:p>
          <a:p>
            <a:pPr algn="ctr"/>
            <a:endParaRPr lang="uk-UA" sz="1100" b="1" dirty="0">
              <a:latin typeface="e-Ukraine" pitchFamily="2" charset="-52"/>
            </a:endParaRPr>
          </a:p>
        </p:txBody>
      </p:sp>
      <p:sp>
        <p:nvSpPr>
          <p:cNvPr id="20" name="Rectangle 1"/>
          <p:cNvSpPr>
            <a:spLocks noChangeArrowheads="1"/>
          </p:cNvSpPr>
          <p:nvPr/>
        </p:nvSpPr>
        <p:spPr bwMode="auto">
          <a:xfrm>
            <a:off x="5048251" y="6461285"/>
            <a:ext cx="962024" cy="215444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uk-UA" sz="800" dirty="0" smtClean="0">
                <a:solidFill>
                  <a:srgbClr val="333333"/>
                </a:solidFill>
                <a:latin typeface="e-Ukraine Light" pitchFamily="50" charset="-52"/>
                <a:ea typeface="Times New Roman" pitchFamily="18" charset="0"/>
                <a:cs typeface="Times New Roman" pitchFamily="18" charset="0"/>
              </a:rPr>
              <a:t>Жовтень</a:t>
            </a:r>
            <a:r>
              <a:rPr kumimoji="0" lang="uk-UA" sz="80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e-Ukraine Light" pitchFamily="50" charset="-52"/>
                <a:ea typeface="Times New Roman" pitchFamily="18" charset="0"/>
                <a:cs typeface="Times New Roman" pitchFamily="18" charset="0"/>
              </a:rPr>
              <a:t> 2021</a:t>
            </a:r>
            <a:endParaRPr kumimoji="0" lang="uk-UA" sz="8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e-Ukraine Light" pitchFamily="50" charset="-52"/>
              <a:cs typeface="Arial" pitchFamily="34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6029325" y="180977"/>
            <a:ext cx="3124200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uk-UA" sz="1000" dirty="0" smtClean="0">
                <a:latin typeface="e-Ukraine Light" pitchFamily="50" charset="-52"/>
                <a:cs typeface="Arial" pitchFamily="34" charset="0"/>
              </a:rPr>
              <a:t>Головне </a:t>
            </a:r>
            <a:r>
              <a:rPr lang="uk-UA" sz="1050" dirty="0" smtClean="0">
                <a:latin typeface="e-Ukraine Light" pitchFamily="50" charset="-52"/>
                <a:cs typeface="Arial" pitchFamily="34" charset="0"/>
              </a:rPr>
              <a:t>управління</a:t>
            </a:r>
            <a:r>
              <a:rPr lang="uk-UA" sz="1000" dirty="0" smtClean="0">
                <a:latin typeface="e-Ukraine Light" pitchFamily="50" charset="-52"/>
                <a:cs typeface="Arial" pitchFamily="34" charset="0"/>
              </a:rPr>
              <a:t> ДПС у м. Києві </a:t>
            </a:r>
          </a:p>
        </p:txBody>
      </p:sp>
    </p:spTree>
    <p:extLst>
      <p:ext uri="{BB962C8B-B14F-4D97-AF65-F5344CB8AC3E}">
        <p14:creationId xmlns:p14="http://schemas.microsoft.com/office/powerpoint/2010/main" xmlns="" val="33821428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Группа 2">
            <a:extLst>
              <a:ext uri="{FF2B5EF4-FFF2-40B4-BE49-F238E27FC236}">
                <a16:creationId xmlns:a16="http://schemas.microsoft.com/office/drawing/2014/main" xmlns="" id="{77BE1E3B-BB62-4FEA-84E6-53708639754F}"/>
              </a:ext>
            </a:extLst>
          </p:cNvPr>
          <p:cNvGrpSpPr/>
          <p:nvPr/>
        </p:nvGrpSpPr>
        <p:grpSpPr>
          <a:xfrm>
            <a:off x="93345" y="85725"/>
            <a:ext cx="4850130" cy="6781800"/>
            <a:chOff x="83820" y="68581"/>
            <a:chExt cx="4793934" cy="6781800"/>
          </a:xfrm>
        </p:grpSpPr>
        <p:sp>
          <p:nvSpPr>
            <p:cNvPr id="4" name="Прямоугольник 3">
              <a:extLst>
                <a:ext uri="{FF2B5EF4-FFF2-40B4-BE49-F238E27FC236}">
                  <a16:creationId xmlns:a16="http://schemas.microsoft.com/office/drawing/2014/main" xmlns="" id="{63EC6337-995B-4F4C-BFBF-1A1915547AE5}"/>
                </a:ext>
              </a:extLst>
            </p:cNvPr>
            <p:cNvSpPr/>
            <p:nvPr/>
          </p:nvSpPr>
          <p:spPr>
            <a:xfrm>
              <a:off x="83820" y="68581"/>
              <a:ext cx="4793934" cy="66294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sp>
          <p:nvSpPr>
            <p:cNvPr id="6" name="Овал 5">
              <a:extLst>
                <a:ext uri="{FF2B5EF4-FFF2-40B4-BE49-F238E27FC236}">
                  <a16:creationId xmlns:a16="http://schemas.microsoft.com/office/drawing/2014/main" xmlns="" id="{BD827EDD-702C-4BE7-8040-21D8CC6FF8C0}"/>
                </a:ext>
              </a:extLst>
            </p:cNvPr>
            <p:cNvSpPr/>
            <p:nvPr/>
          </p:nvSpPr>
          <p:spPr>
            <a:xfrm>
              <a:off x="2328387" y="6545581"/>
              <a:ext cx="304800" cy="304800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25A87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1100" smtClean="0">
                  <a:solidFill>
                    <a:srgbClr val="25A872"/>
                  </a:solidFill>
                  <a:latin typeface="e-Ukraine" panose="00000500000000000000" pitchFamily="50" charset="-52"/>
                </a:rPr>
                <a:t>1</a:t>
              </a:r>
              <a:endParaRPr lang="uk-UA" sz="1400">
                <a:solidFill>
                  <a:srgbClr val="25A872"/>
                </a:solidFill>
                <a:latin typeface="e-Ukraine" panose="00000500000000000000" pitchFamily="50" charset="-52"/>
              </a:endParaRPr>
            </a:p>
          </p:txBody>
        </p:sp>
      </p:grpSp>
      <p:grpSp>
        <p:nvGrpSpPr>
          <p:cNvPr id="7" name="Группа 6">
            <a:extLst>
              <a:ext uri="{FF2B5EF4-FFF2-40B4-BE49-F238E27FC236}">
                <a16:creationId xmlns:a16="http://schemas.microsoft.com/office/drawing/2014/main" xmlns="" id="{192DF1A1-DE05-4849-B565-0A68A4DD5458}"/>
              </a:ext>
            </a:extLst>
          </p:cNvPr>
          <p:cNvGrpSpPr/>
          <p:nvPr/>
        </p:nvGrpSpPr>
        <p:grpSpPr>
          <a:xfrm>
            <a:off x="5025570" y="78106"/>
            <a:ext cx="4793934" cy="6781800"/>
            <a:chOff x="83820" y="68581"/>
            <a:chExt cx="4793934" cy="6781800"/>
          </a:xfrm>
        </p:grpSpPr>
        <p:sp>
          <p:nvSpPr>
            <p:cNvPr id="8" name="Прямоугольник 7">
              <a:extLst>
                <a:ext uri="{FF2B5EF4-FFF2-40B4-BE49-F238E27FC236}">
                  <a16:creationId xmlns:a16="http://schemas.microsoft.com/office/drawing/2014/main" xmlns="" id="{98C4D4A9-1179-41C5-BA9A-90E6A97494E2}"/>
                </a:ext>
              </a:extLst>
            </p:cNvPr>
            <p:cNvSpPr/>
            <p:nvPr/>
          </p:nvSpPr>
          <p:spPr>
            <a:xfrm>
              <a:off x="83820" y="68581"/>
              <a:ext cx="4793934" cy="66294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mtClean="0"/>
                <a:t>тРАВ</a:t>
              </a:r>
              <a:endParaRPr lang="uk-UA"/>
            </a:p>
          </p:txBody>
        </p:sp>
        <p:sp>
          <p:nvSpPr>
            <p:cNvPr id="9" name="Овал 8">
              <a:extLst>
                <a:ext uri="{FF2B5EF4-FFF2-40B4-BE49-F238E27FC236}">
                  <a16:creationId xmlns:a16="http://schemas.microsoft.com/office/drawing/2014/main" xmlns="" id="{72F46394-038E-4BE7-991A-5920F8DE961D}"/>
                </a:ext>
              </a:extLst>
            </p:cNvPr>
            <p:cNvSpPr/>
            <p:nvPr/>
          </p:nvSpPr>
          <p:spPr>
            <a:xfrm>
              <a:off x="2328387" y="6545581"/>
              <a:ext cx="304800" cy="304800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25A87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1100" dirty="0" smtClean="0">
                  <a:solidFill>
                    <a:srgbClr val="25A872"/>
                  </a:solidFill>
                  <a:latin typeface="e-Ukraine" panose="00000500000000000000" pitchFamily="50" charset="-52"/>
                </a:rPr>
                <a:t>2</a:t>
              </a:r>
              <a:endParaRPr lang="uk-UA" sz="1100" dirty="0">
                <a:solidFill>
                  <a:srgbClr val="25A872"/>
                </a:solidFill>
                <a:latin typeface="e-Ukraine" panose="00000500000000000000" pitchFamily="50" charset="-52"/>
              </a:endParaRPr>
            </a:p>
          </p:txBody>
        </p:sp>
      </p:grp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xmlns="" id="{AB020ADF-A26B-4DB1-A8F3-01CE965CB04E}"/>
              </a:ext>
            </a:extLst>
          </p:cNvPr>
          <p:cNvSpPr/>
          <p:nvPr/>
        </p:nvSpPr>
        <p:spPr>
          <a:xfrm>
            <a:off x="228599" y="180974"/>
            <a:ext cx="4591051" cy="62579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449580" algn="just">
              <a:spcAft>
                <a:spcPts val="0"/>
              </a:spcAft>
            </a:pPr>
            <a:endParaRPr lang="uk-UA" sz="1200">
              <a:latin typeface="e-Ukraine Light" panose="00000400000000000000" pitchFamily="50" charset="-52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xmlns="" id="{A93320C9-B67C-4431-A6A6-D9A5DA9531D3}"/>
              </a:ext>
            </a:extLst>
          </p:cNvPr>
          <p:cNvSpPr/>
          <p:nvPr/>
        </p:nvSpPr>
        <p:spPr>
          <a:xfrm>
            <a:off x="5127011" y="209549"/>
            <a:ext cx="4608000" cy="62579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449580" algn="just">
              <a:spcAft>
                <a:spcPts val="0"/>
              </a:spcAft>
            </a:pPr>
            <a:endParaRPr lang="uk-UA" sz="1200">
              <a:latin typeface="e-Ukraine Light" panose="00000400000000000000" pitchFamily="50" charset="-52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171450" y="3068210"/>
            <a:ext cx="4648199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/>
            <a:r>
              <a:rPr lang="uk-UA" sz="1400" smtClean="0">
                <a:latin typeface="Times New Roman" pitchFamily="18" charset="0"/>
                <a:cs typeface="Times New Roman" pitchFamily="18" charset="0"/>
              </a:rPr>
              <a:t>  </a:t>
            </a:r>
            <a:endParaRPr lang="uk-UA" sz="1300" smtClean="0">
              <a:latin typeface="e-Ukraine Light"/>
              <a:cs typeface="Times New Roman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238126" y="86916"/>
            <a:ext cx="4543424" cy="3154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/>
            <a:r>
              <a:rPr lang="uk-UA" sz="1450" smtClean="0"/>
              <a:t>     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114300" y="1"/>
            <a:ext cx="4781549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/>
            <a:endParaRPr lang="uk-UA" sz="1200" smtClean="0">
              <a:latin typeface="e-Ukraine" pitchFamily="2" charset="-52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5010150" y="66675"/>
            <a:ext cx="48006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/>
            <a:endParaRPr lang="uk-UA" sz="1000" smtClean="0">
              <a:latin typeface="e-Ukraine" pitchFamily="2" charset="-52"/>
            </a:endParaRPr>
          </a:p>
          <a:p>
            <a:pPr indent="457200" algn="just"/>
            <a:endParaRPr lang="uk-UA" sz="1000" smtClean="0">
              <a:latin typeface="e-Ukraine" pitchFamily="2" charset="-52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180975" y="200025"/>
            <a:ext cx="4520024" cy="67556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base"/>
            <a:r>
              <a:rPr lang="ru-RU" sz="1300" dirty="0" smtClean="0">
                <a:latin typeface="e-Ukraine Light" pitchFamily="50" charset="-52"/>
              </a:rPr>
              <a:t>	</a:t>
            </a:r>
            <a:r>
              <a:rPr lang="ru-RU" sz="1200" dirty="0" smtClean="0">
                <a:latin typeface="e-Ukraine Light" pitchFamily="50" charset="-52"/>
              </a:rPr>
              <a:t>Головне </a:t>
            </a:r>
            <a:r>
              <a:rPr lang="ru-RU" sz="1200" dirty="0" err="1" smtClean="0">
                <a:latin typeface="e-Ukraine Light" pitchFamily="50" charset="-52"/>
              </a:rPr>
              <a:t>управління</a:t>
            </a:r>
            <a:r>
              <a:rPr lang="ru-RU" sz="1200" dirty="0" smtClean="0">
                <a:latin typeface="e-Ukraine Light" pitchFamily="50" charset="-52"/>
              </a:rPr>
              <a:t> ДПС у м. </a:t>
            </a:r>
            <a:r>
              <a:rPr lang="ru-RU" sz="1200" dirty="0" err="1" smtClean="0">
                <a:latin typeface="e-Ukraine Light" pitchFamily="50" charset="-52"/>
              </a:rPr>
              <a:t>Києві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інформує</a:t>
            </a:r>
            <a:r>
              <a:rPr lang="ru-RU" sz="1200" dirty="0" smtClean="0">
                <a:latin typeface="e-Ukraine Light" pitchFamily="50" charset="-52"/>
              </a:rPr>
              <a:t>, </a:t>
            </a:r>
            <a:r>
              <a:rPr lang="ru-RU" sz="1200" dirty="0" err="1" smtClean="0">
                <a:latin typeface="e-Ukraine Light" pitchFamily="50" charset="-52"/>
              </a:rPr>
              <a:t>що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платниками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екологічного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податку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є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суб’єкти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господарювання</a:t>
            </a:r>
            <a:r>
              <a:rPr lang="ru-RU" sz="1200" dirty="0" smtClean="0">
                <a:latin typeface="e-Ukraine Light" pitchFamily="50" charset="-52"/>
              </a:rPr>
              <a:t>, </a:t>
            </a:r>
            <a:r>
              <a:rPr lang="ru-RU" sz="1200" dirty="0" err="1" smtClean="0">
                <a:latin typeface="e-Ukraine Light" pitchFamily="50" charset="-52"/>
              </a:rPr>
              <a:t>юридичні</a:t>
            </a:r>
            <a:r>
              <a:rPr lang="ru-RU" sz="1200" dirty="0" smtClean="0">
                <a:latin typeface="e-Ukraine Light" pitchFamily="50" charset="-52"/>
              </a:rPr>
              <a:t> особи, </a:t>
            </a:r>
            <a:r>
              <a:rPr lang="ru-RU" sz="1200" dirty="0" err="1" smtClean="0">
                <a:latin typeface="e-Ukraine Light" pitchFamily="50" charset="-52"/>
              </a:rPr>
              <a:t>що</a:t>
            </a:r>
            <a:r>
              <a:rPr lang="ru-RU" sz="1200" dirty="0" smtClean="0">
                <a:latin typeface="e-Ukraine Light" pitchFamily="50" charset="-52"/>
              </a:rPr>
              <a:t> не </a:t>
            </a:r>
            <a:r>
              <a:rPr lang="ru-RU" sz="1200" dirty="0" err="1" smtClean="0">
                <a:latin typeface="e-Ukraine Light" pitchFamily="50" charset="-52"/>
              </a:rPr>
              <a:t>провадять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господарську</a:t>
            </a:r>
            <a:r>
              <a:rPr lang="ru-RU" sz="1200" dirty="0" smtClean="0">
                <a:latin typeface="e-Ukraine Light" pitchFamily="50" charset="-52"/>
              </a:rPr>
              <a:t> (</a:t>
            </a:r>
            <a:r>
              <a:rPr lang="ru-RU" sz="1200" dirty="0" err="1" smtClean="0">
                <a:latin typeface="e-Ukraine Light" pitchFamily="50" charset="-52"/>
              </a:rPr>
              <a:t>підприємницьку</a:t>
            </a:r>
            <a:r>
              <a:rPr lang="ru-RU" sz="1200" dirty="0" smtClean="0">
                <a:latin typeface="e-Ukraine Light" pitchFamily="50" charset="-52"/>
              </a:rPr>
              <a:t>) </a:t>
            </a:r>
            <a:r>
              <a:rPr lang="ru-RU" sz="1200" dirty="0" err="1" smtClean="0">
                <a:latin typeface="e-Ukraine Light" pitchFamily="50" charset="-52"/>
              </a:rPr>
              <a:t>діяльність</a:t>
            </a:r>
            <a:r>
              <a:rPr lang="ru-RU" sz="1200" dirty="0" smtClean="0">
                <a:latin typeface="e-Ukraine Light" pitchFamily="50" charset="-52"/>
              </a:rPr>
              <a:t>, </a:t>
            </a:r>
            <a:r>
              <a:rPr lang="ru-RU" sz="1200" dirty="0" err="1" smtClean="0">
                <a:latin typeface="e-Ukraine Light" pitchFamily="50" charset="-52"/>
              </a:rPr>
              <a:t>бюджетні</a:t>
            </a:r>
            <a:r>
              <a:rPr lang="ru-RU" sz="1200" dirty="0" smtClean="0">
                <a:latin typeface="e-Ukraine Light" pitchFamily="50" charset="-52"/>
              </a:rPr>
              <a:t> установи, </a:t>
            </a:r>
            <a:r>
              <a:rPr lang="ru-RU" sz="1200" dirty="0" err="1" smtClean="0">
                <a:latin typeface="e-Ukraine Light" pitchFamily="50" charset="-52"/>
              </a:rPr>
              <a:t>громадські</a:t>
            </a:r>
            <a:r>
              <a:rPr lang="ru-RU" sz="1200" dirty="0" smtClean="0">
                <a:latin typeface="e-Ukraine Light" pitchFamily="50" charset="-52"/>
              </a:rPr>
              <a:t> та </a:t>
            </a:r>
            <a:r>
              <a:rPr lang="ru-RU" sz="1200" dirty="0" err="1" smtClean="0">
                <a:latin typeface="e-Ukraine Light" pitchFamily="50" charset="-52"/>
              </a:rPr>
              <a:t>інші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підприємства</a:t>
            </a:r>
            <a:r>
              <a:rPr lang="ru-RU" sz="1200" dirty="0" smtClean="0">
                <a:latin typeface="e-Ukraine Light" pitchFamily="50" charset="-52"/>
              </a:rPr>
              <a:t>, установи та </a:t>
            </a:r>
            <a:r>
              <a:rPr lang="ru-RU" sz="1200" dirty="0" err="1" smtClean="0">
                <a:latin typeface="e-Ukraine Light" pitchFamily="50" charset="-52"/>
              </a:rPr>
              <a:t>організації</a:t>
            </a:r>
            <a:r>
              <a:rPr lang="ru-RU" sz="1200" dirty="0" smtClean="0">
                <a:latin typeface="e-Ukraine Light" pitchFamily="50" charset="-52"/>
              </a:rPr>
              <a:t>, </a:t>
            </a:r>
            <a:r>
              <a:rPr lang="ru-RU" sz="1200" dirty="0" err="1" smtClean="0">
                <a:latin typeface="e-Ukraine Light" pitchFamily="50" charset="-52"/>
              </a:rPr>
              <a:t>постійні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представництва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нерезидентів</a:t>
            </a:r>
            <a:r>
              <a:rPr lang="ru-RU" sz="1200" dirty="0" smtClean="0">
                <a:latin typeface="e-Ukraine Light" pitchFamily="50" charset="-52"/>
              </a:rPr>
              <a:t>, </a:t>
            </a:r>
            <a:r>
              <a:rPr lang="ru-RU" sz="1200" dirty="0" err="1" smtClean="0">
                <a:latin typeface="e-Ukraine Light" pitchFamily="50" charset="-52"/>
              </a:rPr>
              <a:t>включаючи</a:t>
            </a:r>
            <a:r>
              <a:rPr lang="ru-RU" sz="1200" dirty="0" smtClean="0">
                <a:latin typeface="e-Ukraine Light" pitchFamily="50" charset="-52"/>
              </a:rPr>
              <a:t> тих, </a:t>
            </a:r>
            <a:r>
              <a:rPr lang="ru-RU" sz="1200" dirty="0" err="1" smtClean="0">
                <a:latin typeface="e-Ukraine Light" pitchFamily="50" charset="-52"/>
              </a:rPr>
              <a:t>які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виконують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агентські</a:t>
            </a:r>
            <a:r>
              <a:rPr lang="ru-RU" sz="1200" dirty="0" smtClean="0">
                <a:latin typeface="e-Ukraine Light" pitchFamily="50" charset="-52"/>
              </a:rPr>
              <a:t> (</a:t>
            </a:r>
            <a:r>
              <a:rPr lang="ru-RU" sz="1200" dirty="0" err="1" smtClean="0">
                <a:latin typeface="e-Ukraine Light" pitchFamily="50" charset="-52"/>
              </a:rPr>
              <a:t>представницькі</a:t>
            </a:r>
            <a:r>
              <a:rPr lang="ru-RU" sz="1200" dirty="0" smtClean="0">
                <a:latin typeface="e-Ukraine Light" pitchFamily="50" charset="-52"/>
              </a:rPr>
              <a:t>) </a:t>
            </a:r>
            <a:r>
              <a:rPr lang="ru-RU" sz="1200" dirty="0" err="1" smtClean="0">
                <a:latin typeface="e-Ukraine Light" pitchFamily="50" charset="-52"/>
              </a:rPr>
              <a:t>функції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стосовно</a:t>
            </a:r>
            <a:r>
              <a:rPr lang="ru-RU" sz="1200" dirty="0" smtClean="0">
                <a:latin typeface="e-Ukraine Light" pitchFamily="50" charset="-52"/>
              </a:rPr>
              <a:t> таких </a:t>
            </a:r>
            <a:r>
              <a:rPr lang="ru-RU" sz="1200" dirty="0" err="1" smtClean="0">
                <a:latin typeface="e-Ukraine Light" pitchFamily="50" charset="-52"/>
              </a:rPr>
              <a:t>нерезидентів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або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їх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засновників</a:t>
            </a:r>
            <a:r>
              <a:rPr lang="ru-RU" sz="1200" dirty="0" smtClean="0">
                <a:latin typeface="e-Ukraine Light" pitchFamily="50" charset="-52"/>
              </a:rPr>
              <a:t>, </a:t>
            </a:r>
            <a:r>
              <a:rPr lang="ru-RU" sz="1200" dirty="0" err="1" smtClean="0">
                <a:latin typeface="e-Ukraine Light" pitchFamily="50" charset="-52"/>
              </a:rPr>
              <a:t>під</a:t>
            </a:r>
            <a:r>
              <a:rPr lang="ru-RU" sz="1200" dirty="0" smtClean="0">
                <a:latin typeface="e-Ukraine Light" pitchFamily="50" charset="-52"/>
              </a:rPr>
              <a:t> час </a:t>
            </a:r>
            <a:r>
              <a:rPr lang="ru-RU" sz="1200" dirty="0" err="1" smtClean="0">
                <a:latin typeface="e-Ukraine Light" pitchFamily="50" charset="-52"/>
              </a:rPr>
              <a:t>провадження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діяльності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яких</a:t>
            </a:r>
            <a:r>
              <a:rPr lang="ru-RU" sz="1200" dirty="0" smtClean="0">
                <a:latin typeface="e-Ukraine Light" pitchFamily="50" charset="-52"/>
              </a:rPr>
              <a:t> на </a:t>
            </a:r>
            <a:r>
              <a:rPr lang="ru-RU" sz="1200" dirty="0" err="1" smtClean="0">
                <a:latin typeface="e-Ukraine Light" pitchFamily="50" charset="-52"/>
              </a:rPr>
              <a:t>території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України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і</a:t>
            </a:r>
            <a:r>
              <a:rPr lang="ru-RU" sz="1200" dirty="0" smtClean="0">
                <a:latin typeface="e-Ukraine Light" pitchFamily="50" charset="-52"/>
              </a:rPr>
              <a:t> в межах </a:t>
            </a:r>
            <a:r>
              <a:rPr lang="ru-RU" sz="1200" dirty="0" err="1" smtClean="0">
                <a:latin typeface="e-Ukraine Light" pitchFamily="50" charset="-52"/>
              </a:rPr>
              <a:t>її</a:t>
            </a:r>
            <a:r>
              <a:rPr lang="ru-RU" sz="1200" dirty="0" smtClean="0">
                <a:latin typeface="e-Ukraine Light" pitchFamily="50" charset="-52"/>
              </a:rPr>
              <a:t> континентального шельфу та </a:t>
            </a:r>
            <a:r>
              <a:rPr lang="ru-RU" sz="1200" dirty="0" err="1" smtClean="0">
                <a:latin typeface="e-Ukraine Light" pitchFamily="50" charset="-52"/>
              </a:rPr>
              <a:t>виключної</a:t>
            </a:r>
            <a:r>
              <a:rPr lang="ru-RU" sz="1200" dirty="0" smtClean="0">
                <a:latin typeface="e-Ukraine Light" pitchFamily="50" charset="-52"/>
              </a:rPr>
              <a:t> (</a:t>
            </a:r>
            <a:r>
              <a:rPr lang="ru-RU" sz="1200" dirty="0" err="1" smtClean="0">
                <a:latin typeface="e-Ukraine Light" pitchFamily="50" charset="-52"/>
              </a:rPr>
              <a:t>морської</a:t>
            </a:r>
            <a:r>
              <a:rPr lang="ru-RU" sz="1200" dirty="0" smtClean="0">
                <a:latin typeface="e-Ukraine Light" pitchFamily="50" charset="-52"/>
              </a:rPr>
              <a:t>) </a:t>
            </a:r>
            <a:r>
              <a:rPr lang="ru-RU" sz="1200" dirty="0" err="1" smtClean="0">
                <a:latin typeface="e-Ukraine Light" pitchFamily="50" charset="-52"/>
              </a:rPr>
              <a:t>економічної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зони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здійснюються</a:t>
            </a:r>
            <a:r>
              <a:rPr lang="ru-RU" sz="1200" dirty="0" smtClean="0">
                <a:latin typeface="e-Ukraine Light" pitchFamily="50" charset="-52"/>
              </a:rPr>
              <a:t>, </a:t>
            </a:r>
            <a:r>
              <a:rPr lang="ru-RU" sz="1200" dirty="0" err="1" smtClean="0">
                <a:latin typeface="e-Ukraine Light" pitchFamily="50" charset="-52"/>
              </a:rPr>
              <a:t>зокрема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викиди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забруднюючих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речовин</a:t>
            </a:r>
            <a:r>
              <a:rPr lang="ru-RU" sz="1200" dirty="0" smtClean="0">
                <a:latin typeface="e-Ukraine Light" pitchFamily="50" charset="-52"/>
              </a:rPr>
              <a:t> в </a:t>
            </a:r>
            <a:r>
              <a:rPr lang="ru-RU" sz="1200" dirty="0" err="1" smtClean="0">
                <a:latin typeface="e-Ukraine Light" pitchFamily="50" charset="-52"/>
              </a:rPr>
              <a:t>атмосферне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повітря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стаціонарними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джерелами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забруднення</a:t>
            </a:r>
            <a:r>
              <a:rPr lang="ru-RU" sz="1200" dirty="0" smtClean="0">
                <a:latin typeface="e-Ukraine Light" pitchFamily="50" charset="-52"/>
              </a:rPr>
              <a:t>.</a:t>
            </a:r>
          </a:p>
          <a:p>
            <a:pPr algn="just" fontAlgn="base"/>
            <a:r>
              <a:rPr lang="ru-RU" sz="1200" dirty="0" smtClean="0">
                <a:latin typeface="e-Ukraine Light" pitchFamily="50" charset="-52"/>
              </a:rPr>
              <a:t>	Пунктом </a:t>
            </a:r>
            <a:r>
              <a:rPr lang="ru-RU" sz="1200" dirty="0" smtClean="0">
                <a:latin typeface="e-Ukraine Light" pitchFamily="50" charset="-52"/>
              </a:rPr>
              <a:t>240.7 ст. 240 </a:t>
            </a:r>
            <a:r>
              <a:rPr lang="ru-RU" sz="1200" dirty="0" err="1" smtClean="0">
                <a:latin typeface="e-Ukraine Light" pitchFamily="50" charset="-52"/>
              </a:rPr>
              <a:t>Податкового</a:t>
            </a:r>
            <a:r>
              <a:rPr lang="ru-RU" sz="1200" dirty="0" smtClean="0">
                <a:latin typeface="e-Ukraine Light" pitchFamily="50" charset="-52"/>
              </a:rPr>
              <a:t> кодексу </a:t>
            </a:r>
            <a:r>
              <a:rPr lang="ru-RU" sz="1200" dirty="0" err="1" smtClean="0">
                <a:latin typeface="e-Ukraine Light" pitchFamily="50" charset="-52"/>
              </a:rPr>
              <a:t>України</a:t>
            </a:r>
            <a:r>
              <a:rPr lang="ru-RU" sz="1200" dirty="0" smtClean="0">
                <a:latin typeface="e-Ukraine Light" pitchFamily="50" charset="-52"/>
              </a:rPr>
              <a:t> (</a:t>
            </a:r>
            <a:r>
              <a:rPr lang="ru-RU" sz="1200" dirty="0" err="1" smtClean="0">
                <a:latin typeface="e-Ukraine Light" pitchFamily="50" charset="-52"/>
              </a:rPr>
              <a:t>далі</a:t>
            </a:r>
            <a:r>
              <a:rPr lang="ru-RU" sz="1200" dirty="0" smtClean="0">
                <a:latin typeface="e-Ukraine Light" pitchFamily="50" charset="-52"/>
              </a:rPr>
              <a:t> – ПКУ) </a:t>
            </a:r>
            <a:r>
              <a:rPr lang="ru-RU" sz="1200" dirty="0" err="1" smtClean="0">
                <a:latin typeface="e-Ukraine Light" pitchFamily="50" charset="-52"/>
              </a:rPr>
              <a:t>встановлено</a:t>
            </a:r>
            <a:r>
              <a:rPr lang="ru-RU" sz="1200" dirty="0" smtClean="0">
                <a:latin typeface="e-Ukraine Light" pitchFamily="50" charset="-52"/>
              </a:rPr>
              <a:t>, </a:t>
            </a:r>
            <a:r>
              <a:rPr lang="ru-RU" sz="1200" dirty="0" err="1" smtClean="0">
                <a:latin typeface="e-Ukraine Light" pitchFamily="50" charset="-52"/>
              </a:rPr>
              <a:t>що</a:t>
            </a:r>
            <a:r>
              <a:rPr lang="ru-RU" sz="1200" dirty="0" smtClean="0">
                <a:latin typeface="e-Ukraine Light" pitchFamily="50" charset="-52"/>
              </a:rPr>
              <a:t> не </a:t>
            </a:r>
            <a:r>
              <a:rPr lang="ru-RU" sz="1200" dirty="0" err="1" smtClean="0">
                <a:latin typeface="e-Ukraine Light" pitchFamily="50" charset="-52"/>
              </a:rPr>
              <a:t>є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платниками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податку</a:t>
            </a:r>
            <a:r>
              <a:rPr lang="ru-RU" sz="1200" dirty="0" smtClean="0">
                <a:latin typeface="e-Ukraine Light" pitchFamily="50" charset="-52"/>
              </a:rPr>
              <a:t> за </a:t>
            </a:r>
            <a:r>
              <a:rPr lang="ru-RU" sz="1200" dirty="0" err="1" smtClean="0">
                <a:latin typeface="e-Ukraine Light" pitchFamily="50" charset="-52"/>
              </a:rPr>
              <a:t>викиди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двоокису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вуглецю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суб’єкти</a:t>
            </a:r>
            <a:r>
              <a:rPr lang="ru-RU" sz="1200" dirty="0" smtClean="0">
                <a:latin typeface="e-Ukraine Light" pitchFamily="50" charset="-52"/>
              </a:rPr>
              <a:t>, </a:t>
            </a:r>
            <a:r>
              <a:rPr lang="ru-RU" sz="1200" dirty="0" err="1" smtClean="0">
                <a:latin typeface="e-Ukraine Light" pitchFamily="50" charset="-52"/>
              </a:rPr>
              <a:t>зазначені</a:t>
            </a:r>
            <a:r>
              <a:rPr lang="ru-RU" sz="1200" dirty="0" smtClean="0">
                <a:latin typeface="e-Ukraine Light" pitchFamily="50" charset="-52"/>
              </a:rPr>
              <a:t> у п. 240.1 ст. 240 ПКУ, </a:t>
            </a:r>
            <a:r>
              <a:rPr lang="ru-RU" sz="1200" dirty="0" err="1" smtClean="0">
                <a:latin typeface="e-Ukraine Light" pitchFamily="50" charset="-52"/>
              </a:rPr>
              <a:t>якими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здійснюються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такі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викиди</a:t>
            </a:r>
            <a:r>
              <a:rPr lang="ru-RU" sz="1200" dirty="0" smtClean="0">
                <a:latin typeface="e-Ukraine Light" pitchFamily="50" charset="-52"/>
              </a:rPr>
              <a:t> в </a:t>
            </a:r>
            <a:r>
              <a:rPr lang="ru-RU" sz="1200" dirty="0" err="1" smtClean="0">
                <a:latin typeface="e-Ukraine Light" pitchFamily="50" charset="-52"/>
              </a:rPr>
              <a:t>обсязі</a:t>
            </a:r>
            <a:r>
              <a:rPr lang="ru-RU" sz="1200" dirty="0" smtClean="0">
                <a:latin typeface="e-Ukraine Light" pitchFamily="50" charset="-52"/>
              </a:rPr>
              <a:t> не </a:t>
            </a:r>
            <a:r>
              <a:rPr lang="ru-RU" sz="1200" dirty="0" err="1" smtClean="0">
                <a:latin typeface="e-Ukraine Light" pitchFamily="50" charset="-52"/>
              </a:rPr>
              <a:t>більше</a:t>
            </a:r>
            <a:r>
              <a:rPr lang="ru-RU" sz="1200" dirty="0" smtClean="0">
                <a:latin typeface="e-Ukraine Light" pitchFamily="50" charset="-52"/>
              </a:rPr>
              <a:t> 500 тонн за </a:t>
            </a:r>
            <a:r>
              <a:rPr lang="ru-RU" sz="1200" dirty="0" err="1" smtClean="0">
                <a:latin typeface="e-Ukraine Light" pitchFamily="50" charset="-52"/>
              </a:rPr>
              <a:t>рік</a:t>
            </a:r>
            <a:r>
              <a:rPr lang="ru-RU" sz="1200" dirty="0" smtClean="0">
                <a:latin typeface="e-Ukraine Light" pitchFamily="50" charset="-52"/>
              </a:rPr>
              <a:t>.</a:t>
            </a:r>
          </a:p>
          <a:p>
            <a:pPr algn="just" fontAlgn="base"/>
            <a:r>
              <a:rPr lang="ru-RU" sz="1200" dirty="0" smtClean="0">
                <a:latin typeface="e-Ukraine Light" pitchFamily="50" charset="-52"/>
              </a:rPr>
              <a:t>	У </a:t>
            </a:r>
            <a:r>
              <a:rPr lang="ru-RU" sz="1200" dirty="0" err="1" smtClean="0">
                <a:latin typeface="e-Ukraine Light" pitchFamily="50" charset="-52"/>
              </a:rPr>
              <a:t>разі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якщо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річний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обсяг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викидів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двоокису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вуглецю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перевищує</a:t>
            </a:r>
            <a:r>
              <a:rPr lang="ru-RU" sz="1200" dirty="0" smtClean="0">
                <a:latin typeface="e-Ukraine Light" pitchFamily="50" charset="-52"/>
              </a:rPr>
              <a:t> 500 тонн за </a:t>
            </a:r>
            <a:r>
              <a:rPr lang="ru-RU" sz="1200" dirty="0" err="1" smtClean="0">
                <a:latin typeface="e-Ukraine Light" pitchFamily="50" charset="-52"/>
              </a:rPr>
              <a:t>рік</a:t>
            </a:r>
            <a:r>
              <a:rPr lang="ru-RU" sz="1200" dirty="0" smtClean="0">
                <a:latin typeface="e-Ukraine Light" pitchFamily="50" charset="-52"/>
              </a:rPr>
              <a:t>, </a:t>
            </a:r>
            <a:r>
              <a:rPr lang="ru-RU" sz="1200" dirty="0" err="1" smtClean="0">
                <a:latin typeface="e-Ukraine Light" pitchFamily="50" charset="-52"/>
              </a:rPr>
              <a:t>суб’єкти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зобов’язані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зареєструватися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платниками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податку</a:t>
            </a:r>
            <a:r>
              <a:rPr lang="ru-RU" sz="1200" dirty="0" smtClean="0">
                <a:latin typeface="e-Ukraine Light" pitchFamily="50" charset="-52"/>
              </a:rPr>
              <a:t> у </a:t>
            </a:r>
            <a:r>
              <a:rPr lang="ru-RU" sz="1200" dirty="0" err="1" smtClean="0">
                <a:latin typeface="e-Ukraine Light" pitchFamily="50" charset="-52"/>
              </a:rPr>
              <a:t>податковому</a:t>
            </a:r>
            <a:r>
              <a:rPr lang="ru-RU" sz="1200" dirty="0" smtClean="0">
                <a:latin typeface="e-Ukraine Light" pitchFamily="50" charset="-52"/>
              </a:rPr>
              <a:t> (</a:t>
            </a:r>
            <a:r>
              <a:rPr lang="ru-RU" sz="1200" dirty="0" err="1" smtClean="0">
                <a:latin typeface="e-Ukraine Light" pitchFamily="50" charset="-52"/>
              </a:rPr>
              <a:t>звітному</a:t>
            </a:r>
            <a:r>
              <a:rPr lang="ru-RU" sz="1200" dirty="0" smtClean="0">
                <a:latin typeface="e-Ukraine Light" pitchFamily="50" charset="-52"/>
              </a:rPr>
              <a:t>) </a:t>
            </a:r>
            <a:r>
              <a:rPr lang="ru-RU" sz="1200" dirty="0" err="1" smtClean="0">
                <a:latin typeface="e-Ukraine Light" pitchFamily="50" charset="-52"/>
              </a:rPr>
              <a:t>періоді</a:t>
            </a:r>
            <a:r>
              <a:rPr lang="ru-RU" sz="1200" dirty="0" smtClean="0">
                <a:latin typeface="e-Ukraine Light" pitchFamily="50" charset="-52"/>
              </a:rPr>
              <a:t>, в </a:t>
            </a:r>
            <a:r>
              <a:rPr lang="ru-RU" sz="1200" dirty="0" err="1" smtClean="0">
                <a:latin typeface="e-Ukraine Light" pitchFamily="50" charset="-52"/>
              </a:rPr>
              <a:t>якому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відбулося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таке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перевищення</a:t>
            </a:r>
            <a:r>
              <a:rPr lang="ru-RU" sz="1200" dirty="0" smtClean="0">
                <a:latin typeface="e-Ukraine Light" pitchFamily="50" charset="-52"/>
              </a:rPr>
              <a:t>. </a:t>
            </a:r>
            <a:r>
              <a:rPr lang="ru-RU" sz="1200" dirty="0" err="1" smtClean="0">
                <a:latin typeface="e-Ukraine Light" pitchFamily="50" charset="-52"/>
              </a:rPr>
              <a:t>Такі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платники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зобов’язані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скласти</a:t>
            </a:r>
            <a:r>
              <a:rPr lang="ru-RU" sz="1200" dirty="0" smtClean="0">
                <a:latin typeface="e-Ukraine Light" pitchFamily="50" charset="-52"/>
              </a:rPr>
              <a:t> та подати </a:t>
            </a:r>
            <a:r>
              <a:rPr lang="ru-RU" sz="1200" dirty="0" err="1" smtClean="0">
                <a:latin typeface="e-Ukraine Light" pitchFamily="50" charset="-52"/>
              </a:rPr>
              <a:t>податкову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звітність</a:t>
            </a:r>
            <a:r>
              <a:rPr lang="ru-RU" sz="1200" dirty="0" smtClean="0">
                <a:latin typeface="e-Ukraine Light" pitchFamily="50" charset="-52"/>
              </a:rPr>
              <a:t>, </a:t>
            </a:r>
            <a:r>
              <a:rPr lang="ru-RU" sz="1200" dirty="0" err="1" smtClean="0">
                <a:latin typeface="e-Ukraine Light" pitchFamily="50" charset="-52"/>
              </a:rPr>
              <a:t>нарахувати</a:t>
            </a:r>
            <a:r>
              <a:rPr lang="ru-RU" sz="1200" dirty="0" smtClean="0">
                <a:latin typeface="e-Ukraine Light" pitchFamily="50" charset="-52"/>
              </a:rPr>
              <a:t> та </a:t>
            </a:r>
            <a:r>
              <a:rPr lang="ru-RU" sz="1200" dirty="0" err="1" smtClean="0">
                <a:latin typeface="e-Ukraine Light" pitchFamily="50" charset="-52"/>
              </a:rPr>
              <a:t>сплатити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податок</a:t>
            </a:r>
            <a:r>
              <a:rPr lang="ru-RU" sz="1200" dirty="0" smtClean="0">
                <a:latin typeface="e-Ukraine Light" pitchFamily="50" charset="-52"/>
              </a:rPr>
              <a:t> за </a:t>
            </a:r>
            <a:r>
              <a:rPr lang="ru-RU" sz="1200" dirty="0" err="1" smtClean="0">
                <a:latin typeface="e-Ukraine Light" pitchFamily="50" charset="-52"/>
              </a:rPr>
              <a:t>податковий</a:t>
            </a:r>
            <a:r>
              <a:rPr lang="ru-RU" sz="1200" dirty="0" smtClean="0">
                <a:latin typeface="e-Ukraine Light" pitchFamily="50" charset="-52"/>
              </a:rPr>
              <a:t> (</a:t>
            </a:r>
            <a:r>
              <a:rPr lang="ru-RU" sz="1200" dirty="0" err="1" smtClean="0">
                <a:latin typeface="e-Ukraine Light" pitchFamily="50" charset="-52"/>
              </a:rPr>
              <a:t>звітний</a:t>
            </a:r>
            <a:r>
              <a:rPr lang="ru-RU" sz="1200" dirty="0" smtClean="0">
                <a:latin typeface="e-Ukraine Light" pitchFamily="50" charset="-52"/>
              </a:rPr>
              <a:t>) </a:t>
            </a:r>
            <a:r>
              <a:rPr lang="ru-RU" sz="1200" dirty="0" err="1" smtClean="0">
                <a:latin typeface="e-Ukraine Light" pitchFamily="50" charset="-52"/>
              </a:rPr>
              <a:t>період</a:t>
            </a:r>
            <a:r>
              <a:rPr lang="ru-RU" sz="1200" dirty="0" smtClean="0">
                <a:latin typeface="e-Ukraine Light" pitchFamily="50" charset="-52"/>
              </a:rPr>
              <a:t>, у </a:t>
            </a:r>
            <a:r>
              <a:rPr lang="ru-RU" sz="1200" dirty="0" err="1" smtClean="0">
                <a:latin typeface="e-Ukraine Light" pitchFamily="50" charset="-52"/>
              </a:rPr>
              <a:t>якому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відбулося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таке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перевищення</a:t>
            </a:r>
            <a:r>
              <a:rPr lang="ru-RU" sz="1200" dirty="0" smtClean="0">
                <a:latin typeface="e-Ukraine Light" pitchFamily="50" charset="-52"/>
              </a:rPr>
              <a:t>, </a:t>
            </a:r>
            <a:r>
              <a:rPr lang="ru-RU" sz="1200" dirty="0" err="1" smtClean="0">
                <a:latin typeface="e-Ukraine Light" pitchFamily="50" charset="-52"/>
              </a:rPr>
              <a:t>у</a:t>
            </a:r>
            <a:r>
              <a:rPr lang="ru-RU" sz="1200" dirty="0" smtClean="0">
                <a:latin typeface="e-Ukraine Light" pitchFamily="50" charset="-52"/>
              </a:rPr>
              <a:t> порядку, </a:t>
            </a:r>
            <a:r>
              <a:rPr lang="ru-RU" sz="1200" dirty="0" err="1" smtClean="0">
                <a:latin typeface="e-Ukraine Light" pitchFamily="50" charset="-52"/>
              </a:rPr>
              <a:t>передбаченому</a:t>
            </a:r>
            <a:r>
              <a:rPr lang="ru-RU" sz="1200" dirty="0" smtClean="0">
                <a:latin typeface="e-Ukraine Light" pitchFamily="50" charset="-52"/>
              </a:rPr>
              <a:t> ПКУ</a:t>
            </a:r>
            <a:r>
              <a:rPr lang="ru-RU" sz="1200" dirty="0" smtClean="0">
                <a:latin typeface="e-Ukraine Light" pitchFamily="50" charset="-52"/>
              </a:rPr>
              <a:t>.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endParaRPr lang="ru-RU" sz="1200" dirty="0" smtClean="0">
              <a:latin typeface="e-Ukraine Light" pitchFamily="50" charset="-52"/>
            </a:endParaRPr>
          </a:p>
          <a:p>
            <a:pPr algn="just" fontAlgn="base"/>
            <a:r>
              <a:rPr lang="ru-RU" sz="1200" dirty="0" smtClean="0">
                <a:latin typeface="e-Ukraine Light" pitchFamily="50" charset="-52"/>
              </a:rPr>
              <a:t>	</a:t>
            </a:r>
            <a:r>
              <a:rPr lang="ru-RU" sz="1200" dirty="0" err="1" smtClean="0">
                <a:latin typeface="e-Ukraine Light" pitchFamily="50" charset="-52"/>
              </a:rPr>
              <a:t>Стаціонарне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джерело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забруднення</a:t>
            </a:r>
            <a:r>
              <a:rPr lang="ru-RU" sz="1200" dirty="0" smtClean="0">
                <a:latin typeface="e-Ukraine Light" pitchFamily="50" charset="-52"/>
              </a:rPr>
              <a:t> – </a:t>
            </a:r>
            <a:r>
              <a:rPr lang="ru-RU" sz="1200" dirty="0" err="1" smtClean="0">
                <a:latin typeface="e-Ukraine Light" pitchFamily="50" charset="-52"/>
              </a:rPr>
              <a:t>підприємство</a:t>
            </a:r>
            <a:r>
              <a:rPr lang="ru-RU" sz="1200" dirty="0" smtClean="0">
                <a:latin typeface="e-Ukraine Light" pitchFamily="50" charset="-52"/>
              </a:rPr>
              <a:t>, цех, агрегат, установка </a:t>
            </a:r>
            <a:r>
              <a:rPr lang="ru-RU" sz="1200" dirty="0" err="1" smtClean="0">
                <a:latin typeface="e-Ukraine Light" pitchFamily="50" charset="-52"/>
              </a:rPr>
              <a:t>або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інший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нерухомий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об’єкт</a:t>
            </a:r>
            <a:r>
              <a:rPr lang="ru-RU" sz="1200" dirty="0" smtClean="0">
                <a:latin typeface="e-Ukraine Light" pitchFamily="50" charset="-52"/>
              </a:rPr>
              <a:t>, </a:t>
            </a:r>
            <a:r>
              <a:rPr lang="ru-RU" sz="1200" dirty="0" err="1" smtClean="0">
                <a:latin typeface="e-Ukraine Light" pitchFamily="50" charset="-52"/>
              </a:rPr>
              <a:t>що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зберігає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свої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просторові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координати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протягом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endParaRPr lang="ru-RU" sz="1200" dirty="0" smtClean="0">
              <a:latin typeface="e-Ukraine Light" pitchFamily="50" charset="-52"/>
            </a:endParaRPr>
          </a:p>
          <a:p>
            <a:pPr algn="just" fontAlgn="base"/>
            <a:endParaRPr lang="ru-RU" sz="1200" dirty="0" smtClean="0">
              <a:latin typeface="e-Ukraine Light" pitchFamily="50" charset="-52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5257798" y="85724"/>
            <a:ext cx="4320000" cy="5386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>
              <a:lnSpc>
                <a:spcPct val="150000"/>
              </a:lnSpc>
            </a:pPr>
            <a:r>
              <a:rPr lang="uk-UA" sz="1200" dirty="0" smtClean="0">
                <a:latin typeface="e-Ukraine" pitchFamily="2" charset="-52"/>
              </a:rPr>
              <a:t> </a:t>
            </a:r>
          </a:p>
          <a:p>
            <a:pPr indent="457200" algn="just"/>
            <a:endParaRPr lang="uk-UA" sz="1100" dirty="0">
              <a:latin typeface="e-Ukraine" pitchFamily="2" charset="-52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5114924" y="0"/>
            <a:ext cx="4657725" cy="49244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base"/>
            <a:r>
              <a:rPr lang="ru-RU" sz="1300" dirty="0" smtClean="0">
                <a:latin typeface="e-Ukraine Light" pitchFamily="50" charset="-52"/>
              </a:rPr>
              <a:t>	</a:t>
            </a:r>
            <a:endParaRPr lang="ru-RU" sz="1200" dirty="0" smtClean="0"/>
          </a:p>
          <a:p>
            <a:pPr algn="just" fontAlgn="base"/>
            <a:r>
              <a:rPr lang="ru-RU" sz="1300" dirty="0" smtClean="0">
                <a:latin typeface="e-Ukraine Light" pitchFamily="50" charset="-52"/>
              </a:rPr>
              <a:t>	</a:t>
            </a:r>
            <a:r>
              <a:rPr lang="ru-RU" sz="1200" dirty="0" err="1" smtClean="0">
                <a:latin typeface="e-Ukraine Light" pitchFamily="50" charset="-52"/>
              </a:rPr>
              <a:t>певного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smtClean="0">
                <a:latin typeface="e-Ukraine Light" pitchFamily="50" charset="-52"/>
              </a:rPr>
              <a:t>часу </a:t>
            </a:r>
            <a:r>
              <a:rPr lang="ru-RU" sz="1200" dirty="0" err="1" smtClean="0">
                <a:latin typeface="e-Ukraine Light" pitchFamily="50" charset="-52"/>
              </a:rPr>
              <a:t>і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здійснює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викиди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забруднюючих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речовин</a:t>
            </a:r>
            <a:r>
              <a:rPr lang="ru-RU" sz="1200" dirty="0" smtClean="0">
                <a:latin typeface="e-Ukraine Light" pitchFamily="50" charset="-52"/>
              </a:rPr>
              <a:t> в атмосферу та/</a:t>
            </a:r>
            <a:r>
              <a:rPr lang="ru-RU" sz="1200" dirty="0" err="1" smtClean="0">
                <a:latin typeface="e-Ukraine Light" pitchFamily="50" charset="-52"/>
              </a:rPr>
              <a:t>або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скиди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забруднюючих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речовин</a:t>
            </a:r>
            <a:r>
              <a:rPr lang="ru-RU" sz="1200" dirty="0" smtClean="0">
                <a:latin typeface="e-Ukraine Light" pitchFamily="50" charset="-52"/>
              </a:rPr>
              <a:t> у </a:t>
            </a:r>
            <a:r>
              <a:rPr lang="ru-RU" sz="1200" dirty="0" err="1" smtClean="0">
                <a:latin typeface="e-Ukraine Light" pitchFamily="50" charset="-52"/>
              </a:rPr>
              <a:t>водні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об’єкти</a:t>
            </a:r>
            <a:r>
              <a:rPr lang="ru-RU" sz="1200" dirty="0" smtClean="0">
                <a:latin typeface="e-Ukraine Light" pitchFamily="50" charset="-52"/>
              </a:rPr>
              <a:t> (</a:t>
            </a:r>
            <a:r>
              <a:rPr lang="ru-RU" sz="1200" dirty="0" err="1" smtClean="0">
                <a:latin typeface="e-Ukraine Light" pitchFamily="50" charset="-52"/>
              </a:rPr>
              <a:t>пп</a:t>
            </a:r>
            <a:r>
              <a:rPr lang="ru-RU" sz="1200" dirty="0" smtClean="0">
                <a:latin typeface="e-Ukraine Light" pitchFamily="50" charset="-52"/>
              </a:rPr>
              <a:t>. 14.1.230 п. 14.1 ст. 14 ПКУ).</a:t>
            </a:r>
          </a:p>
          <a:p>
            <a:pPr algn="just" fontAlgn="base"/>
            <a:r>
              <a:rPr lang="ru-RU" sz="1200" dirty="0" err="1" smtClean="0">
                <a:latin typeface="e-Ukraine Light" pitchFamily="50" charset="-52"/>
              </a:rPr>
              <a:t>Об’єктом</a:t>
            </a:r>
            <a:r>
              <a:rPr lang="ru-RU" sz="1200" dirty="0" smtClean="0">
                <a:latin typeface="e-Ukraine Light" pitchFamily="50" charset="-52"/>
              </a:rPr>
              <a:t> та базою </a:t>
            </a:r>
            <a:r>
              <a:rPr lang="ru-RU" sz="1200" dirty="0" err="1" smtClean="0">
                <a:latin typeface="e-Ukraine Light" pitchFamily="50" charset="-52"/>
              </a:rPr>
              <a:t>оподаткування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екологічним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податком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є</a:t>
            </a:r>
            <a:r>
              <a:rPr lang="ru-RU" sz="1200" dirty="0" smtClean="0">
                <a:latin typeface="e-Ukraine Light" pitchFamily="50" charset="-52"/>
              </a:rPr>
              <a:t>, </a:t>
            </a:r>
            <a:r>
              <a:rPr lang="ru-RU" sz="1200" dirty="0" err="1" smtClean="0">
                <a:latin typeface="e-Ukraine Light" pitchFamily="50" charset="-52"/>
              </a:rPr>
              <a:t>зокрема</a:t>
            </a:r>
            <a:r>
              <a:rPr lang="ru-RU" sz="1200" dirty="0" smtClean="0">
                <a:latin typeface="e-Ukraine Light" pitchFamily="50" charset="-52"/>
              </a:rPr>
              <a:t>, </a:t>
            </a:r>
            <a:r>
              <a:rPr lang="ru-RU" sz="1200" dirty="0" err="1" smtClean="0">
                <a:latin typeface="e-Ukraine Light" pitchFamily="50" charset="-52"/>
              </a:rPr>
              <a:t>обсяги</a:t>
            </a:r>
            <a:r>
              <a:rPr lang="ru-RU" sz="1200" dirty="0" smtClean="0">
                <a:latin typeface="e-Ukraine Light" pitchFamily="50" charset="-52"/>
              </a:rPr>
              <a:t> та </a:t>
            </a:r>
            <a:r>
              <a:rPr lang="ru-RU" sz="1200" dirty="0" err="1" smtClean="0">
                <a:latin typeface="e-Ukraine Light" pitchFamily="50" charset="-52"/>
              </a:rPr>
              <a:t>види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забруднюючих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речовин</a:t>
            </a:r>
            <a:r>
              <a:rPr lang="ru-RU" sz="1200" dirty="0" smtClean="0">
                <a:latin typeface="e-Ukraine Light" pitchFamily="50" charset="-52"/>
              </a:rPr>
              <a:t>, </a:t>
            </a:r>
            <a:r>
              <a:rPr lang="ru-RU" sz="1200" dirty="0" err="1" smtClean="0">
                <a:latin typeface="e-Ukraine Light" pitchFamily="50" charset="-52"/>
              </a:rPr>
              <a:t>які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викидаються</a:t>
            </a:r>
            <a:r>
              <a:rPr lang="ru-RU" sz="1200" dirty="0" smtClean="0">
                <a:latin typeface="e-Ukraine Light" pitchFamily="50" charset="-52"/>
              </a:rPr>
              <a:t> в </a:t>
            </a:r>
            <a:r>
              <a:rPr lang="ru-RU" sz="1200" dirty="0" err="1" smtClean="0">
                <a:latin typeface="e-Ukraine Light" pitchFamily="50" charset="-52"/>
              </a:rPr>
              <a:t>атмосферне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повітря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стаціонарними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джерелами</a:t>
            </a:r>
            <a:r>
              <a:rPr lang="ru-RU" sz="1200" dirty="0" smtClean="0">
                <a:latin typeface="e-Ukraine Light" pitchFamily="50" charset="-52"/>
              </a:rPr>
              <a:t> (</a:t>
            </a:r>
            <a:r>
              <a:rPr lang="ru-RU" sz="1200" dirty="0" err="1" smtClean="0">
                <a:latin typeface="e-Ukraine Light" pitchFamily="50" charset="-52"/>
              </a:rPr>
              <a:t>пп</a:t>
            </a:r>
            <a:r>
              <a:rPr lang="ru-RU" sz="1200" dirty="0" smtClean="0">
                <a:latin typeface="e-Ukraine Light" pitchFamily="50" charset="-52"/>
              </a:rPr>
              <a:t>. 242.1.1 п. 242.1 ст. 242 ПКУ).</a:t>
            </a:r>
          </a:p>
          <a:p>
            <a:pPr algn="just" fontAlgn="base"/>
            <a:r>
              <a:rPr lang="ru-RU" sz="1200" dirty="0" smtClean="0">
                <a:latin typeface="e-Ukraine Light" pitchFamily="50" charset="-52"/>
              </a:rPr>
              <a:t>	База </a:t>
            </a:r>
            <a:r>
              <a:rPr lang="ru-RU" sz="1200" dirty="0" err="1" smtClean="0">
                <a:latin typeface="e-Ukraine Light" pitchFamily="50" charset="-52"/>
              </a:rPr>
              <a:t>оподаткування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екологічним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податком</a:t>
            </a:r>
            <a:r>
              <a:rPr lang="ru-RU" sz="1200" dirty="0" smtClean="0">
                <a:latin typeface="e-Ukraine Light" pitchFamily="50" charset="-52"/>
              </a:rPr>
              <a:t> за </a:t>
            </a:r>
            <a:r>
              <a:rPr lang="ru-RU" sz="1200" dirty="0" err="1" smtClean="0">
                <a:latin typeface="e-Ukraine Light" pitchFamily="50" charset="-52"/>
              </a:rPr>
              <a:t>викиди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двоокису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вуглецю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за</a:t>
            </a:r>
            <a:r>
              <a:rPr lang="ru-RU" sz="1200" dirty="0" smtClean="0">
                <a:latin typeface="e-Ukraine Light" pitchFamily="50" charset="-52"/>
              </a:rPr>
              <a:t> результатами </a:t>
            </a:r>
            <a:r>
              <a:rPr lang="ru-RU" sz="1200" dirty="0" err="1" smtClean="0">
                <a:latin typeface="e-Ukraine Light" pitchFamily="50" charset="-52"/>
              </a:rPr>
              <a:t>податкового</a:t>
            </a:r>
            <a:r>
              <a:rPr lang="ru-RU" sz="1200" dirty="0" smtClean="0">
                <a:latin typeface="e-Ukraine Light" pitchFamily="50" charset="-52"/>
              </a:rPr>
              <a:t> (</a:t>
            </a:r>
            <a:r>
              <a:rPr lang="ru-RU" sz="1200" dirty="0" err="1" smtClean="0">
                <a:latin typeface="e-Ukraine Light" pitchFamily="50" charset="-52"/>
              </a:rPr>
              <a:t>звітного</a:t>
            </a:r>
            <a:r>
              <a:rPr lang="ru-RU" sz="1200" dirty="0" smtClean="0">
                <a:latin typeface="e-Ukraine Light" pitchFamily="50" charset="-52"/>
              </a:rPr>
              <a:t>) року </a:t>
            </a:r>
            <a:r>
              <a:rPr lang="ru-RU" sz="1200" dirty="0" err="1" smtClean="0">
                <a:latin typeface="e-Ukraine Light" pitchFamily="50" charset="-52"/>
              </a:rPr>
              <a:t>зменшується</a:t>
            </a:r>
            <a:r>
              <a:rPr lang="ru-RU" sz="1200" dirty="0" smtClean="0">
                <a:latin typeface="e-Ukraine Light" pitchFamily="50" charset="-52"/>
              </a:rPr>
              <a:t> на </a:t>
            </a:r>
            <a:r>
              <a:rPr lang="ru-RU" sz="1200" dirty="0" err="1" smtClean="0">
                <a:latin typeface="e-Ukraine Light" pitchFamily="50" charset="-52"/>
              </a:rPr>
              <a:t>обсяг</a:t>
            </a:r>
            <a:r>
              <a:rPr lang="ru-RU" sz="1200" dirty="0" smtClean="0">
                <a:latin typeface="e-Ukraine Light" pitchFamily="50" charset="-52"/>
              </a:rPr>
              <a:t> таких </a:t>
            </a:r>
            <a:r>
              <a:rPr lang="ru-RU" sz="1200" dirty="0" err="1" smtClean="0">
                <a:latin typeface="e-Ukraine Light" pitchFamily="50" charset="-52"/>
              </a:rPr>
              <a:t>викидів</a:t>
            </a:r>
            <a:r>
              <a:rPr lang="ru-RU" sz="1200" dirty="0" smtClean="0">
                <a:latin typeface="e-Ukraine Light" pitchFamily="50" charset="-52"/>
              </a:rPr>
              <a:t> у </a:t>
            </a:r>
            <a:r>
              <a:rPr lang="ru-RU" sz="1200" dirty="0" err="1" smtClean="0">
                <a:latin typeface="e-Ukraine Light" pitchFamily="50" charset="-52"/>
              </a:rPr>
              <a:t>розмірі</a:t>
            </a:r>
            <a:r>
              <a:rPr lang="ru-RU" sz="1200" dirty="0" smtClean="0">
                <a:latin typeface="e-Ukraine Light" pitchFamily="50" charset="-52"/>
              </a:rPr>
              <a:t> 500 тонн за </a:t>
            </a:r>
            <a:r>
              <a:rPr lang="ru-RU" sz="1200" dirty="0" err="1" smtClean="0">
                <a:latin typeface="e-Ukraine Light" pitchFamily="50" charset="-52"/>
              </a:rPr>
              <a:t>рік</a:t>
            </a:r>
            <a:r>
              <a:rPr lang="ru-RU" sz="1200" dirty="0" smtClean="0">
                <a:latin typeface="e-Ukraine Light" pitchFamily="50" charset="-52"/>
              </a:rPr>
              <a:t> (п. 242.4 ст. 242 ПКУ).</a:t>
            </a:r>
          </a:p>
          <a:p>
            <a:pPr algn="just" fontAlgn="base"/>
            <a:r>
              <a:rPr lang="ru-RU" sz="1200" dirty="0" smtClean="0">
                <a:latin typeface="e-Ukraine Light" pitchFamily="50" charset="-52"/>
              </a:rPr>
              <a:t>	</a:t>
            </a:r>
            <a:r>
              <a:rPr lang="ru-RU" sz="1200" dirty="0" err="1" smtClean="0">
                <a:latin typeface="e-Ukraine Light" pitchFamily="50" charset="-52"/>
              </a:rPr>
              <a:t>Отже</a:t>
            </a:r>
            <a:r>
              <a:rPr lang="ru-RU" sz="1200" dirty="0" smtClean="0">
                <a:latin typeface="e-Ukraine Light" pitchFamily="50" charset="-52"/>
              </a:rPr>
              <a:t>, </a:t>
            </a:r>
            <a:r>
              <a:rPr lang="ru-RU" sz="1200" dirty="0" err="1" smtClean="0">
                <a:latin typeface="e-Ukraine Light" pitchFamily="50" charset="-52"/>
              </a:rPr>
              <a:t>платником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екологічного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податку</a:t>
            </a:r>
            <a:r>
              <a:rPr lang="ru-RU" sz="1200" dirty="0" smtClean="0">
                <a:latin typeface="e-Ukraine Light" pitchFamily="50" charset="-52"/>
              </a:rPr>
              <a:t> за </a:t>
            </a:r>
            <a:r>
              <a:rPr lang="ru-RU" sz="1200" dirty="0" err="1" smtClean="0">
                <a:latin typeface="e-Ukraine Light" pitchFamily="50" charset="-52"/>
              </a:rPr>
              <a:t>здійснення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викидів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забруднюючих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речовин</a:t>
            </a:r>
            <a:r>
              <a:rPr lang="ru-RU" sz="1200" dirty="0" smtClean="0">
                <a:latin typeface="e-Ukraine Light" pitchFamily="50" charset="-52"/>
              </a:rPr>
              <a:t> в </a:t>
            </a:r>
            <a:r>
              <a:rPr lang="ru-RU" sz="1200" dirty="0" err="1" smtClean="0">
                <a:latin typeface="e-Ukraine Light" pitchFamily="50" charset="-52"/>
              </a:rPr>
              <a:t>атмосферне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повітря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стаціонарними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джерелами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забруднення</a:t>
            </a:r>
            <a:r>
              <a:rPr lang="ru-RU" sz="1200" dirty="0" smtClean="0">
                <a:latin typeface="e-Ukraine Light" pitchFamily="50" charset="-52"/>
              </a:rPr>
              <a:t>, у </a:t>
            </a:r>
            <a:r>
              <a:rPr lang="ru-RU" sz="1200" dirty="0" err="1" smtClean="0">
                <a:latin typeface="e-Ukraine Light" pitchFamily="50" charset="-52"/>
              </a:rPr>
              <a:t>разі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використання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орендованих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стаціонарних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джерел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забруднення</a:t>
            </a:r>
            <a:r>
              <a:rPr lang="ru-RU" sz="1200" dirty="0" smtClean="0">
                <a:latin typeface="e-Ukraine Light" pitchFamily="50" charset="-52"/>
              </a:rPr>
              <a:t>, </a:t>
            </a:r>
            <a:r>
              <a:rPr lang="ru-RU" sz="1200" dirty="0" err="1" smtClean="0">
                <a:latin typeface="e-Ukraine Light" pitchFamily="50" charset="-52"/>
              </a:rPr>
              <a:t>є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орендар</a:t>
            </a:r>
            <a:r>
              <a:rPr lang="ru-RU" sz="1200" dirty="0" smtClean="0">
                <a:latin typeface="e-Ukraine Light" pitchFamily="50" charset="-52"/>
              </a:rPr>
              <a:t>, </a:t>
            </a:r>
            <a:r>
              <a:rPr lang="ru-RU" sz="1200" dirty="0" err="1" smtClean="0">
                <a:latin typeface="e-Ukraine Light" pitchFamily="50" charset="-52"/>
              </a:rPr>
              <a:t>під</a:t>
            </a:r>
            <a:r>
              <a:rPr lang="ru-RU" sz="1200" dirty="0" smtClean="0">
                <a:latin typeface="e-Ukraine Light" pitchFamily="50" charset="-52"/>
              </a:rPr>
              <a:t> час </a:t>
            </a:r>
            <a:r>
              <a:rPr lang="ru-RU" sz="1200" dirty="0" err="1" smtClean="0">
                <a:latin typeface="e-Ukraine Light" pitchFamily="50" charset="-52"/>
              </a:rPr>
              <a:t>провадження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діяльності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якого</a:t>
            </a:r>
            <a:r>
              <a:rPr lang="ru-RU" sz="1200" dirty="0" smtClean="0">
                <a:latin typeface="e-Ukraine Light" pitchFamily="50" charset="-52"/>
              </a:rPr>
              <a:t> на </a:t>
            </a:r>
            <a:r>
              <a:rPr lang="ru-RU" sz="1200" dirty="0" err="1" smtClean="0">
                <a:latin typeface="e-Ukraine Light" pitchFamily="50" charset="-52"/>
              </a:rPr>
              <a:t>території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України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і</a:t>
            </a:r>
            <a:r>
              <a:rPr lang="ru-RU" sz="1200" dirty="0" smtClean="0">
                <a:latin typeface="e-Ukraine Light" pitchFamily="50" charset="-52"/>
              </a:rPr>
              <a:t> в межах </a:t>
            </a:r>
            <a:r>
              <a:rPr lang="ru-RU" sz="1200" dirty="0" err="1" smtClean="0">
                <a:latin typeface="e-Ukraine Light" pitchFamily="50" charset="-52"/>
              </a:rPr>
              <a:t>її</a:t>
            </a:r>
            <a:r>
              <a:rPr lang="ru-RU" sz="1200" dirty="0" smtClean="0">
                <a:latin typeface="e-Ukraine Light" pitchFamily="50" charset="-52"/>
              </a:rPr>
              <a:t> континентального шельфу та </a:t>
            </a:r>
            <a:r>
              <a:rPr lang="ru-RU" sz="1200" dirty="0" err="1" smtClean="0">
                <a:latin typeface="e-Ukraine Light" pitchFamily="50" charset="-52"/>
              </a:rPr>
              <a:t>виключної</a:t>
            </a:r>
            <a:r>
              <a:rPr lang="ru-RU" sz="1200" dirty="0" smtClean="0">
                <a:latin typeface="e-Ukraine Light" pitchFamily="50" charset="-52"/>
              </a:rPr>
              <a:t> (</a:t>
            </a:r>
            <a:r>
              <a:rPr lang="ru-RU" sz="1200" dirty="0" err="1" smtClean="0">
                <a:latin typeface="e-Ukraine Light" pitchFamily="50" charset="-52"/>
              </a:rPr>
              <a:t>морської</a:t>
            </a:r>
            <a:r>
              <a:rPr lang="ru-RU" sz="1200" dirty="0" smtClean="0">
                <a:latin typeface="e-Ukraine Light" pitchFamily="50" charset="-52"/>
              </a:rPr>
              <a:t>) </a:t>
            </a:r>
            <a:r>
              <a:rPr lang="ru-RU" sz="1200" dirty="0" err="1" smtClean="0">
                <a:latin typeface="e-Ukraine Light" pitchFamily="50" charset="-52"/>
              </a:rPr>
              <a:t>економічної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зони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здійснюються</a:t>
            </a:r>
            <a:r>
              <a:rPr lang="ru-RU" sz="1200" dirty="0" smtClean="0">
                <a:latin typeface="e-Ukraine Light" pitchFamily="50" charset="-52"/>
              </a:rPr>
              <a:t>, </a:t>
            </a:r>
            <a:r>
              <a:rPr lang="ru-RU" sz="1200" dirty="0" err="1" smtClean="0">
                <a:latin typeface="e-Ukraine Light" pitchFamily="50" charset="-52"/>
              </a:rPr>
              <a:t>зокрема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викиди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забруднюючих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речовин</a:t>
            </a:r>
            <a:r>
              <a:rPr lang="ru-RU" sz="1200" dirty="0" smtClean="0">
                <a:latin typeface="e-Ukraine Light" pitchFamily="50" charset="-52"/>
              </a:rPr>
              <a:t> в </a:t>
            </a:r>
            <a:r>
              <a:rPr lang="ru-RU" sz="1200" dirty="0" err="1" smtClean="0">
                <a:latin typeface="e-Ukraine Light" pitchFamily="50" charset="-52"/>
              </a:rPr>
              <a:t>атмосферне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повітря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стаціонарними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джерелами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забруднення</a:t>
            </a:r>
            <a:r>
              <a:rPr lang="ru-RU" sz="1200" dirty="0" smtClean="0">
                <a:latin typeface="e-Ukraine Light" pitchFamily="50" charset="-52"/>
              </a:rPr>
              <a:t>.</a:t>
            </a:r>
            <a:endParaRPr lang="ru-RU" sz="1200" dirty="0">
              <a:latin typeface="e-Ukraine Light" pitchFamily="50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4221950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1492</TotalTime>
  <Words>117</Words>
  <Application>Microsoft Office PowerPoint</Application>
  <PresentationFormat>Лист A4 (210x297 мм)</PresentationFormat>
  <Paragraphs>27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Слайд 1</vt:lpstr>
      <vt:lpstr>Слайд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Asus</dc:creator>
  <cp:lastModifiedBy>adm</cp:lastModifiedBy>
  <cp:revision>183</cp:revision>
  <dcterms:created xsi:type="dcterms:W3CDTF">2021-05-27T05:23:05Z</dcterms:created>
  <dcterms:modified xsi:type="dcterms:W3CDTF">2021-10-29T07:32:21Z</dcterms:modified>
</cp:coreProperties>
</file>