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88" y="-45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xmlns="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xmlns="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:a16="http://schemas.microsoft.com/office/drawing/2014/main" xmlns="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:a16="http://schemas.microsoft.com/office/drawing/2014/main" xmlns="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:a16="http://schemas.microsoft.com/office/drawing/2014/main" xmlns="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:a16="http://schemas.microsoft.com/office/drawing/2014/main" xmlns="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:a16="http://schemas.microsoft.com/office/drawing/2014/main" xmlns="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xmlns="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xmlns="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xmlns="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xmlns="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xmlns="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781676" y="1039176"/>
            <a:ext cx="3371850" cy="19005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ru-RU" sz="1600" b="1" dirty="0" smtClean="0">
              <a:latin typeface="e-Ukraine" pitchFamily="2" charset="-52"/>
            </a:endParaRPr>
          </a:p>
          <a:p>
            <a:pPr algn="ctr"/>
            <a:endParaRPr lang="ru-RU" sz="1600" b="1" dirty="0" smtClean="0">
              <a:latin typeface="e-Ukraine" pitchFamily="2" charset="-52"/>
            </a:endParaRPr>
          </a:p>
          <a:p>
            <a:pPr algn="ctr" fontAlgn="base"/>
            <a:r>
              <a:rPr lang="ru-RU" sz="1500" b="1" dirty="0" err="1" smtClean="0">
                <a:latin typeface="e-Ukraine" pitchFamily="2" charset="-52"/>
              </a:rPr>
              <a:t>Перелік</a:t>
            </a:r>
            <a:r>
              <a:rPr lang="ru-RU" sz="1500" b="1" dirty="0" smtClean="0">
                <a:latin typeface="e-Ukraine" pitchFamily="2" charset="-52"/>
              </a:rPr>
              <a:t> </a:t>
            </a:r>
            <a:r>
              <a:rPr lang="ru-RU" sz="1500" b="1" dirty="0" err="1" smtClean="0">
                <a:latin typeface="e-Ukraine" pitchFamily="2" charset="-52"/>
              </a:rPr>
              <a:t>активів</a:t>
            </a:r>
            <a:r>
              <a:rPr lang="ru-RU" sz="1500" b="1" dirty="0" smtClean="0">
                <a:latin typeface="e-Ukraine" pitchFamily="2" charset="-52"/>
              </a:rPr>
              <a:t> </a:t>
            </a:r>
            <a:r>
              <a:rPr lang="ru-RU" sz="1500" b="1" dirty="0" err="1" smtClean="0">
                <a:latin typeface="e-Ukraine" pitchFamily="2" charset="-52"/>
              </a:rPr>
              <a:t>щодо</a:t>
            </a:r>
            <a:r>
              <a:rPr lang="ru-RU" sz="1500" b="1" dirty="0" smtClean="0">
                <a:latin typeface="e-Ukraine" pitchFamily="2" charset="-52"/>
              </a:rPr>
              <a:t> </a:t>
            </a:r>
            <a:r>
              <a:rPr lang="ru-RU" sz="1500" b="1" dirty="0" err="1" smtClean="0">
                <a:latin typeface="e-Ukraine" pitchFamily="2" charset="-52"/>
              </a:rPr>
              <a:t>яких</a:t>
            </a:r>
            <a:r>
              <a:rPr lang="ru-RU" sz="1500" b="1" dirty="0" smtClean="0">
                <a:latin typeface="e-Ukraine" pitchFamily="2" charset="-52"/>
              </a:rPr>
              <a:t> </a:t>
            </a:r>
            <a:r>
              <a:rPr lang="ru-RU" sz="1500" b="1" dirty="0" err="1" smtClean="0">
                <a:latin typeface="e-Ukraine" pitchFamily="2" charset="-52"/>
              </a:rPr>
              <a:t>встановлено</a:t>
            </a:r>
            <a:r>
              <a:rPr lang="ru-RU" sz="1500" b="1" dirty="0" smtClean="0">
                <a:latin typeface="e-Ukraine" pitchFamily="2" charset="-52"/>
              </a:rPr>
              <a:t> ставку </a:t>
            </a:r>
            <a:r>
              <a:rPr lang="ru-RU" sz="1500" b="1" dirty="0" err="1" smtClean="0">
                <a:latin typeface="e-Ukraine" pitchFamily="2" charset="-52"/>
              </a:rPr>
              <a:t>збору</a:t>
            </a:r>
            <a:r>
              <a:rPr lang="ru-RU" sz="1500" b="1" dirty="0" smtClean="0">
                <a:latin typeface="e-Ukraine" pitchFamily="2" charset="-52"/>
              </a:rPr>
              <a:t> </a:t>
            </a:r>
            <a:r>
              <a:rPr lang="ru-RU" sz="1500" b="1" dirty="0" err="1" smtClean="0">
                <a:latin typeface="e-Ukraine" pitchFamily="2" charset="-52"/>
              </a:rPr>
              <a:t>з</a:t>
            </a:r>
            <a:r>
              <a:rPr lang="ru-RU" sz="1500" b="1" dirty="0" smtClean="0">
                <a:latin typeface="e-Ukraine" pitchFamily="2" charset="-52"/>
              </a:rPr>
              <a:t> одноразового (</a:t>
            </a:r>
            <a:r>
              <a:rPr lang="ru-RU" sz="1500" b="1" dirty="0" err="1" smtClean="0">
                <a:latin typeface="e-Ukraine" pitchFamily="2" charset="-52"/>
              </a:rPr>
              <a:t>спеціального</a:t>
            </a:r>
            <a:r>
              <a:rPr lang="ru-RU" sz="1500" b="1" dirty="0" smtClean="0">
                <a:latin typeface="e-Ukraine" pitchFamily="2" charset="-52"/>
              </a:rPr>
              <a:t>) </a:t>
            </a:r>
            <a:r>
              <a:rPr lang="ru-RU" sz="1500" b="1" dirty="0" err="1" smtClean="0">
                <a:latin typeface="e-Ukraine" pitchFamily="2" charset="-52"/>
              </a:rPr>
              <a:t>добровільного</a:t>
            </a:r>
            <a:r>
              <a:rPr lang="ru-RU" sz="1500" b="1" dirty="0" smtClean="0">
                <a:latin typeface="e-Ukraine" pitchFamily="2" charset="-52"/>
              </a:rPr>
              <a:t> </a:t>
            </a:r>
            <a:r>
              <a:rPr lang="ru-RU" sz="1500" b="1" dirty="0" err="1" smtClean="0">
                <a:latin typeface="e-Ukraine" pitchFamily="2" charset="-52"/>
              </a:rPr>
              <a:t>декларування</a:t>
            </a:r>
            <a:r>
              <a:rPr lang="ru-RU" sz="1500" b="1" dirty="0" smtClean="0">
                <a:latin typeface="e-Ukraine" pitchFamily="2" charset="-52"/>
              </a:rPr>
              <a:t>  5% </a:t>
            </a:r>
            <a:endParaRPr lang="uk-UA" sz="1500" b="1" dirty="0" smtClean="0">
              <a:latin typeface="e-Ukraine" pitchFamily="2" charset="-52"/>
            </a:endParaRPr>
          </a:p>
          <a:p>
            <a:pPr algn="ctr"/>
            <a:endParaRPr lang="uk-UA" sz="1050" b="1" dirty="0">
              <a:latin typeface="e-Ukraine" pitchFamily="2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Листопад </a:t>
            </a:r>
            <a:r>
              <a:rPr kumimoji="0" lang="uk-UA" sz="8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2021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xmlns="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93345" y="85725"/>
            <a:ext cx="4850130" cy="6781800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5025570" y="78106"/>
            <a:ext cx="4793934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mtClean="0"/>
                <a:t>тРАВ</a:t>
              </a:r>
              <a:endParaRPr lang="uk-UA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B020ADF-A26B-4DB1-A8F3-01CE965CB04E}"/>
              </a:ext>
            </a:extLst>
          </p:cNvPr>
          <p:cNvSpPr/>
          <p:nvPr/>
        </p:nvSpPr>
        <p:spPr>
          <a:xfrm>
            <a:off x="228599" y="18097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8126" y="86916"/>
            <a:ext cx="4543424" cy="31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1450" smtClean="0"/>
              <a:t>    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010150" y="66675"/>
            <a:ext cx="4800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smtClean="0">
              <a:latin typeface="e-Ukraine" pitchFamily="2" charset="-52"/>
            </a:endParaRPr>
          </a:p>
          <a:p>
            <a:pPr indent="457200" algn="just"/>
            <a:endParaRPr lang="uk-UA" sz="100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00025" y="0"/>
            <a:ext cx="4589924" cy="6601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uk-UA" sz="1500" dirty="0" smtClean="0">
              <a:latin typeface="e-Ukraine" pitchFamily="2" charset="-52"/>
            </a:endParaRPr>
          </a:p>
          <a:p>
            <a:pPr algn="just" fontAlgn="base"/>
            <a:r>
              <a:rPr lang="uk-UA" sz="1500" dirty="0" smtClean="0">
                <a:latin typeface="e-Ukraine" pitchFamily="2" charset="-52"/>
              </a:rPr>
              <a:t>  	</a:t>
            </a:r>
            <a:r>
              <a:rPr lang="uk-UA" sz="1700" dirty="0" smtClean="0">
                <a:latin typeface="e-Ukraine" pitchFamily="2" charset="-52"/>
              </a:rPr>
              <a:t>Головне управління ДПС у м. Києві повідомляє,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що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збір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з</a:t>
            </a:r>
            <a:r>
              <a:rPr lang="ru-RU" sz="1700" dirty="0" smtClean="0">
                <a:latin typeface="e-Ukraine" pitchFamily="2" charset="-52"/>
              </a:rPr>
              <a:t> одноразового (</a:t>
            </a:r>
            <a:r>
              <a:rPr lang="ru-RU" sz="1700" dirty="0" err="1" smtClean="0">
                <a:latin typeface="e-Ukraine" pitchFamily="2" charset="-52"/>
              </a:rPr>
              <a:t>спеціального</a:t>
            </a:r>
            <a:r>
              <a:rPr lang="ru-RU" sz="1700" dirty="0" smtClean="0">
                <a:latin typeface="e-Ukraine" pitchFamily="2" charset="-52"/>
              </a:rPr>
              <a:t>) </a:t>
            </a:r>
            <a:r>
              <a:rPr lang="ru-RU" sz="1700" dirty="0" err="1" smtClean="0">
                <a:latin typeface="e-Ukraine" pitchFamily="2" charset="-52"/>
              </a:rPr>
              <a:t>добровільного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декларування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справляється</a:t>
            </a:r>
            <a:r>
              <a:rPr lang="ru-RU" sz="1700" dirty="0" smtClean="0">
                <a:latin typeface="e-Ukraine" pitchFamily="2" charset="-52"/>
              </a:rPr>
              <a:t> за ставкою 5 </a:t>
            </a:r>
            <a:r>
              <a:rPr lang="ru-RU" sz="1700" dirty="0" err="1" smtClean="0">
                <a:latin typeface="e-Ukraine" pitchFamily="2" charset="-52"/>
              </a:rPr>
              <a:t>відсотків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щодо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наступних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задекларованих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об'єктів</a:t>
            </a:r>
            <a:r>
              <a:rPr lang="ru-RU" sz="1700" dirty="0" smtClean="0">
                <a:latin typeface="e-Ukraine" pitchFamily="2" charset="-52"/>
              </a:rPr>
              <a:t>:</a:t>
            </a:r>
          </a:p>
          <a:p>
            <a:pPr algn="just" fontAlgn="base"/>
            <a:endParaRPr lang="ru-RU" sz="1700" dirty="0" smtClean="0">
              <a:latin typeface="e-Ukraine" pitchFamily="2" charset="-52"/>
            </a:endParaRPr>
          </a:p>
          <a:p>
            <a:pPr algn="just" fontAlgn="base">
              <a:buFont typeface="Arial" pitchFamily="34" charset="0"/>
              <a:buChar char="•"/>
            </a:pPr>
            <a:r>
              <a:rPr lang="ru-RU" sz="1700" dirty="0" err="1" smtClean="0">
                <a:latin typeface="e-Ukraine" pitchFamily="2" charset="-52"/>
              </a:rPr>
              <a:t>валютних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цінностей</a:t>
            </a:r>
            <a:r>
              <a:rPr lang="ru-RU" sz="1700" dirty="0" smtClean="0">
                <a:latin typeface="e-Ukraine" pitchFamily="2" charset="-52"/>
              </a:rPr>
              <a:t>, </a:t>
            </a:r>
            <a:r>
              <a:rPr lang="ru-RU" sz="1700" dirty="0" err="1" smtClean="0">
                <a:latin typeface="e-Ukraine" pitchFamily="2" charset="-52"/>
              </a:rPr>
              <a:t>розміщених</a:t>
            </a:r>
            <a:r>
              <a:rPr lang="ru-RU" sz="1700" dirty="0" smtClean="0">
                <a:latin typeface="e-Ukraine" pitchFamily="2" charset="-52"/>
              </a:rPr>
              <a:t> на </a:t>
            </a:r>
            <a:r>
              <a:rPr lang="ru-RU" sz="1700" dirty="0" err="1" smtClean="0">
                <a:latin typeface="e-Ukraine" pitchFamily="2" charset="-52"/>
              </a:rPr>
              <a:t>рахунках</a:t>
            </a:r>
            <a:r>
              <a:rPr lang="ru-RU" sz="1700" dirty="0" smtClean="0">
                <a:latin typeface="e-Ukraine" pitchFamily="2" charset="-52"/>
              </a:rPr>
              <a:t> у банках в </a:t>
            </a:r>
            <a:r>
              <a:rPr lang="ru-RU" sz="1700" dirty="0" err="1" smtClean="0">
                <a:latin typeface="e-Ukraine" pitchFamily="2" charset="-52"/>
              </a:rPr>
              <a:t>Україні</a:t>
            </a:r>
            <a:r>
              <a:rPr lang="ru-RU" sz="1700" dirty="0" smtClean="0">
                <a:latin typeface="e-Ukraine" pitchFamily="2" charset="-52"/>
              </a:rPr>
              <a:t> та </a:t>
            </a:r>
            <a:r>
              <a:rPr lang="ru-RU" sz="1700" dirty="0" err="1" smtClean="0">
                <a:latin typeface="e-Ukraine" pitchFamily="2" charset="-52"/>
              </a:rPr>
              <a:t>щодо</a:t>
            </a:r>
            <a:r>
              <a:rPr lang="ru-RU" sz="1700" dirty="0" smtClean="0">
                <a:latin typeface="e-Ukraine" pitchFamily="2" charset="-52"/>
              </a:rPr>
              <a:t> права </a:t>
            </a:r>
            <a:r>
              <a:rPr lang="ru-RU" sz="1700" dirty="0" err="1" smtClean="0">
                <a:latin typeface="e-Ukraine" pitchFamily="2" charset="-52"/>
              </a:rPr>
              <a:t>грошової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вимоги</a:t>
            </a:r>
            <a:r>
              <a:rPr lang="ru-RU" sz="1700" dirty="0" smtClean="0">
                <a:latin typeface="e-Ukraine" pitchFamily="2" charset="-52"/>
              </a:rPr>
              <a:t> до </a:t>
            </a:r>
            <a:r>
              <a:rPr lang="ru-RU" sz="1700" dirty="0" err="1" smtClean="0">
                <a:latin typeface="e-Ukraine" pitchFamily="2" charset="-52"/>
              </a:rPr>
              <a:t>резидентів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України</a:t>
            </a:r>
            <a:r>
              <a:rPr lang="ru-RU" sz="1700" dirty="0" smtClean="0">
                <a:latin typeface="e-Ukraine" pitchFamily="2" charset="-52"/>
              </a:rPr>
              <a:t>;</a:t>
            </a:r>
          </a:p>
          <a:p>
            <a:pPr algn="just" fontAlgn="base"/>
            <a:endParaRPr lang="ru-RU" sz="1700" dirty="0" smtClean="0">
              <a:latin typeface="e-Ukraine" pitchFamily="2" charset="-52"/>
            </a:endParaRPr>
          </a:p>
          <a:p>
            <a:pPr algn="just" fontAlgn="base">
              <a:buFont typeface="Arial" pitchFamily="34" charset="0"/>
              <a:buChar char="•"/>
            </a:pPr>
            <a:r>
              <a:rPr lang="ru-RU" sz="1700" dirty="0" err="1" smtClean="0">
                <a:latin typeface="e-Ukraine" pitchFamily="2" charset="-52"/>
              </a:rPr>
              <a:t>об'єктів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декларування</a:t>
            </a:r>
            <a:r>
              <a:rPr lang="ru-RU" sz="1700" dirty="0" smtClean="0">
                <a:latin typeface="e-Ukraine" pitchFamily="2" charset="-52"/>
              </a:rPr>
              <a:t>, </a:t>
            </a:r>
            <a:r>
              <a:rPr lang="ru-RU" sz="1700" dirty="0" err="1" smtClean="0">
                <a:latin typeface="e-Ukraine" pitchFamily="2" charset="-52"/>
              </a:rPr>
              <a:t>що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знаходяться</a:t>
            </a:r>
            <a:r>
              <a:rPr lang="ru-RU" sz="1700" dirty="0" smtClean="0">
                <a:latin typeface="e-Ukraine" pitchFamily="2" charset="-52"/>
              </a:rPr>
              <a:t> (</a:t>
            </a:r>
            <a:r>
              <a:rPr lang="ru-RU" sz="1700" dirty="0" err="1" smtClean="0">
                <a:latin typeface="e-Ukraine" pitchFamily="2" charset="-52"/>
              </a:rPr>
              <a:t>зареєстровані</a:t>
            </a:r>
            <a:r>
              <a:rPr lang="ru-RU" sz="1700" dirty="0" smtClean="0">
                <a:latin typeface="e-Ukraine" pitchFamily="2" charset="-52"/>
              </a:rPr>
              <a:t>) в </a:t>
            </a:r>
            <a:r>
              <a:rPr lang="ru-RU" sz="1700" dirty="0" err="1" smtClean="0">
                <a:latin typeface="e-Ukraine" pitchFamily="2" charset="-52"/>
              </a:rPr>
              <a:t>Україні</a:t>
            </a:r>
            <a:r>
              <a:rPr lang="ru-RU" sz="1700" dirty="0" smtClean="0">
                <a:latin typeface="e-Ukraine" pitchFamily="2" charset="-52"/>
              </a:rPr>
              <a:t> (</a:t>
            </a:r>
            <a:r>
              <a:rPr lang="ru-RU" sz="1700" dirty="0" err="1" smtClean="0">
                <a:latin typeface="e-Ukraine" pitchFamily="2" charset="-52"/>
              </a:rPr>
              <a:t>нерухоме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майно</a:t>
            </a:r>
            <a:r>
              <a:rPr lang="ru-RU" sz="1700" dirty="0" smtClean="0">
                <a:latin typeface="e-Ukraine" pitchFamily="2" charset="-52"/>
              </a:rPr>
              <a:t> (</a:t>
            </a:r>
            <a:r>
              <a:rPr lang="ru-RU" sz="1700" dirty="0" err="1" smtClean="0">
                <a:latin typeface="e-Ukraine" pitchFamily="2" charset="-52"/>
              </a:rPr>
              <a:t>земельні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ділянки</a:t>
            </a:r>
            <a:r>
              <a:rPr lang="ru-RU" sz="1700" dirty="0" smtClean="0">
                <a:latin typeface="e-Ukraine" pitchFamily="2" charset="-52"/>
              </a:rPr>
              <a:t>, </a:t>
            </a:r>
            <a:r>
              <a:rPr lang="ru-RU" sz="1700" dirty="0" err="1" smtClean="0">
                <a:latin typeface="e-Ukraine" pitchFamily="2" charset="-52"/>
              </a:rPr>
              <a:t>об'єкти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житлової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і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нежитлової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нерухомості</a:t>
            </a:r>
            <a:r>
              <a:rPr lang="ru-RU" sz="1700" dirty="0" smtClean="0">
                <a:latin typeface="e-Ukraine" pitchFamily="2" charset="-52"/>
              </a:rPr>
              <a:t>), </a:t>
            </a:r>
            <a:r>
              <a:rPr lang="ru-RU" sz="1700" dirty="0" err="1" smtClean="0">
                <a:latin typeface="e-Ukraine" pitchFamily="2" charset="-52"/>
              </a:rPr>
              <a:t>рухоме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майно</a:t>
            </a:r>
            <a:r>
              <a:rPr lang="ru-RU" sz="1700" dirty="0" smtClean="0">
                <a:latin typeface="e-Ukraine" pitchFamily="2" charset="-52"/>
              </a:rPr>
              <a:t>, </a:t>
            </a:r>
            <a:r>
              <a:rPr lang="ru-RU" sz="1700" dirty="0" err="1" smtClean="0">
                <a:latin typeface="e-Ukraine" pitchFamily="2" charset="-52"/>
              </a:rPr>
              <a:t>частки</a:t>
            </a:r>
            <a:r>
              <a:rPr lang="ru-RU" sz="1700" dirty="0" smtClean="0">
                <a:latin typeface="e-Ukraine" pitchFamily="2" charset="-52"/>
              </a:rPr>
              <a:t> (</a:t>
            </a:r>
            <a:r>
              <a:rPr lang="ru-RU" sz="1700" dirty="0" err="1" smtClean="0">
                <a:latin typeface="e-Ukraine" pitchFamily="2" charset="-52"/>
              </a:rPr>
              <a:t>паї</a:t>
            </a:r>
            <a:r>
              <a:rPr lang="ru-RU" sz="1700" dirty="0" smtClean="0">
                <a:latin typeface="e-Ukraine" pitchFamily="2" charset="-52"/>
              </a:rPr>
              <a:t>) у </a:t>
            </a:r>
            <a:r>
              <a:rPr lang="ru-RU" sz="1700" dirty="0" err="1" smtClean="0">
                <a:latin typeface="e-Ukraine" pitchFamily="2" charset="-52"/>
              </a:rPr>
              <a:t>майні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юридичних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осіб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або</a:t>
            </a:r>
            <a:r>
              <a:rPr lang="ru-RU" sz="1700" dirty="0" smtClean="0">
                <a:latin typeface="e-Ukraine" pitchFamily="2" charset="-52"/>
              </a:rPr>
              <a:t> в </a:t>
            </a:r>
            <a:r>
              <a:rPr lang="ru-RU" sz="1700" dirty="0" err="1" smtClean="0">
                <a:latin typeface="e-Ukraine" pitchFamily="2" charset="-52"/>
              </a:rPr>
              <a:t>утвореннях</a:t>
            </a:r>
            <a:r>
              <a:rPr lang="ru-RU" sz="1700" dirty="0" smtClean="0">
                <a:latin typeface="e-Ukraine" pitchFamily="2" charset="-52"/>
              </a:rPr>
              <a:t> без статусу </a:t>
            </a:r>
            <a:r>
              <a:rPr lang="ru-RU" sz="1700" dirty="0" err="1" smtClean="0">
                <a:latin typeface="e-Ukraine" pitchFamily="2" charset="-52"/>
              </a:rPr>
              <a:t>юридичної</a:t>
            </a:r>
            <a:r>
              <a:rPr lang="ru-RU" sz="1700" dirty="0" smtClean="0">
                <a:latin typeface="e-Ukraine" pitchFamily="2" charset="-52"/>
              </a:rPr>
              <a:t> особи, </a:t>
            </a:r>
            <a:r>
              <a:rPr lang="ru-RU" sz="1700" dirty="0" err="1" smtClean="0">
                <a:latin typeface="e-Ukraine" pitchFamily="2" charset="-52"/>
              </a:rPr>
              <a:t>інші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корпоративні</a:t>
            </a:r>
            <a:r>
              <a:rPr lang="ru-RU" sz="1700" dirty="0" smtClean="0">
                <a:latin typeface="e-Ukraine" pitchFamily="2" charset="-52"/>
              </a:rPr>
              <a:t> права, </a:t>
            </a:r>
            <a:r>
              <a:rPr lang="ru-RU" sz="1700" dirty="0" err="1" smtClean="0">
                <a:latin typeface="e-Ukraine" pitchFamily="2" charset="-52"/>
              </a:rPr>
              <a:t>майнові</a:t>
            </a:r>
            <a:r>
              <a:rPr lang="ru-RU" sz="1700" dirty="0" smtClean="0">
                <a:latin typeface="e-Ukraine" pitchFamily="2" charset="-52"/>
              </a:rPr>
              <a:t> права на </a:t>
            </a:r>
            <a:r>
              <a:rPr lang="ru-RU" sz="1700" dirty="0" err="1" smtClean="0">
                <a:latin typeface="e-Ukraine" pitchFamily="2" charset="-52"/>
              </a:rPr>
              <a:t>об'єкти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інтелектуальної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власності</a:t>
            </a:r>
            <a:r>
              <a:rPr lang="ru-RU" sz="1700" dirty="0" smtClean="0">
                <a:latin typeface="e-Ukraine" pitchFamily="2" charset="-52"/>
              </a:rPr>
              <a:t>,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229223" y="0"/>
            <a:ext cx="4392000" cy="5038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uk-UA" sz="1500" dirty="0" smtClean="0">
              <a:latin typeface="e-Ukraine" pitchFamily="2" charset="-52"/>
            </a:endParaRPr>
          </a:p>
          <a:p>
            <a:pPr algn="just" fontAlgn="base"/>
            <a:r>
              <a:rPr lang="ru-RU" sz="1700" dirty="0" err="1" smtClean="0">
                <a:latin typeface="e-Ukraine" pitchFamily="2" charset="-52"/>
              </a:rPr>
              <a:t>цінні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папери</a:t>
            </a:r>
            <a:r>
              <a:rPr lang="ru-RU" sz="1700" dirty="0" smtClean="0">
                <a:latin typeface="e-Ukraine" pitchFamily="2" charset="-52"/>
              </a:rPr>
              <a:t>, права на </a:t>
            </a:r>
            <a:r>
              <a:rPr lang="ru-RU" sz="1700" dirty="0" err="1" smtClean="0">
                <a:latin typeface="e-Ukraine" pitchFamily="2" charset="-52"/>
              </a:rPr>
              <a:t>отримання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дивідендів</a:t>
            </a:r>
            <a:r>
              <a:rPr lang="ru-RU" sz="1700" dirty="0" smtClean="0">
                <a:latin typeface="e-Ukraine" pitchFamily="2" charset="-52"/>
              </a:rPr>
              <a:t>, </a:t>
            </a:r>
            <a:r>
              <a:rPr lang="ru-RU" sz="1700" dirty="0" err="1" smtClean="0">
                <a:latin typeface="e-Ukraine" pitchFamily="2" charset="-52"/>
              </a:rPr>
              <a:t>процентів</a:t>
            </a:r>
            <a:r>
              <a:rPr lang="ru-RU" sz="1700" dirty="0" smtClean="0">
                <a:latin typeface="e-Ukraine" pitchFamily="2" charset="-52"/>
              </a:rPr>
              <a:t>, не </a:t>
            </a:r>
            <a:r>
              <a:rPr lang="ru-RU" sz="1700" dirty="0" err="1" smtClean="0">
                <a:latin typeface="e-Ukraine" pitchFamily="2" charset="-52"/>
              </a:rPr>
              <a:t>пов'язані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із</a:t>
            </a:r>
            <a:r>
              <a:rPr lang="ru-RU" sz="1700" dirty="0" smtClean="0">
                <a:latin typeface="e-Ukraine" pitchFamily="2" charset="-52"/>
              </a:rPr>
              <a:t> правом </a:t>
            </a:r>
            <a:r>
              <a:rPr lang="ru-RU" sz="1700" dirty="0" err="1" smtClean="0">
                <a:latin typeface="e-Ukraine" pitchFamily="2" charset="-52"/>
              </a:rPr>
              <a:t>власності</a:t>
            </a:r>
            <a:r>
              <a:rPr lang="ru-RU" sz="1700" dirty="0" smtClean="0">
                <a:latin typeface="e-Ukraine" pitchFamily="2" charset="-52"/>
              </a:rPr>
              <a:t> на </a:t>
            </a:r>
            <a:r>
              <a:rPr lang="ru-RU" sz="1700" dirty="0" err="1" smtClean="0">
                <a:latin typeface="e-Ukraine" pitchFamily="2" charset="-52"/>
              </a:rPr>
              <a:t>цінні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папери</a:t>
            </a:r>
            <a:r>
              <a:rPr lang="ru-RU" sz="1700" dirty="0" smtClean="0">
                <a:latin typeface="e-Ukraine" pitchFamily="2" charset="-52"/>
              </a:rPr>
              <a:t>, </a:t>
            </a:r>
            <a:r>
              <a:rPr lang="ru-RU" sz="1700" dirty="0" err="1" smtClean="0">
                <a:latin typeface="e-Ukraine" pitchFamily="2" charset="-52"/>
              </a:rPr>
              <a:t>частки</a:t>
            </a:r>
            <a:r>
              <a:rPr lang="ru-RU" sz="1700" dirty="0" smtClean="0">
                <a:latin typeface="e-Ukraine" pitchFamily="2" charset="-52"/>
              </a:rPr>
              <a:t> (</a:t>
            </a:r>
            <a:r>
              <a:rPr lang="ru-RU" sz="1700" dirty="0" err="1" smtClean="0">
                <a:latin typeface="e-Ukraine" pitchFamily="2" charset="-52"/>
              </a:rPr>
              <a:t>паї</a:t>
            </a:r>
            <a:r>
              <a:rPr lang="ru-RU" sz="1700" dirty="0" smtClean="0">
                <a:latin typeface="e-Ukraine" pitchFamily="2" charset="-52"/>
              </a:rPr>
              <a:t>) у </a:t>
            </a:r>
            <a:r>
              <a:rPr lang="ru-RU" sz="1700" dirty="0" err="1" smtClean="0">
                <a:latin typeface="e-Ukraine" pitchFamily="2" charset="-52"/>
              </a:rPr>
              <a:t>майні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юридичних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осіб</a:t>
            </a:r>
            <a:r>
              <a:rPr lang="ru-RU" sz="1700" dirty="0" smtClean="0">
                <a:latin typeface="e-Ukraine" pitchFamily="2" charset="-52"/>
              </a:rPr>
              <a:t> та/</a:t>
            </a:r>
            <a:r>
              <a:rPr lang="ru-RU" sz="1700" dirty="0" err="1" smtClean="0">
                <a:latin typeface="e-Ukraine" pitchFamily="2" charset="-52"/>
              </a:rPr>
              <a:t>або</a:t>
            </a:r>
            <a:r>
              <a:rPr lang="ru-RU" sz="1700" dirty="0" smtClean="0">
                <a:latin typeface="e-Ukraine" pitchFamily="2" charset="-52"/>
              </a:rPr>
              <a:t> в </a:t>
            </a:r>
            <a:r>
              <a:rPr lang="ru-RU" sz="1700" dirty="0" err="1" smtClean="0">
                <a:latin typeface="e-Ukraine" pitchFamily="2" charset="-52"/>
              </a:rPr>
              <a:t>утвореннях</a:t>
            </a:r>
            <a:r>
              <a:rPr lang="ru-RU" sz="1700" dirty="0" smtClean="0">
                <a:latin typeface="e-Ukraine" pitchFamily="2" charset="-52"/>
              </a:rPr>
              <a:t> без статусу </a:t>
            </a:r>
            <a:r>
              <a:rPr lang="ru-RU" sz="1700" dirty="0" err="1" smtClean="0">
                <a:latin typeface="e-Ukraine" pitchFamily="2" charset="-52"/>
              </a:rPr>
              <a:t>юридичної</a:t>
            </a:r>
            <a:r>
              <a:rPr lang="ru-RU" sz="1700" dirty="0" smtClean="0">
                <a:latin typeface="e-Ukraine" pitchFamily="2" charset="-52"/>
              </a:rPr>
              <a:t> особи,  </a:t>
            </a:r>
            <a:r>
              <a:rPr lang="ru-RU" sz="1700" dirty="0" err="1" smtClean="0">
                <a:latin typeface="e-Ukraine" pitchFamily="2" charset="-52"/>
              </a:rPr>
              <a:t>інші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активи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фізичної</a:t>
            </a:r>
            <a:r>
              <a:rPr lang="ru-RU" sz="1700" dirty="0" smtClean="0">
                <a:latin typeface="e-Ukraine" pitchFamily="2" charset="-52"/>
              </a:rPr>
              <a:t> особи);</a:t>
            </a:r>
          </a:p>
          <a:p>
            <a:pPr algn="just" fontAlgn="base"/>
            <a:endParaRPr lang="ru-RU" sz="1700" dirty="0" smtClean="0">
              <a:latin typeface="e-Ukraine" pitchFamily="2" charset="-52"/>
            </a:endParaRPr>
          </a:p>
          <a:p>
            <a:pPr algn="just" fontAlgn="base"/>
            <a:r>
              <a:rPr lang="ru-RU" sz="1700" dirty="0" smtClean="0">
                <a:latin typeface="e-Ukraine" pitchFamily="2" charset="-52"/>
              </a:rPr>
              <a:t>	</a:t>
            </a:r>
            <a:r>
              <a:rPr lang="ru-RU" sz="1700" dirty="0" err="1" smtClean="0">
                <a:latin typeface="e-Ukraine" pitchFamily="2" charset="-52"/>
              </a:rPr>
              <a:t>Звертаємо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увагу</a:t>
            </a:r>
            <a:r>
              <a:rPr lang="ru-RU" sz="1700" dirty="0" smtClean="0">
                <a:latin typeface="e-Ukraine" pitchFamily="2" charset="-52"/>
              </a:rPr>
              <a:t>, </a:t>
            </a:r>
            <a:r>
              <a:rPr lang="ru-RU" sz="1700" dirty="0" err="1" smtClean="0">
                <a:latin typeface="e-Ukraine" pitchFamily="2" charset="-52"/>
              </a:rPr>
              <a:t>що</a:t>
            </a:r>
            <a:r>
              <a:rPr lang="ru-RU" sz="1700" dirty="0" smtClean="0">
                <a:latin typeface="e-Ukraine" pitchFamily="2" charset="-52"/>
              </a:rPr>
              <a:t> як альтернативу </a:t>
            </a:r>
            <a:r>
              <a:rPr lang="ru-RU" sz="1700" dirty="0" err="1" smtClean="0">
                <a:latin typeface="e-Ukraine" pitchFamily="2" charset="-52"/>
              </a:rPr>
              <a:t>платник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податків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може</a:t>
            </a:r>
            <a:r>
              <a:rPr lang="ru-RU" sz="1700" dirty="0" smtClean="0">
                <a:latin typeface="e-Ukraine" pitchFamily="2" charset="-52"/>
              </a:rPr>
              <a:t> обрати ставку 6 </a:t>
            </a:r>
            <a:r>
              <a:rPr lang="ru-RU" sz="1700" dirty="0" err="1" smtClean="0">
                <a:latin typeface="e-Ukraine" pitchFamily="2" charset="-52"/>
              </a:rPr>
              <a:t>відсотків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із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сплатою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податкового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зобов'язання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трьома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рівними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частинами</a:t>
            </a:r>
            <a:r>
              <a:rPr lang="ru-RU" sz="1700" dirty="0" smtClean="0">
                <a:latin typeface="e-Ukraine" pitchFamily="2" charset="-52"/>
              </a:rPr>
              <a:t> </a:t>
            </a:r>
            <a:r>
              <a:rPr lang="ru-RU" sz="1700" dirty="0" err="1" smtClean="0">
                <a:latin typeface="e-Ukraine" pitchFamily="2" charset="-52"/>
              </a:rPr>
              <a:t>щорічно</a:t>
            </a:r>
            <a:r>
              <a:rPr lang="ru-RU" sz="1700" dirty="0" smtClean="0">
                <a:latin typeface="e-Ukraine" pitchFamily="2" charset="-52"/>
              </a:rPr>
              <a:t>.</a:t>
            </a:r>
          </a:p>
          <a:p>
            <a:pPr algn="just"/>
            <a:endParaRPr lang="ru-RU" sz="1400" dirty="0" smtClean="0">
              <a:latin typeface="e-Ukraine" pitchFamily="2" charset="-52"/>
            </a:endParaRPr>
          </a:p>
          <a:p>
            <a:pPr algn="just"/>
            <a:r>
              <a:rPr lang="uk-UA" sz="1500" dirty="0" smtClean="0">
                <a:latin typeface="e-Ukraine" pitchFamily="2" charset="-52"/>
              </a:rPr>
              <a:t> </a:t>
            </a:r>
            <a:endParaRPr lang="ru-RU" sz="1500" dirty="0" smtClean="0">
              <a:latin typeface="e-Ukraine" pitchFamily="2" charset="-52"/>
            </a:endParaRPr>
          </a:p>
          <a:p>
            <a:pPr algn="just"/>
            <a:endParaRPr lang="ru-RU" sz="1500" dirty="0" smtClean="0">
              <a:latin typeface="e-Ukraine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1204</TotalTime>
  <Words>153</Words>
  <Application>Microsoft Office PowerPoint</Application>
  <PresentationFormat>Лист A4 (210x297 мм)</PresentationFormat>
  <Paragraphs>30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adm</cp:lastModifiedBy>
  <cp:revision>163</cp:revision>
  <dcterms:created xsi:type="dcterms:W3CDTF">2021-05-27T05:23:05Z</dcterms:created>
  <dcterms:modified xsi:type="dcterms:W3CDTF">2021-11-04T08:40:27Z</dcterms:modified>
</cp:coreProperties>
</file>