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2088" y="-45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="" xmlns:a16="http://schemas.microsoft.com/office/drawing/2014/main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="" xmlns:a16="http://schemas.microsoft.com/office/drawing/2014/main" id="{5B1F3CBD-8D08-499F-BE54-1DF3C9FE8E21}"/>
              </a:ext>
            </a:extLst>
          </p:cNvPr>
          <p:cNvGrpSpPr/>
          <p:nvPr/>
        </p:nvGrpSpPr>
        <p:grpSpPr>
          <a:xfrm>
            <a:off x="1062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="" xmlns:a16="http://schemas.microsoft.com/office/drawing/2014/main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="" xmlns:a16="http://schemas.microsoft.com/office/drawing/2014/main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="" xmlns:a16="http://schemas.microsoft.com/office/drawing/2014/main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="" xmlns:a16="http://schemas.microsoft.com/office/drawing/2014/main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="" xmlns:a16="http://schemas.microsoft.com/office/drawing/2014/main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="" xmlns:a16="http://schemas.microsoft.com/office/drawing/2014/main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="" xmlns:a16="http://schemas.microsoft.com/office/drawing/2014/main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="" xmlns:a16="http://schemas.microsoft.com/office/drawing/2014/main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="" xmlns:a16="http://schemas.microsoft.com/office/drawing/2014/main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="" xmlns:a16="http://schemas.microsoft.com/office/drawing/2014/main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="" xmlns:a16="http://schemas.microsoft.com/office/drawing/2014/main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="" xmlns:a16="http://schemas.microsoft.com/office/drawing/2014/main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781676" y="955518"/>
            <a:ext cx="3371850" cy="22236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ru-RU" sz="1600" b="1" dirty="0" smtClean="0">
              <a:latin typeface="e-Ukraine" pitchFamily="2" charset="-52"/>
            </a:endParaRPr>
          </a:p>
          <a:p>
            <a:pPr algn="ctr"/>
            <a:endParaRPr lang="ru-RU" sz="1600" b="1" dirty="0" smtClean="0">
              <a:latin typeface="e-Ukraine" pitchFamily="2" charset="-52"/>
            </a:endParaRPr>
          </a:p>
          <a:p>
            <a:pPr algn="ctr"/>
            <a:r>
              <a:rPr lang="ru-RU" sz="2000" b="1" dirty="0" err="1" smtClean="0"/>
              <a:t>Чи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потрібно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декларувати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нежитлові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будинки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некомерційного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призначення</a:t>
            </a:r>
            <a:r>
              <a:rPr lang="ru-RU" sz="2000" b="1" dirty="0" smtClean="0"/>
              <a:t>?</a:t>
            </a:r>
            <a:r>
              <a:rPr lang="ru-RU" sz="2000" dirty="0" smtClean="0"/>
              <a:t> </a:t>
            </a:r>
            <a:endParaRPr lang="uk-UA" sz="1400" b="1" dirty="0" smtClean="0">
              <a:latin typeface="e-Ukraine" pitchFamily="2" charset="-52"/>
            </a:endParaRPr>
          </a:p>
          <a:p>
            <a:pPr algn="ctr"/>
            <a:endParaRPr lang="uk-UA" sz="1600" b="1" dirty="0" smtClean="0">
              <a:latin typeface="e-Ukraine" pitchFamily="2" charset="-52"/>
            </a:endParaRPr>
          </a:p>
          <a:p>
            <a:pPr algn="ctr"/>
            <a:endParaRPr lang="uk-UA" sz="1050" b="1" dirty="0">
              <a:latin typeface="e-Ukraine" pitchFamily="2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Листопад </a:t>
            </a:r>
            <a:r>
              <a:rPr kumimoji="0" lang="uk-UA" sz="8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2021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="" xmlns:p14="http://schemas.microsoft.com/office/powerpoint/2010/main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77BE1E3B-BB62-4FEA-84E6-53708639754F}"/>
              </a:ext>
            </a:extLst>
          </p:cNvPr>
          <p:cNvGrpSpPr/>
          <p:nvPr/>
        </p:nvGrpSpPr>
        <p:grpSpPr>
          <a:xfrm>
            <a:off x="93345" y="85725"/>
            <a:ext cx="4850130" cy="6781800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92DF1A1-DE05-4849-B565-0A68A4DD5458}"/>
              </a:ext>
            </a:extLst>
          </p:cNvPr>
          <p:cNvGrpSpPr/>
          <p:nvPr/>
        </p:nvGrpSpPr>
        <p:grpSpPr>
          <a:xfrm>
            <a:off x="5025570" y="78106"/>
            <a:ext cx="4793934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mtClean="0"/>
                <a:t>тРАВ</a:t>
              </a:r>
              <a:endParaRPr lang="uk-UA"/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AB020ADF-A26B-4DB1-A8F3-01CE965CB04E}"/>
              </a:ext>
            </a:extLst>
          </p:cNvPr>
          <p:cNvSpPr/>
          <p:nvPr/>
        </p:nvSpPr>
        <p:spPr>
          <a:xfrm>
            <a:off x="228599" y="18097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8126" y="86916"/>
            <a:ext cx="4543424" cy="31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1450" smtClean="0"/>
              <a:t>    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010150" y="66675"/>
            <a:ext cx="4800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smtClean="0">
              <a:latin typeface="e-Ukraine" pitchFamily="2" charset="-52"/>
            </a:endParaRPr>
          </a:p>
          <a:p>
            <a:pPr indent="457200" algn="just"/>
            <a:endParaRPr lang="uk-UA" sz="100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00025" y="95245"/>
            <a:ext cx="4589924" cy="6355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uk-UA" sz="1500" dirty="0" smtClean="0">
              <a:latin typeface="e-Ukraine" pitchFamily="2" charset="-52"/>
            </a:endParaRPr>
          </a:p>
          <a:p>
            <a:pPr algn="just" fontAlgn="base"/>
            <a:r>
              <a:rPr lang="uk-UA" sz="1500" dirty="0" smtClean="0">
                <a:latin typeface="e-Ukraine" pitchFamily="2" charset="-52"/>
              </a:rPr>
              <a:t>  	</a:t>
            </a:r>
            <a:r>
              <a:rPr lang="uk-UA" sz="1300" dirty="0" smtClean="0">
                <a:latin typeface="e-Ukraine" pitchFamily="2" charset="-52"/>
              </a:rPr>
              <a:t>Головне управління ДПС у м. Києві інформує,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що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об’єктами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декларування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зі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збору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з</a:t>
            </a:r>
            <a:r>
              <a:rPr lang="ru-RU" sz="1300" dirty="0" smtClean="0">
                <a:latin typeface="e-Ukraine" pitchFamily="2" charset="-52"/>
              </a:rPr>
              <a:t> одноразового (</a:t>
            </a:r>
            <a:r>
              <a:rPr lang="ru-RU" sz="1300" dirty="0" err="1" smtClean="0">
                <a:latin typeface="e-Ukraine" pitchFamily="2" charset="-52"/>
              </a:rPr>
              <a:t>спеціального</a:t>
            </a:r>
            <a:r>
              <a:rPr lang="ru-RU" sz="1300" dirty="0" smtClean="0">
                <a:latin typeface="e-Ukraine" pitchFamily="2" charset="-52"/>
              </a:rPr>
              <a:t>) </a:t>
            </a:r>
            <a:r>
              <a:rPr lang="ru-RU" sz="1300" dirty="0" err="1" smtClean="0">
                <a:latin typeface="e-Ukraine" pitchFamily="2" charset="-52"/>
              </a:rPr>
              <a:t>добровільного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декларування</a:t>
            </a:r>
            <a:r>
              <a:rPr lang="ru-RU" sz="1300" dirty="0" smtClean="0">
                <a:latin typeface="e-Ukraine" pitchFamily="2" charset="-52"/>
              </a:rPr>
              <a:t> не </a:t>
            </a:r>
            <a:r>
              <a:rPr lang="ru-RU" sz="1300" dirty="0" err="1" smtClean="0">
                <a:latin typeface="e-Ukraine" pitchFamily="2" charset="-52"/>
              </a:rPr>
              <a:t>можуть</a:t>
            </a:r>
            <a:r>
              <a:rPr lang="ru-RU" sz="1300" dirty="0" smtClean="0">
                <a:latin typeface="e-Ukraine" pitchFamily="2" charset="-52"/>
              </a:rPr>
              <a:t> бути </a:t>
            </a:r>
            <a:r>
              <a:rPr lang="ru-RU" sz="1300" dirty="0" err="1" smtClean="0">
                <a:latin typeface="e-Ukraine" pitchFamily="2" charset="-52"/>
              </a:rPr>
              <a:t>нежитлові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будинки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некомерційного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призначення</a:t>
            </a:r>
            <a:r>
              <a:rPr lang="ru-RU" sz="1300" dirty="0" smtClean="0">
                <a:latin typeface="e-Ukraine" pitchFamily="2" charset="-52"/>
              </a:rPr>
              <a:t>, </a:t>
            </a:r>
            <a:r>
              <a:rPr lang="ru-RU" sz="1300" dirty="0" err="1" smtClean="0">
                <a:latin typeface="e-Ukraine" pitchFamily="2" charset="-52"/>
              </a:rPr>
              <a:t>загальна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площа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яких</a:t>
            </a:r>
            <a:r>
              <a:rPr lang="ru-RU" sz="1300" dirty="0" smtClean="0">
                <a:latin typeface="e-Ukraine" pitchFamily="2" charset="-52"/>
              </a:rPr>
              <a:t> не </a:t>
            </a:r>
            <a:r>
              <a:rPr lang="ru-RU" sz="1300" dirty="0" err="1" smtClean="0">
                <a:latin typeface="e-Ukraine" pitchFamily="2" charset="-52"/>
              </a:rPr>
              <a:t>перевищує</a:t>
            </a:r>
            <a:r>
              <a:rPr lang="ru-RU" sz="1300" dirty="0" smtClean="0">
                <a:latin typeface="e-Ukraine" pitchFamily="2" charset="-52"/>
              </a:rPr>
              <a:t> 60 кв.м. та </a:t>
            </a:r>
            <a:r>
              <a:rPr lang="ru-RU" sz="1300" dirty="0" err="1" smtClean="0">
                <a:latin typeface="e-Ukraine" pitchFamily="2" charset="-52"/>
              </a:rPr>
              <a:t>які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розташовані</a:t>
            </a:r>
            <a:r>
              <a:rPr lang="ru-RU" sz="1300" dirty="0" smtClean="0">
                <a:latin typeface="e-Ukraine" pitchFamily="2" charset="-52"/>
              </a:rPr>
              <a:t> на </a:t>
            </a:r>
            <a:r>
              <a:rPr lang="ru-RU" sz="1300" dirty="0" err="1" smtClean="0">
                <a:latin typeface="e-Ukraine" pitchFamily="2" charset="-52"/>
              </a:rPr>
              <a:t>території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України</a:t>
            </a:r>
            <a:r>
              <a:rPr lang="ru-RU" sz="1300" dirty="0" smtClean="0">
                <a:latin typeface="e-Ukraine" pitchFamily="2" charset="-52"/>
              </a:rPr>
              <a:t>.</a:t>
            </a:r>
          </a:p>
          <a:p>
            <a:pPr algn="just" fontAlgn="base"/>
            <a:r>
              <a:rPr lang="ru-RU" sz="1300" dirty="0" smtClean="0">
                <a:latin typeface="e-Ukraine" pitchFamily="2" charset="-52"/>
              </a:rPr>
              <a:t>	Разом </a:t>
            </a:r>
            <a:r>
              <a:rPr lang="ru-RU" sz="1300" dirty="0" err="1" smtClean="0">
                <a:latin typeface="e-Ukraine" pitchFamily="2" charset="-52"/>
              </a:rPr>
              <a:t>з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тим</a:t>
            </a:r>
            <a:r>
              <a:rPr lang="ru-RU" sz="1300" dirty="0" smtClean="0">
                <a:latin typeface="e-Ukraine" pitchFamily="2" charset="-52"/>
              </a:rPr>
              <a:t>, декларант </a:t>
            </a:r>
            <a:r>
              <a:rPr lang="ru-RU" sz="1300" dirty="0" err="1" smtClean="0">
                <a:latin typeface="e-Ukraine" pitchFamily="2" charset="-52"/>
              </a:rPr>
              <a:t>самостійно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приймає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рішення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щодо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визначення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активів</a:t>
            </a:r>
            <a:r>
              <a:rPr lang="ru-RU" sz="1300" dirty="0" smtClean="0">
                <a:latin typeface="e-Ukraine" pitchFamily="2" charset="-52"/>
              </a:rPr>
              <a:t>, </a:t>
            </a:r>
            <a:r>
              <a:rPr lang="ru-RU" sz="1300" dirty="0" err="1" smtClean="0">
                <a:latin typeface="e-Ukraine" pitchFamily="2" charset="-52"/>
              </a:rPr>
              <a:t>які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будуть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зазначені</a:t>
            </a:r>
            <a:r>
              <a:rPr lang="ru-RU" sz="1300" dirty="0" smtClean="0">
                <a:latin typeface="e-Ukraine" pitchFamily="2" charset="-52"/>
              </a:rPr>
              <a:t> ним у </a:t>
            </a:r>
            <a:r>
              <a:rPr lang="ru-RU" sz="1300" dirty="0" err="1" smtClean="0">
                <a:latin typeface="e-Ukraine" pitchFamily="2" charset="-52"/>
              </a:rPr>
              <a:t>одноразовій</a:t>
            </a:r>
            <a:r>
              <a:rPr lang="ru-RU" sz="1300" dirty="0" smtClean="0">
                <a:latin typeface="e-Ukraine" pitchFamily="2" charset="-52"/>
              </a:rPr>
              <a:t> (</a:t>
            </a:r>
            <a:r>
              <a:rPr lang="ru-RU" sz="1300" dirty="0" err="1" smtClean="0">
                <a:latin typeface="e-Ukraine" pitchFamily="2" charset="-52"/>
              </a:rPr>
              <a:t>спеціальній</a:t>
            </a:r>
            <a:r>
              <a:rPr lang="ru-RU" sz="1300" dirty="0" smtClean="0">
                <a:latin typeface="e-Ukraine" pitchFamily="2" charset="-52"/>
              </a:rPr>
              <a:t>) </a:t>
            </a:r>
            <a:r>
              <a:rPr lang="ru-RU" sz="1300" dirty="0" err="1" smtClean="0">
                <a:latin typeface="e-Ukraine" pitchFamily="2" charset="-52"/>
              </a:rPr>
              <a:t>добровільній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декларації</a:t>
            </a:r>
            <a:r>
              <a:rPr lang="ru-RU" sz="1300" dirty="0" smtClean="0">
                <a:latin typeface="e-Ukraine" pitchFamily="2" charset="-52"/>
              </a:rPr>
              <a:t>.</a:t>
            </a:r>
          </a:p>
          <a:p>
            <a:pPr algn="just" fontAlgn="base"/>
            <a:r>
              <a:rPr lang="ru-RU" sz="1300" dirty="0" smtClean="0">
                <a:latin typeface="e-Ukraine" pitchFamily="2" charset="-52"/>
              </a:rPr>
              <a:t>	</a:t>
            </a:r>
            <a:r>
              <a:rPr lang="ru-RU" sz="1300" dirty="0" err="1" smtClean="0">
                <a:latin typeface="e-Ukraine" pitchFamily="2" charset="-52"/>
              </a:rPr>
              <a:t>Згідно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з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пп</a:t>
            </a:r>
            <a:r>
              <a:rPr lang="ru-RU" sz="1300" dirty="0" smtClean="0">
                <a:latin typeface="e-Ukraine" pitchFamily="2" charset="-52"/>
              </a:rPr>
              <a:t>. «б» п. 4 </a:t>
            </a:r>
            <a:r>
              <a:rPr lang="ru-RU" sz="1300" dirty="0" err="1" smtClean="0">
                <a:latin typeface="e-Ukraine" pitchFamily="2" charset="-52"/>
              </a:rPr>
              <a:t>підрозділу</a:t>
            </a:r>
            <a:r>
              <a:rPr lang="ru-RU" sz="1300" dirty="0" smtClean="0">
                <a:latin typeface="e-Ukraine" pitchFamily="2" charset="-52"/>
              </a:rPr>
              <a:t> 9 прим. 4 </a:t>
            </a:r>
            <a:r>
              <a:rPr lang="ru-RU" sz="1300" dirty="0" err="1" smtClean="0">
                <a:latin typeface="e-Ukraine" pitchFamily="2" charset="-52"/>
              </a:rPr>
              <a:t>розділу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en-US" sz="1300" dirty="0" smtClean="0">
                <a:latin typeface="e-Ukraine" pitchFamily="2" charset="-52"/>
              </a:rPr>
              <a:t>XX </a:t>
            </a:r>
            <a:r>
              <a:rPr lang="ru-RU" sz="1300" dirty="0" err="1" smtClean="0">
                <a:latin typeface="e-Ukraine" pitchFamily="2" charset="-52"/>
              </a:rPr>
              <a:t>Податкового</a:t>
            </a:r>
            <a:r>
              <a:rPr lang="ru-RU" sz="1300" dirty="0" smtClean="0">
                <a:latin typeface="e-Ukraine" pitchFamily="2" charset="-52"/>
              </a:rPr>
              <a:t> кодексу </a:t>
            </a:r>
            <a:r>
              <a:rPr lang="ru-RU" sz="1300" dirty="0" err="1" smtClean="0">
                <a:latin typeface="e-Ukraine" pitchFamily="2" charset="-52"/>
              </a:rPr>
              <a:t>України</a:t>
            </a:r>
            <a:r>
              <a:rPr lang="ru-RU" sz="1300" dirty="0" smtClean="0">
                <a:latin typeface="e-Ukraine" pitchFamily="2" charset="-52"/>
              </a:rPr>
              <a:t> (</a:t>
            </a:r>
            <a:r>
              <a:rPr lang="ru-RU" sz="1300" dirty="0" err="1" smtClean="0">
                <a:latin typeface="e-Ukraine" pitchFamily="2" charset="-52"/>
              </a:rPr>
              <a:t>далі</a:t>
            </a:r>
            <a:r>
              <a:rPr lang="ru-RU" sz="1300" dirty="0" smtClean="0">
                <a:latin typeface="e-Ukraine" pitchFamily="2" charset="-52"/>
              </a:rPr>
              <a:t> – ПКУ) </a:t>
            </a:r>
            <a:r>
              <a:rPr lang="ru-RU" sz="1300" dirty="0" err="1" smtClean="0">
                <a:latin typeface="e-Ukraine" pitchFamily="2" charset="-52"/>
              </a:rPr>
              <a:t>об’єктом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декларування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може</a:t>
            </a:r>
            <a:r>
              <a:rPr lang="ru-RU" sz="1300" dirty="0" smtClean="0">
                <a:latin typeface="e-Ukraine" pitchFamily="2" charset="-52"/>
              </a:rPr>
              <a:t> бути, </a:t>
            </a:r>
            <a:r>
              <a:rPr lang="ru-RU" sz="1300" dirty="0" err="1" smtClean="0">
                <a:latin typeface="e-Ukraine" pitchFamily="2" charset="-52"/>
              </a:rPr>
              <a:t>зокрема</a:t>
            </a:r>
            <a:r>
              <a:rPr lang="ru-RU" sz="1300" dirty="0" smtClean="0">
                <a:latin typeface="e-Ukraine" pitchFamily="2" charset="-52"/>
              </a:rPr>
              <a:t>, </a:t>
            </a:r>
            <a:r>
              <a:rPr lang="ru-RU" sz="1300" dirty="0" err="1" smtClean="0">
                <a:latin typeface="e-Ukraine" pitchFamily="2" charset="-52"/>
              </a:rPr>
              <a:t>нерухоме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майно</a:t>
            </a:r>
            <a:r>
              <a:rPr lang="ru-RU" sz="1300" dirty="0" smtClean="0">
                <a:latin typeface="e-Ukraine" pitchFamily="2" charset="-52"/>
              </a:rPr>
              <a:t> (</a:t>
            </a:r>
            <a:r>
              <a:rPr lang="ru-RU" sz="1300" dirty="0" err="1" smtClean="0">
                <a:latin typeface="e-Ukraine" pitchFamily="2" charset="-52"/>
              </a:rPr>
              <a:t>земельні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ділянки</a:t>
            </a:r>
            <a:r>
              <a:rPr lang="ru-RU" sz="1300" dirty="0" smtClean="0">
                <a:latin typeface="e-Ukraine" pitchFamily="2" charset="-52"/>
              </a:rPr>
              <a:t>, </a:t>
            </a:r>
            <a:r>
              <a:rPr lang="ru-RU" sz="1300" dirty="0" err="1" smtClean="0">
                <a:latin typeface="e-Ukraine" pitchFamily="2" charset="-52"/>
              </a:rPr>
              <a:t>об’єкти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житлової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і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нежитлової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нерухомості</a:t>
            </a:r>
            <a:r>
              <a:rPr lang="ru-RU" sz="1300" dirty="0" smtClean="0">
                <a:latin typeface="e-Ukraine" pitchFamily="2" charset="-52"/>
              </a:rPr>
              <a:t>) </a:t>
            </a:r>
            <a:r>
              <a:rPr lang="ru-RU" sz="1300" dirty="0" err="1" smtClean="0">
                <a:latin typeface="e-Ukraine" pitchFamily="2" charset="-52"/>
              </a:rPr>
              <a:t>фізичної</a:t>
            </a:r>
            <a:r>
              <a:rPr lang="ru-RU" sz="1300" dirty="0" smtClean="0">
                <a:latin typeface="e-Ukraine" pitchFamily="2" charset="-52"/>
              </a:rPr>
              <a:t> особи, </a:t>
            </a:r>
            <a:r>
              <a:rPr lang="ru-RU" sz="1300" dirty="0" err="1" smtClean="0">
                <a:latin typeface="e-Ukraine" pitchFamily="2" charset="-52"/>
              </a:rPr>
              <a:t>що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належить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їй</a:t>
            </a:r>
            <a:r>
              <a:rPr lang="ru-RU" sz="1300" dirty="0" smtClean="0">
                <a:latin typeface="e-Ukraine" pitchFamily="2" charset="-52"/>
              </a:rPr>
              <a:t> на </a:t>
            </a:r>
            <a:r>
              <a:rPr lang="ru-RU" sz="1300" dirty="0" err="1" smtClean="0">
                <a:latin typeface="e-Ukraine" pitchFamily="2" charset="-52"/>
              </a:rPr>
              <a:t>праві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власності</a:t>
            </a:r>
            <a:r>
              <a:rPr lang="ru-RU" sz="1300" dirty="0" smtClean="0">
                <a:latin typeface="e-Ukraine" pitchFamily="2" charset="-52"/>
              </a:rPr>
              <a:t> (в тому </a:t>
            </a:r>
            <a:r>
              <a:rPr lang="ru-RU" sz="1300" dirty="0" err="1" smtClean="0">
                <a:latin typeface="e-Ukraine" pitchFamily="2" charset="-52"/>
              </a:rPr>
              <a:t>числі</a:t>
            </a:r>
            <a:r>
              <a:rPr lang="ru-RU" sz="1300" dirty="0" smtClean="0">
                <a:latin typeface="e-Ukraine" pitchFamily="2" charset="-52"/>
              </a:rPr>
              <a:t> на </a:t>
            </a:r>
            <a:r>
              <a:rPr lang="ru-RU" sz="1300" dirty="0" err="1" smtClean="0">
                <a:latin typeface="e-Ukraine" pitchFamily="2" charset="-52"/>
              </a:rPr>
              <a:t>праві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спільної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часткової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або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на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праві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спільної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сумісної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власності</a:t>
            </a:r>
            <a:r>
              <a:rPr lang="ru-RU" sz="1300" dirty="0" smtClean="0">
                <a:latin typeface="e-Ukraine" pitchFamily="2" charset="-52"/>
              </a:rPr>
              <a:t>) </a:t>
            </a:r>
            <a:r>
              <a:rPr lang="ru-RU" sz="1300" dirty="0" err="1" smtClean="0">
                <a:latin typeface="e-Ukraine" pitchFamily="2" charset="-52"/>
              </a:rPr>
              <a:t>і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знаходиться</a:t>
            </a:r>
            <a:r>
              <a:rPr lang="ru-RU" sz="1300" dirty="0" smtClean="0">
                <a:latin typeface="e-Ukraine" pitchFamily="2" charset="-52"/>
              </a:rPr>
              <a:t> (</a:t>
            </a:r>
            <a:r>
              <a:rPr lang="ru-RU" sz="1300" dirty="0" err="1" smtClean="0">
                <a:latin typeface="e-Ukraine" pitchFamily="2" charset="-52"/>
              </a:rPr>
              <a:t>зареєстроване</a:t>
            </a:r>
            <a:r>
              <a:rPr lang="ru-RU" sz="1300" dirty="0" smtClean="0">
                <a:latin typeface="e-Ukraine" pitchFamily="2" charset="-52"/>
              </a:rPr>
              <a:t>) </a:t>
            </a:r>
            <a:r>
              <a:rPr lang="ru-RU" sz="1300" dirty="0" err="1" smtClean="0">
                <a:latin typeface="e-Ukraine" pitchFamily="2" charset="-52"/>
              </a:rPr>
              <a:t>на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території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України</a:t>
            </a:r>
            <a:r>
              <a:rPr lang="ru-RU" sz="1300" dirty="0" smtClean="0">
                <a:latin typeface="e-Ukraine" pitchFamily="2" charset="-52"/>
              </a:rPr>
              <a:t> та/</a:t>
            </a:r>
            <a:r>
              <a:rPr lang="ru-RU" sz="1300" dirty="0" err="1" smtClean="0">
                <a:latin typeface="e-Ukraine" pitchFamily="2" charset="-52"/>
              </a:rPr>
              <a:t>або</a:t>
            </a:r>
            <a:r>
              <a:rPr lang="ru-RU" sz="1300" dirty="0" smtClean="0">
                <a:latin typeface="e-Ukraine" pitchFamily="2" charset="-52"/>
              </a:rPr>
              <a:t> за </a:t>
            </a:r>
            <a:r>
              <a:rPr lang="ru-RU" sz="1300" dirty="0" err="1" smtClean="0">
                <a:latin typeface="e-Ukraine" pitchFamily="2" charset="-52"/>
              </a:rPr>
              <a:t>її</a:t>
            </a:r>
            <a:r>
              <a:rPr lang="ru-RU" sz="1300" dirty="0" smtClean="0">
                <a:latin typeface="e-Ukraine" pitchFamily="2" charset="-52"/>
              </a:rPr>
              <a:t> межами станом на дату </a:t>
            </a:r>
            <a:r>
              <a:rPr lang="ru-RU" sz="1300" dirty="0" err="1" smtClean="0">
                <a:latin typeface="e-Ukraine" pitchFamily="2" charset="-52"/>
              </a:rPr>
              <a:t>подання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одноразової</a:t>
            </a:r>
            <a:r>
              <a:rPr lang="ru-RU" sz="1300" dirty="0" smtClean="0">
                <a:latin typeface="e-Ukraine" pitchFamily="2" charset="-52"/>
              </a:rPr>
              <a:t> (</a:t>
            </a:r>
            <a:r>
              <a:rPr lang="ru-RU" sz="1300" dirty="0" err="1" smtClean="0">
                <a:latin typeface="e-Ukraine" pitchFamily="2" charset="-52"/>
              </a:rPr>
              <a:t>спеціальної</a:t>
            </a:r>
            <a:r>
              <a:rPr lang="ru-RU" sz="1300" dirty="0" smtClean="0">
                <a:latin typeface="e-Ukraine" pitchFamily="2" charset="-52"/>
              </a:rPr>
              <a:t>) </a:t>
            </a:r>
            <a:r>
              <a:rPr lang="ru-RU" sz="1300" dirty="0" err="1" smtClean="0">
                <a:latin typeface="e-Ukraine" pitchFamily="2" charset="-52"/>
              </a:rPr>
              <a:t>добровільної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декларації</a:t>
            </a:r>
            <a:r>
              <a:rPr lang="ru-RU" sz="1300" dirty="0" smtClean="0">
                <a:latin typeface="e-Ukraine" pitchFamily="2" charset="-52"/>
              </a:rPr>
              <a:t>.</a:t>
            </a:r>
          </a:p>
          <a:p>
            <a:pPr algn="just" fontAlgn="base"/>
            <a:r>
              <a:rPr lang="ru-RU" sz="1300" dirty="0" smtClean="0">
                <a:latin typeface="e-Ukraine" pitchFamily="2" charset="-52"/>
              </a:rPr>
              <a:t>	</a:t>
            </a:r>
            <a:r>
              <a:rPr lang="ru-RU" sz="1300" dirty="0" err="1" smtClean="0">
                <a:latin typeface="e-Ukraine" pitchFamily="2" charset="-52"/>
              </a:rPr>
              <a:t>Водночас</a:t>
            </a:r>
            <a:r>
              <a:rPr lang="ru-RU" sz="1300" dirty="0" smtClean="0">
                <a:latin typeface="e-Ukraine" pitchFamily="2" charset="-52"/>
              </a:rPr>
              <a:t> п. 10 </a:t>
            </a:r>
            <a:r>
              <a:rPr lang="ru-RU" sz="1300" dirty="0" err="1" smtClean="0">
                <a:latin typeface="e-Ukraine" pitchFamily="2" charset="-52"/>
              </a:rPr>
              <a:t>підрозділу</a:t>
            </a:r>
            <a:r>
              <a:rPr lang="ru-RU" sz="1300" dirty="0" smtClean="0">
                <a:latin typeface="e-Ukraine" pitchFamily="2" charset="-52"/>
              </a:rPr>
              <a:t> 9  прим. 4 </a:t>
            </a:r>
            <a:r>
              <a:rPr lang="ru-RU" sz="1300" dirty="0" err="1" smtClean="0">
                <a:latin typeface="e-Ukraine" pitchFamily="2" charset="-52"/>
              </a:rPr>
              <a:t>розділу</a:t>
            </a:r>
            <a:r>
              <a:rPr lang="ru-RU" sz="1300" dirty="0" smtClean="0">
                <a:latin typeface="e-Ukraine" pitchFamily="2" charset="-52"/>
              </a:rPr>
              <a:t> ХХ ПКУ </a:t>
            </a:r>
            <a:r>
              <a:rPr lang="ru-RU" sz="1300" dirty="0" err="1" smtClean="0">
                <a:latin typeface="e-Ukraine" pitchFamily="2" charset="-52"/>
              </a:rPr>
              <a:t>визначає</a:t>
            </a:r>
            <a:r>
              <a:rPr lang="ru-RU" sz="1300" dirty="0" smtClean="0">
                <a:latin typeface="e-Ukraine" pitchFamily="2" charset="-52"/>
              </a:rPr>
              <a:t> склад та </a:t>
            </a:r>
            <a:r>
              <a:rPr lang="ru-RU" sz="1300" dirty="0" err="1" smtClean="0">
                <a:latin typeface="e-Ukraine" pitchFamily="2" charset="-52"/>
              </a:rPr>
              <a:t>обсяг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активів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щодо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яких</a:t>
            </a:r>
            <a:r>
              <a:rPr lang="ru-RU" sz="1300" dirty="0" smtClean="0">
                <a:latin typeface="e-Ukraine" pitchFamily="2" charset="-52"/>
              </a:rPr>
              <a:t> не </a:t>
            </a:r>
            <a:r>
              <a:rPr lang="ru-RU" sz="1300" dirty="0" err="1" smtClean="0">
                <a:latin typeface="e-Ukraine" pitchFamily="2" charset="-52"/>
              </a:rPr>
              <a:t>здійснюються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нарахування</a:t>
            </a:r>
            <a:r>
              <a:rPr lang="ru-RU" sz="1300" dirty="0" smtClean="0">
                <a:latin typeface="e-Ukraine" pitchFamily="2" charset="-52"/>
              </a:rPr>
              <a:t> та </a:t>
            </a:r>
            <a:r>
              <a:rPr lang="ru-RU" sz="1300" dirty="0" err="1" smtClean="0">
                <a:latin typeface="e-Ukraine" pitchFamily="2" charset="-52"/>
              </a:rPr>
              <a:t>сплата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збору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з</a:t>
            </a:r>
            <a:r>
              <a:rPr lang="ru-RU" sz="1300" dirty="0" smtClean="0">
                <a:latin typeface="e-Ukraine" pitchFamily="2" charset="-52"/>
              </a:rPr>
              <a:t> одноразового (</a:t>
            </a:r>
            <a:r>
              <a:rPr lang="ru-RU" sz="1300" dirty="0" err="1" smtClean="0">
                <a:latin typeface="e-Ukraine" pitchFamily="2" charset="-52"/>
              </a:rPr>
              <a:t>спеціального</a:t>
            </a:r>
            <a:r>
              <a:rPr lang="ru-RU" sz="1300" dirty="0" smtClean="0">
                <a:latin typeface="e-Ukraine" pitchFamily="2" charset="-52"/>
              </a:rPr>
              <a:t>) </a:t>
            </a:r>
            <a:r>
              <a:rPr lang="ru-RU" sz="1300" dirty="0" err="1" smtClean="0">
                <a:latin typeface="e-Ukraine" pitchFamily="2" charset="-52"/>
              </a:rPr>
              <a:t>добровільного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декларування</a:t>
            </a:r>
            <a:r>
              <a:rPr lang="ru-RU" sz="1300" dirty="0" smtClean="0">
                <a:latin typeface="e-Ukraine" pitchFamily="2" charset="-52"/>
              </a:rPr>
              <a:t>.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229223" y="114300"/>
            <a:ext cx="4392000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uk-UA" sz="1500" dirty="0" smtClean="0">
              <a:latin typeface="e-Ukraine" pitchFamily="2" charset="-52"/>
            </a:endParaRPr>
          </a:p>
          <a:p>
            <a:pPr algn="just" fontAlgn="base"/>
            <a:r>
              <a:rPr lang="ru-RU" sz="1500" dirty="0" smtClean="0">
                <a:latin typeface="e-Ukraine" pitchFamily="2" charset="-52"/>
              </a:rPr>
              <a:t>	</a:t>
            </a:r>
            <a:r>
              <a:rPr lang="ru-RU" sz="1300" dirty="0" smtClean="0">
                <a:latin typeface="e-Ukraine" pitchFamily="2" charset="-52"/>
              </a:rPr>
              <a:t>До  </a:t>
            </a:r>
            <a:r>
              <a:rPr lang="ru-RU" sz="1300" dirty="0" err="1" smtClean="0">
                <a:latin typeface="e-Ukraine" pitchFamily="2" charset="-52"/>
              </a:rPr>
              <a:t>цього</a:t>
            </a:r>
            <a:r>
              <a:rPr lang="ru-RU" sz="1300" dirty="0" smtClean="0">
                <a:latin typeface="e-Ukraine" pitchFamily="2" charset="-52"/>
              </a:rPr>
              <a:t>   </a:t>
            </a:r>
            <a:r>
              <a:rPr lang="ru-RU" sz="1300" dirty="0" err="1" smtClean="0">
                <a:latin typeface="e-Ukraine" pitchFamily="2" charset="-52"/>
              </a:rPr>
              <a:t>виключного</a:t>
            </a:r>
            <a:r>
              <a:rPr lang="ru-RU" sz="1300" dirty="0" smtClean="0">
                <a:latin typeface="e-Ukraine" pitchFamily="2" charset="-52"/>
              </a:rPr>
              <a:t>  </a:t>
            </a:r>
            <a:r>
              <a:rPr lang="ru-RU" sz="1300" dirty="0" err="1" smtClean="0">
                <a:latin typeface="e-Ukraine" pitchFamily="2" charset="-52"/>
              </a:rPr>
              <a:t>переліку</a:t>
            </a:r>
            <a:r>
              <a:rPr lang="ru-RU" sz="1300" dirty="0" smtClean="0">
                <a:latin typeface="e-Ukraine" pitchFamily="2" charset="-52"/>
              </a:rPr>
              <a:t> </a:t>
            </a:r>
            <a:br>
              <a:rPr lang="ru-RU" sz="1300" dirty="0" smtClean="0">
                <a:latin typeface="e-Ukraine" pitchFamily="2" charset="-52"/>
              </a:rPr>
            </a:br>
            <a:r>
              <a:rPr lang="ru-RU" sz="1300" dirty="0" smtClean="0">
                <a:latin typeface="e-Ukraine" pitchFamily="2" charset="-52"/>
              </a:rPr>
              <a:t> </a:t>
            </a:r>
            <a:r>
              <a:rPr lang="ru-RU" sz="1300" dirty="0" err="1" smtClean="0">
                <a:latin typeface="e-Ukraine" pitchFamily="2" charset="-52"/>
              </a:rPr>
              <a:t>відноситься</a:t>
            </a:r>
            <a:r>
              <a:rPr lang="ru-RU" sz="1300" dirty="0" smtClean="0">
                <a:latin typeface="e-Ukraine" pitchFamily="2" charset="-52"/>
              </a:rPr>
              <a:t>,   </a:t>
            </a:r>
            <a:r>
              <a:rPr lang="ru-RU" sz="1300" dirty="0" err="1" smtClean="0">
                <a:latin typeface="e-Ukraine" pitchFamily="2" charset="-52"/>
              </a:rPr>
              <a:t>зокрема</a:t>
            </a:r>
            <a:r>
              <a:rPr lang="ru-RU" sz="1300" dirty="0" smtClean="0">
                <a:latin typeface="e-Ukraine" pitchFamily="2" charset="-52"/>
              </a:rPr>
              <a:t>,  </a:t>
            </a:r>
            <a:r>
              <a:rPr lang="ru-RU" sz="1300" dirty="0" err="1" smtClean="0">
                <a:latin typeface="e-Ukraine" pitchFamily="2" charset="-52"/>
              </a:rPr>
              <a:t>нерухоме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майно</a:t>
            </a:r>
            <a:r>
              <a:rPr lang="ru-RU" sz="1300" dirty="0" smtClean="0">
                <a:latin typeface="e-Ukraine" pitchFamily="2" charset="-52"/>
              </a:rPr>
              <a:t> у </a:t>
            </a:r>
            <a:r>
              <a:rPr lang="ru-RU" sz="1300" dirty="0" err="1" smtClean="0">
                <a:latin typeface="e-Ukraine" pitchFamily="2" charset="-52"/>
              </a:rPr>
              <a:t>вигляді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об’єктів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нежитлової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нерухомості</a:t>
            </a:r>
            <a:r>
              <a:rPr lang="ru-RU" sz="1300" dirty="0" smtClean="0">
                <a:latin typeface="e-Ukraine" pitchFamily="2" charset="-52"/>
              </a:rPr>
              <a:t> – </a:t>
            </a:r>
            <a:r>
              <a:rPr lang="ru-RU" sz="1300" dirty="0" err="1" smtClean="0">
                <a:latin typeface="e-Ukraine" pitchFamily="2" charset="-52"/>
              </a:rPr>
              <a:t>нежитлові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будинки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некомерційного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призначення</a:t>
            </a:r>
            <a:r>
              <a:rPr lang="ru-RU" sz="1300" dirty="0" smtClean="0">
                <a:latin typeface="e-Ukraine" pitchFamily="2" charset="-52"/>
              </a:rPr>
              <a:t> та/</a:t>
            </a:r>
            <a:r>
              <a:rPr lang="ru-RU" sz="1300" dirty="0" err="1" smtClean="0">
                <a:latin typeface="e-Ukraine" pitchFamily="2" charset="-52"/>
              </a:rPr>
              <a:t>або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нежитлові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будинки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незавершеного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будівництва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некомерційного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призначення</a:t>
            </a:r>
            <a:r>
              <a:rPr lang="ru-RU" sz="1300" dirty="0" smtClean="0">
                <a:latin typeface="e-Ukraine" pitchFamily="2" charset="-52"/>
              </a:rPr>
              <a:t>, </a:t>
            </a:r>
            <a:r>
              <a:rPr lang="ru-RU" sz="1300" dirty="0" err="1" smtClean="0">
                <a:latin typeface="e-Ukraine" pitchFamily="2" charset="-52"/>
              </a:rPr>
              <a:t>загальна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площа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яких</a:t>
            </a:r>
            <a:r>
              <a:rPr lang="ru-RU" sz="1300" dirty="0" smtClean="0">
                <a:latin typeface="e-Ukraine" pitchFamily="2" charset="-52"/>
              </a:rPr>
              <a:t> не </a:t>
            </a:r>
            <a:r>
              <a:rPr lang="ru-RU" sz="1300" dirty="0" err="1" smtClean="0">
                <a:latin typeface="e-Ukraine" pitchFamily="2" charset="-52"/>
              </a:rPr>
              <a:t>перевищує</a:t>
            </a:r>
            <a:r>
              <a:rPr lang="ru-RU" sz="1300" dirty="0" smtClean="0">
                <a:latin typeface="e-Ukraine" pitchFamily="2" charset="-52"/>
              </a:rPr>
              <a:t> 60 кв.м., </a:t>
            </a:r>
            <a:r>
              <a:rPr lang="ru-RU" sz="1300" dirty="0" err="1" smtClean="0">
                <a:latin typeface="e-Ukraine" pitchFamily="2" charset="-52"/>
              </a:rPr>
              <a:t>розташоване</a:t>
            </a:r>
            <a:r>
              <a:rPr lang="ru-RU" sz="1300" dirty="0" smtClean="0">
                <a:latin typeface="e-Ukraine" pitchFamily="2" charset="-52"/>
              </a:rPr>
              <a:t> на </a:t>
            </a:r>
            <a:r>
              <a:rPr lang="ru-RU" sz="1300" dirty="0" err="1" smtClean="0">
                <a:latin typeface="e-Ukraine" pitchFamily="2" charset="-52"/>
              </a:rPr>
              <a:t>території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України</a:t>
            </a:r>
            <a:r>
              <a:rPr lang="ru-RU" sz="1300" dirty="0" smtClean="0">
                <a:latin typeface="e-Ukraine" pitchFamily="2" charset="-52"/>
              </a:rPr>
              <a:t>, яке станом на дату </a:t>
            </a:r>
            <a:r>
              <a:rPr lang="ru-RU" sz="1300" dirty="0" err="1" smtClean="0">
                <a:latin typeface="e-Ukraine" pitchFamily="2" charset="-52"/>
              </a:rPr>
              <a:t>завершення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періоду</a:t>
            </a:r>
            <a:r>
              <a:rPr lang="ru-RU" sz="1300" dirty="0" smtClean="0">
                <a:latin typeface="e-Ukraine" pitchFamily="2" charset="-52"/>
              </a:rPr>
              <a:t> одноразового (</a:t>
            </a:r>
            <a:r>
              <a:rPr lang="ru-RU" sz="1300" dirty="0" err="1" smtClean="0">
                <a:latin typeface="e-Ukraine" pitchFamily="2" charset="-52"/>
              </a:rPr>
              <a:t>спеціального</a:t>
            </a:r>
            <a:r>
              <a:rPr lang="ru-RU" sz="1300" dirty="0" smtClean="0">
                <a:latin typeface="e-Ukraine" pitchFamily="2" charset="-52"/>
              </a:rPr>
              <a:t>) </a:t>
            </a:r>
            <a:r>
              <a:rPr lang="ru-RU" sz="1300" dirty="0" err="1" smtClean="0">
                <a:latin typeface="e-Ukraine" pitchFamily="2" charset="-52"/>
              </a:rPr>
              <a:t>добровільного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декларування</a:t>
            </a:r>
            <a:r>
              <a:rPr lang="ru-RU" sz="1300" dirty="0" smtClean="0">
                <a:latin typeface="e-Ukraine" pitchFamily="2" charset="-52"/>
              </a:rPr>
              <a:t> належало </a:t>
            </a:r>
            <a:r>
              <a:rPr lang="ru-RU" sz="1300" dirty="0" err="1" smtClean="0">
                <a:latin typeface="e-Ukraine" pitchFamily="2" charset="-52"/>
              </a:rPr>
              <a:t>фізичній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особі</a:t>
            </a:r>
            <a:r>
              <a:rPr lang="ru-RU" sz="1300" dirty="0" smtClean="0">
                <a:latin typeface="e-Ukraine" pitchFamily="2" charset="-52"/>
              </a:rPr>
              <a:t> на </a:t>
            </a:r>
            <a:r>
              <a:rPr lang="ru-RU" sz="1300" dirty="0" err="1" smtClean="0">
                <a:latin typeface="e-Ukraine" pitchFamily="2" charset="-52"/>
              </a:rPr>
              <a:t>праві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власності</a:t>
            </a:r>
            <a:r>
              <a:rPr lang="ru-RU" sz="1300" dirty="0" smtClean="0">
                <a:latin typeface="e-Ukraine" pitchFamily="2" charset="-52"/>
              </a:rPr>
              <a:t> (у тому </a:t>
            </a:r>
            <a:r>
              <a:rPr lang="ru-RU" sz="1300" dirty="0" err="1" smtClean="0">
                <a:latin typeface="e-Ukraine" pitchFamily="2" charset="-52"/>
              </a:rPr>
              <a:t>числі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спільної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сумісної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або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спільної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часткової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власності</a:t>
            </a:r>
            <a:r>
              <a:rPr lang="ru-RU" sz="1300" dirty="0" smtClean="0">
                <a:latin typeface="e-Ukraine" pitchFamily="2" charset="-52"/>
              </a:rPr>
              <a:t>), </a:t>
            </a:r>
            <a:r>
              <a:rPr lang="ru-RU" sz="1300" dirty="0" err="1" smtClean="0">
                <a:latin typeface="e-Ukraine" pitchFamily="2" charset="-52"/>
              </a:rPr>
              <a:t>що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підтверджується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даними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відповідних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державних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реєстрів</a:t>
            </a:r>
            <a:r>
              <a:rPr lang="ru-RU" sz="1300" dirty="0" smtClean="0">
                <a:latin typeface="e-Ukraine" pitchFamily="2" charset="-52"/>
              </a:rPr>
              <a:t> (</a:t>
            </a:r>
            <a:r>
              <a:rPr lang="ru-RU" sz="1300" dirty="0" err="1" smtClean="0">
                <a:latin typeface="e-Ukraine" pitchFamily="2" charset="-52"/>
              </a:rPr>
              <a:t>пп</a:t>
            </a:r>
            <a:r>
              <a:rPr lang="ru-RU" sz="1300" dirty="0" smtClean="0">
                <a:latin typeface="e-Ukraine" pitchFamily="2" charset="-52"/>
              </a:rPr>
              <a:t>. «б» </a:t>
            </a:r>
            <a:r>
              <a:rPr lang="ru-RU" sz="1300" dirty="0" err="1" smtClean="0">
                <a:latin typeface="e-Ukraine" pitchFamily="2" charset="-52"/>
              </a:rPr>
              <a:t>пп</a:t>
            </a:r>
            <a:r>
              <a:rPr lang="ru-RU" sz="1300" dirty="0" smtClean="0">
                <a:latin typeface="e-Ukraine" pitchFamily="2" charset="-52"/>
              </a:rPr>
              <a:t>. 2 п. 10 </a:t>
            </a:r>
            <a:r>
              <a:rPr lang="ru-RU" sz="1300" dirty="0" err="1" smtClean="0">
                <a:latin typeface="e-Ukraine" pitchFamily="2" charset="-52"/>
              </a:rPr>
              <a:t>підрозділу</a:t>
            </a:r>
            <a:r>
              <a:rPr lang="ru-RU" sz="1300" dirty="0" smtClean="0">
                <a:latin typeface="e-Ukraine" pitchFamily="2" charset="-52"/>
              </a:rPr>
              <a:t> 9 прим. 4 </a:t>
            </a:r>
            <a:r>
              <a:rPr lang="ru-RU" sz="1300" dirty="0" err="1" smtClean="0">
                <a:latin typeface="e-Ukraine" pitchFamily="2" charset="-52"/>
              </a:rPr>
              <a:t>розділу</a:t>
            </a:r>
            <a:r>
              <a:rPr lang="ru-RU" sz="1300" dirty="0" smtClean="0">
                <a:latin typeface="e-Ukraine" pitchFamily="2" charset="-52"/>
              </a:rPr>
              <a:t> ХХ ПКУ).</a:t>
            </a:r>
          </a:p>
          <a:p>
            <a:pPr algn="just" fontAlgn="base"/>
            <a:r>
              <a:rPr lang="ru-RU" sz="1300" dirty="0" smtClean="0">
                <a:latin typeface="e-Ukraine" pitchFamily="2" charset="-52"/>
              </a:rPr>
              <a:t>	</a:t>
            </a:r>
            <a:r>
              <a:rPr lang="ru-RU" sz="1300" dirty="0" err="1" smtClean="0">
                <a:latin typeface="e-Ukraine" pitchFamily="2" charset="-52"/>
              </a:rPr>
              <a:t>Визначення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належності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об’єкта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нежитлової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нерухомості</a:t>
            </a:r>
            <a:r>
              <a:rPr lang="ru-RU" sz="1300" dirty="0" smtClean="0">
                <a:latin typeface="e-Ukraine" pitchFamily="2" charset="-52"/>
              </a:rPr>
              <a:t> (</a:t>
            </a:r>
            <a:r>
              <a:rPr lang="ru-RU" sz="1300" dirty="0" err="1" smtClean="0">
                <a:latin typeface="e-Ukraine" pitchFamily="2" charset="-52"/>
              </a:rPr>
              <a:t>будівлі</a:t>
            </a:r>
            <a:r>
              <a:rPr lang="ru-RU" sz="1300" dirty="0" smtClean="0">
                <a:latin typeface="e-Ukraine" pitchFamily="2" charset="-52"/>
              </a:rPr>
              <a:t>, </a:t>
            </a:r>
            <a:r>
              <a:rPr lang="ru-RU" sz="1300" dirty="0" err="1" smtClean="0">
                <a:latin typeface="e-Ukraine" pitchFamily="2" charset="-52"/>
              </a:rPr>
              <a:t>незавершеного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будівництва</a:t>
            </a:r>
            <a:r>
              <a:rPr lang="ru-RU" sz="1300" dirty="0" smtClean="0">
                <a:latin typeface="e-Ukraine" pitchFamily="2" charset="-52"/>
              </a:rPr>
              <a:t>) до того </a:t>
            </a:r>
            <a:r>
              <a:rPr lang="ru-RU" sz="1300" dirty="0" err="1" smtClean="0">
                <a:latin typeface="e-Ukraine" pitchFamily="2" charset="-52"/>
              </a:rPr>
              <a:t>чи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іншого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класу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будівель</a:t>
            </a:r>
            <a:r>
              <a:rPr lang="ru-RU" sz="1300" dirty="0" smtClean="0">
                <a:latin typeface="e-Ukraine" pitchFamily="2" charset="-52"/>
              </a:rPr>
              <a:t> за </a:t>
            </a:r>
            <a:r>
              <a:rPr lang="ru-RU" sz="1300" dirty="0" err="1" smtClean="0">
                <a:latin typeface="e-Ukraine" pitchFamily="2" charset="-52"/>
              </a:rPr>
              <a:t>призначенням</a:t>
            </a:r>
            <a:r>
              <a:rPr lang="ru-RU" sz="1300" dirty="0" smtClean="0">
                <a:latin typeface="e-Ukraine" pitchFamily="2" charset="-52"/>
              </a:rPr>
              <a:t> проводиться на </a:t>
            </a:r>
            <a:r>
              <a:rPr lang="ru-RU" sz="1300" dirty="0" err="1" smtClean="0">
                <a:latin typeface="e-Ukraine" pitchFamily="2" charset="-52"/>
              </a:rPr>
              <a:t>підставі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документів</a:t>
            </a:r>
            <a:r>
              <a:rPr lang="ru-RU" sz="1300" dirty="0" smtClean="0">
                <a:latin typeface="e-Ukraine" pitchFamily="2" charset="-52"/>
              </a:rPr>
              <a:t>, </a:t>
            </a:r>
            <a:r>
              <a:rPr lang="ru-RU" sz="1300" dirty="0" err="1" smtClean="0">
                <a:latin typeface="e-Ukraine" pitchFamily="2" charset="-52"/>
              </a:rPr>
              <a:t>що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підтверджують</a:t>
            </a:r>
            <a:r>
              <a:rPr lang="ru-RU" sz="1300" dirty="0" smtClean="0">
                <a:latin typeface="e-Ukraine" pitchFamily="2" charset="-52"/>
              </a:rPr>
              <a:t> </a:t>
            </a:r>
            <a:r>
              <a:rPr lang="ru-RU" sz="1300" dirty="0" err="1" smtClean="0">
                <a:latin typeface="e-Ukraine" pitchFamily="2" charset="-52"/>
              </a:rPr>
              <a:t>їх</a:t>
            </a:r>
            <a:r>
              <a:rPr lang="ru-RU" sz="1300" dirty="0" smtClean="0">
                <a:latin typeface="e-Ukraine" pitchFamily="2" charset="-52"/>
              </a:rPr>
              <a:t> право </a:t>
            </a:r>
            <a:r>
              <a:rPr lang="ru-RU" sz="1300" dirty="0" err="1" smtClean="0">
                <a:latin typeface="e-Ukraine" pitchFamily="2" charset="-52"/>
              </a:rPr>
              <a:t>власності</a:t>
            </a:r>
            <a:r>
              <a:rPr lang="ru-RU" sz="1300" dirty="0" smtClean="0">
                <a:latin typeface="e-Ukraine" pitchFamily="2" charset="-52"/>
              </a:rPr>
              <a:t>.</a:t>
            </a:r>
          </a:p>
          <a:p>
            <a:pPr algn="just"/>
            <a:endParaRPr lang="en-US" sz="1500" dirty="0" smtClean="0">
              <a:latin typeface="e-Ukraine" pitchFamily="2" charset="-52"/>
            </a:endParaRPr>
          </a:p>
          <a:p>
            <a:pPr algn="just"/>
            <a:endParaRPr lang="ru-RU" sz="1400" dirty="0" smtClean="0">
              <a:latin typeface="e-Ukraine" pitchFamily="2" charset="-52"/>
            </a:endParaRPr>
          </a:p>
          <a:p>
            <a:pPr algn="just"/>
            <a:r>
              <a:rPr lang="uk-UA" sz="1500" dirty="0" smtClean="0">
                <a:latin typeface="e-Ukraine" pitchFamily="2" charset="-52"/>
              </a:rPr>
              <a:t> </a:t>
            </a:r>
            <a:endParaRPr lang="ru-RU" sz="1500" dirty="0" smtClean="0">
              <a:latin typeface="e-Ukraine" pitchFamily="2" charset="-52"/>
            </a:endParaRPr>
          </a:p>
          <a:p>
            <a:pPr algn="just"/>
            <a:endParaRPr lang="ru-RU" sz="1500" dirty="0" smtClean="0">
              <a:latin typeface="e-Ukraine" pitchFamily="2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1197</TotalTime>
  <Words>112</Words>
  <Application>Microsoft Office PowerPoint</Application>
  <PresentationFormat>Лист A4 (210x297 мм)</PresentationFormat>
  <Paragraphs>29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adm</cp:lastModifiedBy>
  <cp:revision>162</cp:revision>
  <dcterms:created xsi:type="dcterms:W3CDTF">2021-05-27T05:23:05Z</dcterms:created>
  <dcterms:modified xsi:type="dcterms:W3CDTF">2021-11-04T08:42:12Z</dcterms:modified>
</cp:coreProperties>
</file>