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81676" y="1078632"/>
            <a:ext cx="3371850" cy="19774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/>
            <a:r>
              <a:rPr lang="ru-RU" sz="1600" b="1" dirty="0" err="1" smtClean="0">
                <a:latin typeface="e-Ukraine" pitchFamily="2" charset="-52"/>
              </a:rPr>
              <a:t>Протягом</a:t>
            </a:r>
            <a:r>
              <a:rPr lang="ru-RU" sz="1600" b="1" dirty="0" smtClean="0">
                <a:latin typeface="e-Ukraine" pitchFamily="2" charset="-52"/>
              </a:rPr>
              <a:t> </a:t>
            </a:r>
            <a:r>
              <a:rPr lang="ru-RU" sz="1600" b="1" dirty="0" err="1" smtClean="0">
                <a:latin typeface="e-Ukraine" pitchFamily="2" charset="-52"/>
              </a:rPr>
              <a:t>якого</a:t>
            </a:r>
            <a:r>
              <a:rPr lang="ru-RU" sz="1600" b="1" dirty="0" smtClean="0">
                <a:latin typeface="e-Ukraine" pitchFamily="2" charset="-52"/>
              </a:rPr>
              <a:t> строку </a:t>
            </a:r>
            <a:r>
              <a:rPr lang="ru-RU" sz="1600" b="1" dirty="0" err="1" smtClean="0">
                <a:latin typeface="e-Ukraine" pitchFamily="2" charset="-52"/>
              </a:rPr>
              <a:t>сплачується</a:t>
            </a:r>
            <a:r>
              <a:rPr lang="ru-RU" sz="1600" b="1" dirty="0" smtClean="0">
                <a:latin typeface="e-Ukraine" pitchFamily="2" charset="-52"/>
              </a:rPr>
              <a:t> </a:t>
            </a:r>
            <a:r>
              <a:rPr lang="ru-RU" sz="1600" b="1" dirty="0" err="1" smtClean="0">
                <a:latin typeface="e-Ukraine" pitchFamily="2" charset="-52"/>
              </a:rPr>
              <a:t>збір</a:t>
            </a:r>
            <a:r>
              <a:rPr lang="ru-RU" sz="1600" b="1" dirty="0" smtClean="0">
                <a:latin typeface="e-Ukraine" pitchFamily="2" charset="-52"/>
              </a:rPr>
              <a:t> </a:t>
            </a:r>
            <a:r>
              <a:rPr lang="ru-RU" sz="1600" b="1" dirty="0" err="1" smtClean="0">
                <a:latin typeface="e-Ukraine" pitchFamily="2" charset="-52"/>
              </a:rPr>
              <a:t>з</a:t>
            </a:r>
            <a:r>
              <a:rPr lang="ru-RU" sz="1600" b="1" dirty="0" smtClean="0">
                <a:latin typeface="e-Ukraine" pitchFamily="2" charset="-52"/>
              </a:rPr>
              <a:t> одноразового (</a:t>
            </a:r>
            <a:r>
              <a:rPr lang="ru-RU" sz="1600" b="1" dirty="0" err="1" smtClean="0">
                <a:latin typeface="e-Ukraine" pitchFamily="2" charset="-52"/>
              </a:rPr>
              <a:t>спеціального</a:t>
            </a:r>
            <a:r>
              <a:rPr lang="ru-RU" sz="1600" b="1" dirty="0" smtClean="0">
                <a:latin typeface="e-Ukraine" pitchFamily="2" charset="-52"/>
              </a:rPr>
              <a:t>) </a:t>
            </a:r>
            <a:r>
              <a:rPr lang="ru-RU" sz="1600" b="1" dirty="0" err="1" smtClean="0">
                <a:latin typeface="e-Ukraine" pitchFamily="2" charset="-52"/>
              </a:rPr>
              <a:t>добровільного</a:t>
            </a:r>
            <a:r>
              <a:rPr lang="ru-RU" sz="1600" b="1" dirty="0" smtClean="0">
                <a:latin typeface="e-Ukraine" pitchFamily="2" charset="-52"/>
              </a:rPr>
              <a:t> </a:t>
            </a:r>
            <a:r>
              <a:rPr lang="ru-RU" sz="1600" b="1" dirty="0" err="1" smtClean="0">
                <a:latin typeface="e-Ukraine" pitchFamily="2" charset="-52"/>
              </a:rPr>
              <a:t>декларування</a:t>
            </a:r>
            <a:r>
              <a:rPr lang="ru-RU" sz="1600" b="1" dirty="0" smtClean="0">
                <a:latin typeface="e-Ukraine" pitchFamily="2" charset="-52"/>
              </a:rPr>
              <a:t>? </a:t>
            </a:r>
            <a:endParaRPr lang="uk-UA" sz="1600" b="1" dirty="0" smtClean="0">
              <a:latin typeface="e-Ukraine" pitchFamily="2" charset="-52"/>
            </a:endParaRPr>
          </a:p>
          <a:p>
            <a:pPr algn="ctr"/>
            <a:endParaRPr lang="uk-UA" sz="1600" b="1" dirty="0" smtClean="0">
              <a:latin typeface="e-Ukraine" pitchFamily="2" charset="-52"/>
            </a:endParaRPr>
          </a:p>
          <a:p>
            <a:pPr algn="ctr"/>
            <a:endParaRPr lang="uk-UA" sz="105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Листопад 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93345" y="85725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smtClean="0">
              <a:latin typeface="e-Ukraine" pitchFamily="2" charset="-52"/>
            </a:endParaRPr>
          </a:p>
          <a:p>
            <a:pPr indent="457200" algn="just"/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0025" y="95245"/>
            <a:ext cx="4589924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 fontAlgn="base"/>
            <a:r>
              <a:rPr lang="uk-UA" sz="1500" dirty="0" smtClean="0">
                <a:latin typeface="e-Ukraine" pitchFamily="2" charset="-52"/>
              </a:rPr>
              <a:t>  	</a:t>
            </a:r>
            <a:r>
              <a:rPr lang="uk-UA" sz="1400" dirty="0" smtClean="0">
                <a:latin typeface="e-Ukraine" pitchFamily="2" charset="-52"/>
              </a:rPr>
              <a:t>Головне управління ДПС у м. Києві інформує,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що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сплата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збору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</a:t>
            </a:r>
            <a:r>
              <a:rPr lang="ru-RU" sz="1400" dirty="0" smtClean="0">
                <a:latin typeface="e-Ukraine" pitchFamily="2" charset="-52"/>
              </a:rPr>
              <a:t> одноразового (</a:t>
            </a:r>
            <a:r>
              <a:rPr lang="ru-RU" sz="1400" dirty="0" err="1" smtClean="0">
                <a:latin typeface="e-Ukraine" pitchFamily="2" charset="-52"/>
              </a:rPr>
              <a:t>спеціального</a:t>
            </a:r>
            <a:r>
              <a:rPr lang="ru-RU" sz="1400" dirty="0" smtClean="0">
                <a:latin typeface="e-Ukraine" pitchFamily="2" charset="-52"/>
              </a:rPr>
              <a:t>) </a:t>
            </a:r>
            <a:r>
              <a:rPr lang="ru-RU" sz="1400" dirty="0" err="1" smtClean="0">
                <a:latin typeface="e-Ukraine" pitchFamily="2" charset="-52"/>
              </a:rPr>
              <a:t>добровільного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декларування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здійснюється</a:t>
            </a:r>
            <a:r>
              <a:rPr lang="ru-RU" sz="1400" dirty="0" smtClean="0">
                <a:latin typeface="e-Ukraine" pitchFamily="2" charset="-52"/>
              </a:rPr>
              <a:t> декларантом </a:t>
            </a:r>
            <a:r>
              <a:rPr lang="ru-RU" sz="1400" dirty="0" err="1" smtClean="0">
                <a:latin typeface="e-Ukraine" pitchFamily="2" charset="-52"/>
              </a:rPr>
              <a:t>протягом</a:t>
            </a:r>
            <a:r>
              <a:rPr lang="ru-RU" sz="1400" dirty="0" smtClean="0">
                <a:latin typeface="e-Ukraine" pitchFamily="2" charset="-52"/>
              </a:rPr>
              <a:t> 30 </a:t>
            </a:r>
            <a:r>
              <a:rPr lang="ru-RU" sz="1400" dirty="0" err="1" smtClean="0">
                <a:latin typeface="e-Ukraine" pitchFamily="2" charset="-52"/>
              </a:rPr>
              <a:t>календарних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днів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дати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подання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одноразової</a:t>
            </a:r>
            <a:r>
              <a:rPr lang="ru-RU" sz="1400" dirty="0" smtClean="0">
                <a:latin typeface="e-Ukraine" pitchFamily="2" charset="-52"/>
              </a:rPr>
              <a:t> (</a:t>
            </a:r>
            <a:r>
              <a:rPr lang="ru-RU" sz="1400" dirty="0" err="1" smtClean="0">
                <a:latin typeface="e-Ukraine" pitchFamily="2" charset="-52"/>
              </a:rPr>
              <a:t>спеціальної</a:t>
            </a:r>
            <a:r>
              <a:rPr lang="ru-RU" sz="1400" dirty="0" smtClean="0">
                <a:latin typeface="e-Ukraine" pitchFamily="2" charset="-52"/>
              </a:rPr>
              <a:t>) </a:t>
            </a:r>
            <a:r>
              <a:rPr lang="ru-RU" sz="1400" dirty="0" err="1" smtClean="0">
                <a:latin typeface="e-Ukraine" pitchFamily="2" charset="-52"/>
              </a:rPr>
              <a:t>добровільної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декларації</a:t>
            </a:r>
            <a:r>
              <a:rPr lang="ru-RU" sz="1400" dirty="0" smtClean="0">
                <a:latin typeface="e-Ukraine" pitchFamily="2" charset="-52"/>
              </a:rPr>
              <a:t> (</a:t>
            </a:r>
            <a:r>
              <a:rPr lang="ru-RU" sz="1400" dirty="0" err="1" smtClean="0">
                <a:latin typeface="e-Ukraine" pitchFamily="2" charset="-52"/>
              </a:rPr>
              <a:t>далі</a:t>
            </a:r>
            <a:r>
              <a:rPr lang="ru-RU" sz="1400" dirty="0" smtClean="0">
                <a:latin typeface="e-Ukraine" pitchFamily="2" charset="-52"/>
              </a:rPr>
              <a:t> – </a:t>
            </a:r>
            <a:r>
              <a:rPr lang="ru-RU" sz="1400" dirty="0" err="1" smtClean="0">
                <a:latin typeface="e-Ukraine" pitchFamily="2" charset="-52"/>
              </a:rPr>
              <a:t>Декларація</a:t>
            </a:r>
            <a:r>
              <a:rPr lang="ru-RU" sz="1400" dirty="0" smtClean="0">
                <a:latin typeface="e-Ukraine" pitchFamily="2" charset="-52"/>
              </a:rPr>
              <a:t>).</a:t>
            </a:r>
          </a:p>
          <a:p>
            <a:pPr algn="just" fontAlgn="base"/>
            <a:r>
              <a:rPr lang="ru-RU" sz="1400" dirty="0" smtClean="0">
                <a:latin typeface="e-Ukraine" pitchFamily="2" charset="-52"/>
              </a:rPr>
              <a:t>	У </a:t>
            </a:r>
            <a:r>
              <a:rPr lang="ru-RU" sz="1400" dirty="0" err="1" smtClean="0">
                <a:latin typeface="e-Ukraine" pitchFamily="2" charset="-52"/>
              </a:rPr>
              <a:t>разі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вибору</a:t>
            </a:r>
            <a:r>
              <a:rPr lang="ru-RU" sz="1400" dirty="0" smtClean="0">
                <a:latin typeface="e-Ukraine" pitchFamily="2" charset="-52"/>
              </a:rPr>
              <a:t> декларантом у межах одноразового (</a:t>
            </a:r>
            <a:r>
              <a:rPr lang="ru-RU" sz="1400" dirty="0" err="1" smtClean="0">
                <a:latin typeface="e-Ukraine" pitchFamily="2" charset="-52"/>
              </a:rPr>
              <a:t>спеціального</a:t>
            </a:r>
            <a:r>
              <a:rPr lang="ru-RU" sz="1400" dirty="0" smtClean="0">
                <a:latin typeface="e-Ukraine" pitchFamily="2" charset="-52"/>
              </a:rPr>
              <a:t>) </a:t>
            </a:r>
            <a:r>
              <a:rPr lang="ru-RU" sz="1400" dirty="0" err="1" smtClean="0">
                <a:latin typeface="e-Ukraine" pitchFamily="2" charset="-52"/>
              </a:rPr>
              <a:t>добровільного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декларування</a:t>
            </a:r>
            <a:r>
              <a:rPr lang="ru-RU" sz="1400" dirty="0" smtClean="0">
                <a:latin typeface="e-Ukraine" pitchFamily="2" charset="-52"/>
              </a:rPr>
              <a:t> ставки </a:t>
            </a:r>
            <a:r>
              <a:rPr lang="ru-RU" sz="1400" dirty="0" err="1" smtClean="0">
                <a:latin typeface="e-Ukraine" pitchFamily="2" charset="-52"/>
              </a:rPr>
              <a:t>збору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</a:t>
            </a:r>
            <a:r>
              <a:rPr lang="ru-RU" sz="1400" dirty="0" smtClean="0">
                <a:latin typeface="e-Ukraine" pitchFamily="2" charset="-52"/>
              </a:rPr>
              <a:t> одноразового (</a:t>
            </a:r>
            <a:r>
              <a:rPr lang="ru-RU" sz="1400" dirty="0" err="1" smtClean="0">
                <a:latin typeface="e-Ukraine" pitchFamily="2" charset="-52"/>
              </a:rPr>
              <a:t>спеціального</a:t>
            </a:r>
            <a:r>
              <a:rPr lang="ru-RU" sz="1400" dirty="0" smtClean="0">
                <a:latin typeface="e-Ukraine" pitchFamily="2" charset="-52"/>
              </a:rPr>
              <a:t>) </a:t>
            </a:r>
            <a:r>
              <a:rPr lang="ru-RU" sz="1400" dirty="0" err="1" smtClean="0">
                <a:latin typeface="e-Ukraine" pitchFamily="2" charset="-52"/>
              </a:rPr>
              <a:t>добровільного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декларування</a:t>
            </a:r>
            <a:r>
              <a:rPr lang="ru-RU" sz="1400" dirty="0" smtClean="0">
                <a:latin typeface="e-Ukraine" pitchFamily="2" charset="-52"/>
              </a:rPr>
              <a:t>, </a:t>
            </a:r>
            <a:r>
              <a:rPr lang="ru-RU" sz="1400" dirty="0" err="1" smtClean="0">
                <a:latin typeface="e-Ukraine" pitchFamily="2" charset="-52"/>
              </a:rPr>
              <a:t>що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передбачає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сплату</a:t>
            </a:r>
            <a:r>
              <a:rPr lang="ru-RU" sz="1400" dirty="0" smtClean="0">
                <a:latin typeface="e-Ukraine" pitchFamily="2" charset="-52"/>
              </a:rPr>
              <a:t> такого платежу </a:t>
            </a:r>
            <a:r>
              <a:rPr lang="ru-RU" sz="1400" dirty="0" err="1" smtClean="0">
                <a:latin typeface="e-Ukraine" pitchFamily="2" charset="-52"/>
              </a:rPr>
              <a:t>трьома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рівними</a:t>
            </a:r>
            <a:r>
              <a:rPr lang="ru-RU" sz="1400" dirty="0" smtClean="0">
                <a:latin typeface="e-Ukraine" pitchFamily="2" charset="-52"/>
              </a:rPr>
              <a:t>  </a:t>
            </a:r>
            <a:r>
              <a:rPr lang="ru-RU" sz="1400" dirty="0" err="1" smtClean="0">
                <a:latin typeface="e-Ukraine" pitchFamily="2" charset="-52"/>
              </a:rPr>
              <a:t>частинами</a:t>
            </a:r>
            <a:r>
              <a:rPr lang="ru-RU" sz="1400" dirty="0" smtClean="0">
                <a:latin typeface="e-Ukraine" pitchFamily="2" charset="-52"/>
              </a:rPr>
              <a:t>, </a:t>
            </a:r>
            <a:r>
              <a:rPr lang="ru-RU" sz="1400" dirty="0" err="1" smtClean="0">
                <a:latin typeface="e-Ukraine" pitchFamily="2" charset="-52"/>
              </a:rPr>
              <a:t>сплата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збору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</a:t>
            </a:r>
            <a:r>
              <a:rPr lang="ru-RU" sz="1400" dirty="0" smtClean="0">
                <a:latin typeface="e-Ukraine" pitchFamily="2" charset="-52"/>
              </a:rPr>
              <a:t> одноразового (</a:t>
            </a:r>
            <a:r>
              <a:rPr lang="ru-RU" sz="1400" dirty="0" err="1" smtClean="0">
                <a:latin typeface="e-Ukraine" pitchFamily="2" charset="-52"/>
              </a:rPr>
              <a:t>спеціального</a:t>
            </a:r>
            <a:r>
              <a:rPr lang="ru-RU" sz="1400" dirty="0" smtClean="0">
                <a:latin typeface="e-Ukraine" pitchFamily="2" charset="-52"/>
              </a:rPr>
              <a:t>) </a:t>
            </a:r>
            <a:r>
              <a:rPr lang="ru-RU" sz="1400" dirty="0" err="1" smtClean="0">
                <a:latin typeface="e-Ukraine" pitchFamily="2" charset="-52"/>
              </a:rPr>
              <a:t>добровільного</a:t>
            </a:r>
            <a:r>
              <a:rPr lang="ru-RU" sz="1400" dirty="0" smtClean="0">
                <a:latin typeface="e-Ukraine" pitchFamily="2" charset="-52"/>
              </a:rPr>
              <a:t>  </a:t>
            </a:r>
            <a:r>
              <a:rPr lang="ru-RU" sz="1400" dirty="0" err="1" smtClean="0">
                <a:latin typeface="e-Ukraine" pitchFamily="2" charset="-52"/>
              </a:rPr>
              <a:t>декларування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здійснюється</a:t>
            </a:r>
            <a:r>
              <a:rPr lang="ru-RU" sz="1400" dirty="0" smtClean="0">
                <a:latin typeface="e-Ukraine" pitchFamily="2" charset="-52"/>
              </a:rPr>
              <a:t>   декларантом:</a:t>
            </a:r>
          </a:p>
          <a:p>
            <a:pPr algn="just" fontAlgn="base"/>
            <a:endParaRPr lang="ru-RU" sz="1400" dirty="0" smtClean="0">
              <a:latin typeface="e-Ukraine" pitchFamily="2" charset="-52"/>
            </a:endParaRPr>
          </a:p>
          <a:p>
            <a:pPr algn="just" fontAlgn="base">
              <a:buFont typeface="Arial" pitchFamily="34" charset="0"/>
              <a:buChar char="•"/>
            </a:pP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першого</a:t>
            </a:r>
            <a:r>
              <a:rPr lang="ru-RU" sz="1400" dirty="0" smtClean="0">
                <a:latin typeface="e-Ukraine" pitchFamily="2" charset="-52"/>
              </a:rPr>
              <a:t>  платежу – </a:t>
            </a:r>
            <a:r>
              <a:rPr lang="ru-RU" sz="1400" dirty="0" err="1" smtClean="0">
                <a:latin typeface="e-Ukraine" pitchFamily="2" charset="-52"/>
              </a:rPr>
              <a:t>протягом</a:t>
            </a:r>
            <a:r>
              <a:rPr lang="ru-RU" sz="1400" dirty="0" smtClean="0">
                <a:latin typeface="e-Ukraine" pitchFamily="2" charset="-52"/>
              </a:rPr>
              <a:t> 30 </a:t>
            </a:r>
            <a:r>
              <a:rPr lang="ru-RU" sz="1400" dirty="0" err="1" smtClean="0">
                <a:latin typeface="e-Ukraine" pitchFamily="2" charset="-52"/>
              </a:rPr>
              <a:t>календарних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днів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дати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подання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Декларації</a:t>
            </a:r>
            <a:r>
              <a:rPr lang="ru-RU" sz="1400" dirty="0" smtClean="0">
                <a:latin typeface="e-Ukraine" pitchFamily="2" charset="-52"/>
              </a:rPr>
              <a:t>;</a:t>
            </a:r>
          </a:p>
          <a:p>
            <a:pPr algn="just" fontAlgn="base"/>
            <a:endParaRPr lang="ru-RU" sz="1400" dirty="0" smtClean="0">
              <a:latin typeface="e-Ukraine" pitchFamily="2" charset="-52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1400" dirty="0" smtClean="0">
                <a:latin typeface="e-Ukraine" pitchFamily="2" charset="-52"/>
              </a:rPr>
              <a:t> другого платежу – до 01 листопада 2023 року;</a:t>
            </a:r>
          </a:p>
          <a:p>
            <a:pPr fontAlgn="base"/>
            <a:endParaRPr lang="ru-RU" sz="1400" dirty="0" smtClean="0">
              <a:latin typeface="e-Ukraine" pitchFamily="2" charset="-52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третього</a:t>
            </a:r>
            <a:r>
              <a:rPr lang="ru-RU" sz="1400" dirty="0" smtClean="0">
                <a:latin typeface="e-Ukraine" pitchFamily="2" charset="-52"/>
              </a:rPr>
              <a:t> платежу – до 01 листопада 2024 року.</a:t>
            </a:r>
          </a:p>
          <a:p>
            <a:pPr algn="just" fontAlgn="base"/>
            <a:endParaRPr lang="ru-RU" sz="1400" dirty="0" smtClean="0">
              <a:latin typeface="e-Ukraine" pitchFamily="2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29223" y="114300"/>
            <a:ext cx="4392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 fontAlgn="base"/>
            <a:r>
              <a:rPr lang="ru-RU" sz="1500" dirty="0" smtClean="0">
                <a:latin typeface="e-Ukraine" pitchFamily="2" charset="-52"/>
              </a:rPr>
              <a:t>	</a:t>
            </a:r>
            <a:r>
              <a:rPr lang="ru-RU" sz="1400" dirty="0" smtClean="0">
                <a:latin typeface="e-Ukraine" pitchFamily="2" charset="-52"/>
              </a:rPr>
              <a:t>У </a:t>
            </a:r>
            <a:r>
              <a:rPr lang="ru-RU" sz="1400" dirty="0" err="1" smtClean="0">
                <a:latin typeface="e-Ukraine" pitchFamily="2" charset="-52"/>
              </a:rPr>
              <a:t>разі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подання</a:t>
            </a:r>
            <a:r>
              <a:rPr lang="ru-RU" sz="1400" dirty="0" smtClean="0">
                <a:latin typeface="e-Ukraine" pitchFamily="2" charset="-52"/>
              </a:rPr>
              <a:t> декларантом </a:t>
            </a:r>
            <a:r>
              <a:rPr lang="ru-RU" sz="1400" dirty="0" err="1" smtClean="0">
                <a:latin typeface="e-Ukraine" pitchFamily="2" charset="-52"/>
              </a:rPr>
              <a:t>уточнюючої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Декларації</a:t>
            </a:r>
            <a:r>
              <a:rPr lang="ru-RU" sz="1400" dirty="0" smtClean="0">
                <a:latin typeface="e-Ukraine" pitchFamily="2" charset="-52"/>
              </a:rPr>
              <a:t>, </a:t>
            </a:r>
            <a:r>
              <a:rPr lang="ru-RU" sz="1400" dirty="0" err="1" smtClean="0">
                <a:latin typeface="e-Ukraine" pitchFamily="2" charset="-52"/>
              </a:rPr>
              <a:t>якщо</a:t>
            </a:r>
            <a:r>
              <a:rPr lang="ru-RU" sz="1400" dirty="0" smtClean="0">
                <a:latin typeface="e-Ukraine" pitchFamily="2" charset="-52"/>
              </a:rPr>
              <a:t> сума </a:t>
            </a:r>
            <a:r>
              <a:rPr lang="ru-RU" sz="1400" dirty="0" err="1" smtClean="0">
                <a:latin typeface="e-Ukraine" pitchFamily="2" charset="-52"/>
              </a:rPr>
              <a:t>збору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</a:t>
            </a:r>
            <a:r>
              <a:rPr lang="ru-RU" sz="1400" dirty="0" smtClean="0">
                <a:latin typeface="e-Ukraine" pitchFamily="2" charset="-52"/>
              </a:rPr>
              <a:t> одноразового (</a:t>
            </a:r>
            <a:r>
              <a:rPr lang="ru-RU" sz="1400" dirty="0" err="1" smtClean="0">
                <a:latin typeface="e-Ukraine" pitchFamily="2" charset="-52"/>
              </a:rPr>
              <a:t>спеціального</a:t>
            </a:r>
            <a:r>
              <a:rPr lang="ru-RU" sz="1400" dirty="0" smtClean="0">
                <a:latin typeface="e-Ukraine" pitchFamily="2" charset="-52"/>
              </a:rPr>
              <a:t>) </a:t>
            </a:r>
            <a:r>
              <a:rPr lang="ru-RU" sz="1400" dirty="0" err="1" smtClean="0">
                <a:latin typeface="e-Ukraine" pitchFamily="2" charset="-52"/>
              </a:rPr>
              <a:t>добровільного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декларування</a:t>
            </a:r>
            <a:r>
              <a:rPr lang="ru-RU" sz="1400" dirty="0" smtClean="0">
                <a:latin typeface="e-Ukraine" pitchFamily="2" charset="-52"/>
              </a:rPr>
              <a:t>, </a:t>
            </a:r>
            <a:r>
              <a:rPr lang="ru-RU" sz="1400" dirty="0" err="1" smtClean="0">
                <a:latin typeface="e-Ukraine" pitchFamily="2" charset="-52"/>
              </a:rPr>
              <a:t>визначена</a:t>
            </a:r>
            <a:r>
              <a:rPr lang="ru-RU" sz="1400" dirty="0" smtClean="0">
                <a:latin typeface="e-Ukraine" pitchFamily="2" charset="-52"/>
              </a:rPr>
              <a:t> в </a:t>
            </a:r>
            <a:r>
              <a:rPr lang="ru-RU" sz="1400" dirty="0" err="1" smtClean="0">
                <a:latin typeface="e-Ukraine" pitchFamily="2" charset="-52"/>
              </a:rPr>
              <a:t>уточнюючій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Декларації</a:t>
            </a:r>
            <a:r>
              <a:rPr lang="ru-RU" sz="1400" dirty="0" smtClean="0">
                <a:latin typeface="e-Ukraine" pitchFamily="2" charset="-52"/>
              </a:rPr>
              <a:t>, </a:t>
            </a:r>
            <a:r>
              <a:rPr lang="ru-RU" sz="1400" dirty="0" err="1" smtClean="0">
                <a:latin typeface="e-Ukraine" pitchFamily="2" charset="-52"/>
              </a:rPr>
              <a:t>є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більшою</a:t>
            </a:r>
            <a:r>
              <a:rPr lang="ru-RU" sz="1400" dirty="0" smtClean="0">
                <a:latin typeface="e-Ukraine" pitchFamily="2" charset="-52"/>
              </a:rPr>
              <a:t> за суму </a:t>
            </a:r>
            <a:r>
              <a:rPr lang="ru-RU" sz="1400" dirty="0" err="1" smtClean="0">
                <a:latin typeface="e-Ukraine" pitchFamily="2" charset="-52"/>
              </a:rPr>
              <a:t>збору</a:t>
            </a:r>
            <a:r>
              <a:rPr lang="ru-RU" sz="1400" dirty="0" smtClean="0">
                <a:latin typeface="e-Ukraine" pitchFamily="2" charset="-52"/>
              </a:rPr>
              <a:t>, </a:t>
            </a:r>
            <a:r>
              <a:rPr lang="ru-RU" sz="1400" dirty="0" err="1" smtClean="0">
                <a:latin typeface="e-Ukraine" pitchFamily="2" charset="-52"/>
              </a:rPr>
              <a:t>сплачену</a:t>
            </a:r>
            <a:r>
              <a:rPr lang="ru-RU" sz="1400" dirty="0" smtClean="0">
                <a:latin typeface="e-Ukraine" pitchFamily="2" charset="-52"/>
              </a:rPr>
              <a:t> на </a:t>
            </a:r>
            <a:r>
              <a:rPr lang="ru-RU" sz="1400" dirty="0" err="1" smtClean="0">
                <a:latin typeface="e-Ukraine" pitchFamily="2" charset="-52"/>
              </a:rPr>
              <a:t>підставі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попередньо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поданої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Декларації</a:t>
            </a:r>
            <a:r>
              <a:rPr lang="ru-RU" sz="1400" dirty="0" smtClean="0">
                <a:latin typeface="e-Ukraine" pitchFamily="2" charset="-52"/>
              </a:rPr>
              <a:t>, декларант, </a:t>
            </a:r>
            <a:r>
              <a:rPr lang="ru-RU" sz="1400" dirty="0" err="1" smtClean="0">
                <a:latin typeface="e-Ukraine" pitchFamily="2" charset="-52"/>
              </a:rPr>
              <a:t>який</a:t>
            </a:r>
            <a:r>
              <a:rPr lang="ru-RU" sz="1400" dirty="0" smtClean="0">
                <a:latin typeface="e-Ukraine" pitchFamily="2" charset="-52"/>
              </a:rPr>
              <a:t> подав </a:t>
            </a:r>
            <a:r>
              <a:rPr lang="ru-RU" sz="1400" dirty="0" err="1" smtClean="0">
                <a:latin typeface="e-Ukraine" pitchFamily="2" charset="-52"/>
              </a:rPr>
              <a:t>відповідну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декларацію</a:t>
            </a:r>
            <a:r>
              <a:rPr lang="ru-RU" sz="1400" dirty="0" smtClean="0">
                <a:latin typeface="e-Ukraine" pitchFamily="2" charset="-52"/>
              </a:rPr>
              <a:t>, </a:t>
            </a:r>
            <a:r>
              <a:rPr lang="ru-RU" sz="1400" dirty="0" err="1" smtClean="0">
                <a:latin typeface="e-Ukraine" pitchFamily="2" charset="-52"/>
              </a:rPr>
              <a:t>зобов’язаний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сплатити</a:t>
            </a:r>
            <a:r>
              <a:rPr lang="ru-RU" sz="1400" dirty="0" smtClean="0">
                <a:latin typeface="e-Ukraine" pitchFamily="2" charset="-52"/>
              </a:rPr>
              <a:t> суму недоплати </a:t>
            </a:r>
            <a:r>
              <a:rPr lang="ru-RU" sz="1400" dirty="0" err="1" smtClean="0">
                <a:latin typeface="e-Ukraine" pitchFamily="2" charset="-52"/>
              </a:rPr>
              <a:t>збору</a:t>
            </a:r>
            <a:r>
              <a:rPr lang="ru-RU" sz="1400" dirty="0" smtClean="0">
                <a:latin typeface="e-Ukraine" pitchFamily="2" charset="-52"/>
              </a:rPr>
              <a:t> в </a:t>
            </a:r>
            <a:r>
              <a:rPr lang="ru-RU" sz="1400" dirty="0" err="1" smtClean="0">
                <a:latin typeface="e-Ukraine" pitchFamily="2" charset="-52"/>
              </a:rPr>
              <a:t>розмірі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такої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різниці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протягом</a:t>
            </a:r>
            <a:r>
              <a:rPr lang="ru-RU" sz="1400" dirty="0" smtClean="0">
                <a:latin typeface="e-Ukraine" pitchFamily="2" charset="-52"/>
              </a:rPr>
              <a:t> 30 </a:t>
            </a:r>
            <a:r>
              <a:rPr lang="ru-RU" sz="1400" dirty="0" err="1" smtClean="0">
                <a:latin typeface="e-Ukraine" pitchFamily="2" charset="-52"/>
              </a:rPr>
              <a:t>календарних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днів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дати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подання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уточнюючої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Декларації</a:t>
            </a:r>
            <a:r>
              <a:rPr lang="ru-RU" sz="1400" dirty="0" smtClean="0">
                <a:latin typeface="e-Ukraine" pitchFamily="2" charset="-52"/>
              </a:rPr>
              <a:t>.</a:t>
            </a:r>
          </a:p>
          <a:p>
            <a:pPr algn="just" fontAlgn="base"/>
            <a:r>
              <a:rPr lang="ru-RU" sz="1400" dirty="0" smtClean="0">
                <a:latin typeface="e-Ukraine" pitchFamily="2" charset="-52"/>
              </a:rPr>
              <a:t>	У </a:t>
            </a:r>
            <a:r>
              <a:rPr lang="ru-RU" sz="1400" dirty="0" err="1" smtClean="0">
                <a:latin typeface="e-Ukraine" pitchFamily="2" charset="-52"/>
              </a:rPr>
              <a:t>разі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несплати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або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сплати</a:t>
            </a:r>
            <a:r>
              <a:rPr lang="ru-RU" sz="1400" dirty="0" smtClean="0">
                <a:latin typeface="e-Ukraine" pitchFamily="2" charset="-52"/>
              </a:rPr>
              <a:t> в </a:t>
            </a:r>
            <a:r>
              <a:rPr lang="ru-RU" sz="1400" dirty="0" err="1" smtClean="0">
                <a:latin typeface="e-Ukraine" pitchFamily="2" charset="-52"/>
              </a:rPr>
              <a:t>неповному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обсязі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суми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збору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з</a:t>
            </a:r>
            <a:r>
              <a:rPr lang="ru-RU" sz="1400" dirty="0" smtClean="0">
                <a:latin typeface="e-Ukraine" pitchFamily="2" charset="-52"/>
              </a:rPr>
              <a:t> одноразового (</a:t>
            </a:r>
            <a:r>
              <a:rPr lang="ru-RU" sz="1400" dirty="0" err="1" smtClean="0">
                <a:latin typeface="e-Ukraine" pitchFamily="2" charset="-52"/>
              </a:rPr>
              <a:t>спеціального</a:t>
            </a:r>
            <a:r>
              <a:rPr lang="ru-RU" sz="1400" dirty="0" smtClean="0">
                <a:latin typeface="e-Ukraine" pitchFamily="2" charset="-52"/>
              </a:rPr>
              <a:t>) </a:t>
            </a:r>
            <a:r>
              <a:rPr lang="ru-RU" sz="1400" dirty="0" err="1" smtClean="0">
                <a:latin typeface="e-Ukraine" pitchFamily="2" charset="-52"/>
              </a:rPr>
              <a:t>добровільного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декларування</a:t>
            </a:r>
            <a:r>
              <a:rPr lang="ru-RU" sz="1400" dirty="0" smtClean="0">
                <a:latin typeface="e-Ukraine" pitchFamily="2" charset="-52"/>
              </a:rPr>
              <a:t>, </a:t>
            </a:r>
            <a:r>
              <a:rPr lang="ru-RU" sz="1400" dirty="0" err="1" smtClean="0">
                <a:latin typeface="e-Ukraine" pitchFamily="2" charset="-52"/>
              </a:rPr>
              <a:t>зазначеної</a:t>
            </a:r>
            <a:r>
              <a:rPr lang="ru-RU" sz="1400" dirty="0" smtClean="0">
                <a:latin typeface="e-Ukraine" pitchFamily="2" charset="-52"/>
              </a:rPr>
              <a:t> в </a:t>
            </a:r>
            <a:r>
              <a:rPr lang="ru-RU" sz="1400" dirty="0" err="1" smtClean="0">
                <a:latin typeface="e-Ukraine" pitchFamily="2" charset="-52"/>
              </a:rPr>
              <a:t>одноразовій</a:t>
            </a:r>
            <a:r>
              <a:rPr lang="ru-RU" sz="1400" dirty="0" smtClean="0">
                <a:latin typeface="e-Ukraine" pitchFamily="2" charset="-52"/>
              </a:rPr>
              <a:t> (</a:t>
            </a:r>
            <a:r>
              <a:rPr lang="ru-RU" sz="1400" dirty="0" err="1" smtClean="0">
                <a:latin typeface="e-Ukraine" pitchFamily="2" charset="-52"/>
              </a:rPr>
              <a:t>спеціальній</a:t>
            </a:r>
            <a:r>
              <a:rPr lang="ru-RU" sz="1400" dirty="0" smtClean="0">
                <a:latin typeface="e-Ukraine" pitchFamily="2" charset="-52"/>
              </a:rPr>
              <a:t>) </a:t>
            </a:r>
            <a:r>
              <a:rPr lang="ru-RU" sz="1400" dirty="0" err="1" smtClean="0">
                <a:latin typeface="e-Ukraine" pitchFamily="2" charset="-52"/>
              </a:rPr>
              <a:t>добровільній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декларації</a:t>
            </a:r>
            <a:r>
              <a:rPr lang="ru-RU" sz="1400" dirty="0" smtClean="0">
                <a:latin typeface="e-Ukraine" pitchFamily="2" charset="-52"/>
              </a:rPr>
              <a:t>, у </a:t>
            </a:r>
            <a:r>
              <a:rPr lang="ru-RU" sz="1400" dirty="0" err="1" smtClean="0">
                <a:latin typeface="e-Ukraine" pitchFamily="2" charset="-52"/>
              </a:rPr>
              <a:t>встановлений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цим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підрозділом</a:t>
            </a:r>
            <a:r>
              <a:rPr lang="ru-RU" sz="1400" dirty="0" smtClean="0">
                <a:latin typeface="e-Ukraine" pitchFamily="2" charset="-52"/>
              </a:rPr>
              <a:t> строк одноразова (</a:t>
            </a:r>
            <a:r>
              <a:rPr lang="ru-RU" sz="1400" dirty="0" err="1" smtClean="0">
                <a:latin typeface="e-Ukraine" pitchFamily="2" charset="-52"/>
              </a:rPr>
              <a:t>спеціальна</a:t>
            </a:r>
            <a:r>
              <a:rPr lang="ru-RU" sz="1400" dirty="0" smtClean="0">
                <a:latin typeface="e-Ukraine" pitchFamily="2" charset="-52"/>
              </a:rPr>
              <a:t>) </a:t>
            </a:r>
            <a:r>
              <a:rPr lang="ru-RU" sz="1400" dirty="0" err="1" smtClean="0">
                <a:latin typeface="e-Ukraine" pitchFamily="2" charset="-52"/>
              </a:rPr>
              <a:t>добровільна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декларація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вважається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неподаною</a:t>
            </a:r>
            <a:r>
              <a:rPr lang="ru-RU" sz="1400" dirty="0" smtClean="0">
                <a:latin typeface="e-Ukraine" pitchFamily="2" charset="-52"/>
              </a:rPr>
              <a:t> та на декларанта не </a:t>
            </a:r>
            <a:r>
              <a:rPr lang="ru-RU" sz="1400" dirty="0" err="1" smtClean="0">
                <a:latin typeface="e-Ukraine" pitchFamily="2" charset="-52"/>
              </a:rPr>
              <a:t>поширюються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передбачені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цим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підрозділом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державні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гарантії</a:t>
            </a:r>
            <a:r>
              <a:rPr lang="ru-RU" sz="1400" dirty="0" smtClean="0">
                <a:latin typeface="e-Ukraine" pitchFamily="2" charset="-52"/>
              </a:rPr>
              <a:t> та </a:t>
            </a:r>
            <a:r>
              <a:rPr lang="ru-RU" sz="1400" dirty="0" err="1" smtClean="0">
                <a:latin typeface="e-Ukraine" pitchFamily="2" charset="-52"/>
              </a:rPr>
              <a:t>звільнення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від</a:t>
            </a:r>
            <a:r>
              <a:rPr lang="ru-RU" sz="1400" dirty="0" smtClean="0">
                <a:latin typeface="e-Ukraine" pitchFamily="2" charset="-52"/>
              </a:rPr>
              <a:t> </a:t>
            </a:r>
            <a:r>
              <a:rPr lang="ru-RU" sz="1400" dirty="0" err="1" smtClean="0">
                <a:latin typeface="e-Ukraine" pitchFamily="2" charset="-52"/>
              </a:rPr>
              <a:t>відповідальності</a:t>
            </a:r>
            <a:r>
              <a:rPr lang="ru-RU" sz="1400" dirty="0" smtClean="0">
                <a:latin typeface="e-Ukraine" pitchFamily="2" charset="-52"/>
              </a:rPr>
              <a:t>.</a:t>
            </a:r>
          </a:p>
          <a:p>
            <a:pPr algn="just" fontAlgn="base"/>
            <a:endParaRPr lang="ru-RU" sz="1600" dirty="0" smtClean="0">
              <a:latin typeface="e-Ukraine" pitchFamily="2" charset="-52"/>
            </a:endParaRPr>
          </a:p>
          <a:p>
            <a:pPr algn="just" fontAlgn="base"/>
            <a:endParaRPr lang="en-US" sz="1600" dirty="0" smtClean="0">
              <a:latin typeface="e-Ukraine" pitchFamily="2" charset="-52"/>
            </a:endParaRPr>
          </a:p>
          <a:p>
            <a:pPr algn="just"/>
            <a:endParaRPr lang="ru-RU" sz="14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 </a:t>
            </a:r>
            <a:endParaRPr lang="ru-RU" sz="1500" dirty="0" smtClean="0">
              <a:latin typeface="e-Ukraine" pitchFamily="2" charset="-52"/>
            </a:endParaRPr>
          </a:p>
          <a:p>
            <a:pPr algn="just"/>
            <a:endParaRPr lang="ru-RU" sz="1500" dirty="0" smtClean="0">
              <a:latin typeface="e-Ukraine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1201</TotalTime>
  <Words>117</Words>
  <Application>Microsoft Office PowerPoint</Application>
  <PresentationFormat>Лист A4 (210x297 мм)</PresentationFormat>
  <Paragraphs>34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165</cp:revision>
  <dcterms:created xsi:type="dcterms:W3CDTF">2021-05-27T05:23:05Z</dcterms:created>
  <dcterms:modified xsi:type="dcterms:W3CDTF">2021-11-04T08:43:51Z</dcterms:modified>
</cp:coreProperties>
</file>