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A87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12" autoAdjust="0"/>
    <p:restoredTop sz="94660"/>
  </p:normalViewPr>
  <p:slideViewPr>
    <p:cSldViewPr snapToGrid="0">
      <p:cViewPr>
        <p:scale>
          <a:sx n="100" d="100"/>
          <a:sy n="100" d="100"/>
        </p:scale>
        <p:origin x="-2088" y="-4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083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19468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2444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8780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0265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8008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9363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28486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47845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95185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0861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A8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CE06E-CD33-4E8D-BB2D-3C537C4FAFB6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8233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ax.gov.ua/baneryi/odnorazove-dobrovilne-deklaruvannya" TargetMode="External"/><Relationship Id="rId2" Type="http://schemas.openxmlformats.org/officeDocument/2006/relationships/hyperlink" Target="https://tax.gov.ua/zakonodavstvo/podatkove-zakonodavstvo/nakazi/76033.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B2AE1F56-FA4C-456D-AD17-F597535BE9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28247" y="0"/>
            <a:ext cx="4877753" cy="6858000"/>
          </a:xfrm>
          <a:prstGeom prst="rect">
            <a:avLst/>
          </a:prstGeom>
        </p:spPr>
      </p:pic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AAE0BDE6-D7B9-4FD3-A01F-F489C68E0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62125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xmlns="" id="{5B1F3CBD-8D08-499F-BE54-1DF3C9FE8E21}"/>
              </a:ext>
            </a:extLst>
          </p:cNvPr>
          <p:cNvGrpSpPr/>
          <p:nvPr/>
        </p:nvGrpSpPr>
        <p:grpSpPr>
          <a:xfrm>
            <a:off x="106282" y="114300"/>
            <a:ext cx="4820999" cy="6743700"/>
            <a:chOff x="64808" y="106681"/>
            <a:chExt cx="4811442" cy="6743700"/>
          </a:xfrm>
        </p:grpSpPr>
        <p:grpSp>
          <p:nvGrpSpPr>
            <p:cNvPr id="9" name="Группа 8">
              <a:extLst>
                <a:ext uri="{FF2B5EF4-FFF2-40B4-BE49-F238E27FC236}">
                  <a16:creationId xmlns:a16="http://schemas.microsoft.com/office/drawing/2014/main" xmlns="" id="{4A6F6DA5-6ACE-429E-B52A-AC44102F0184}"/>
                </a:ext>
              </a:extLst>
            </p:cNvPr>
            <p:cNvGrpSpPr/>
            <p:nvPr/>
          </p:nvGrpSpPr>
          <p:grpSpPr>
            <a:xfrm>
              <a:off x="64808" y="106681"/>
              <a:ext cx="4793934" cy="6743700"/>
              <a:chOff x="64808" y="106681"/>
              <a:chExt cx="4793934" cy="6743700"/>
            </a:xfrm>
          </p:grpSpPr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xmlns="" id="{09A0A77F-376C-47B9-BB79-353299E74E74}"/>
                  </a:ext>
                </a:extLst>
              </p:cNvPr>
              <p:cNvSpPr/>
              <p:nvPr/>
            </p:nvSpPr>
            <p:spPr>
              <a:xfrm>
                <a:off x="64808" y="106681"/>
                <a:ext cx="4793934" cy="65913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8" name="Овал 7">
                <a:extLst>
                  <a:ext uri="{FF2B5EF4-FFF2-40B4-BE49-F238E27FC236}">
                    <a16:creationId xmlns:a16="http://schemas.microsoft.com/office/drawing/2014/main" xmlns="" id="{DCA030F4-92F2-48AB-8BB4-77C584043B72}"/>
                  </a:ext>
                </a:extLst>
              </p:cNvPr>
              <p:cNvSpPr/>
              <p:nvPr/>
            </p:nvSpPr>
            <p:spPr>
              <a:xfrm>
                <a:off x="2328387" y="6545581"/>
                <a:ext cx="304800" cy="3048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25A87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1100" dirty="0" smtClean="0">
                    <a:solidFill>
                      <a:srgbClr val="25A872"/>
                    </a:solidFill>
                    <a:latin typeface="e-Ukraine" panose="00000500000000000000" pitchFamily="50" charset="-52"/>
                  </a:rPr>
                  <a:t>3</a:t>
                </a:r>
                <a:endParaRPr lang="ru-RU" sz="1400" dirty="0">
                  <a:solidFill>
                    <a:srgbClr val="25A872"/>
                  </a:solidFill>
                  <a:latin typeface="e-Ukraine" panose="00000500000000000000" pitchFamily="50" charset="-52"/>
                </a:endParaRPr>
              </a:p>
            </p:txBody>
          </p:sp>
        </p:grpSp>
        <p:pic>
          <p:nvPicPr>
            <p:cNvPr id="4100" name="Рисунок 10" descr="https://chart.googleapis.com/chart?cht=qr&amp;chl=https%3A%2F%2Ft.me%2FinfoTAXbot&amp;chld=L|0&amp;chs=150">
              <a:extLst>
                <a:ext uri="{FF2B5EF4-FFF2-40B4-BE49-F238E27FC236}">
                  <a16:creationId xmlns:a16="http://schemas.microsoft.com/office/drawing/2014/main" xmlns="" id="{C10BBAFE-2D79-49E5-868B-A0FDCC9F8BD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89161" y="1990344"/>
              <a:ext cx="1304925" cy="1304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9" name="Рисунок 1" descr="https://chart.googleapis.com/chart?cht=qr&amp;chl=https%3A%2F%2Ft.me%2Ftax_gov_ua&amp;chld=L|0&amp;chs=150">
              <a:extLst>
                <a:ext uri="{FF2B5EF4-FFF2-40B4-BE49-F238E27FC236}">
                  <a16:creationId xmlns:a16="http://schemas.microsoft.com/office/drawing/2014/main" xmlns="" id="{AB68234D-4D6E-4D60-B461-52334D70C2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092" y="3465338"/>
              <a:ext cx="771525" cy="7715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8" name="Рисунок 7" descr="https://chart.googleapis.com/chart?cht=qr&amp;chl=https%3A%2F%2Fwww.youtube.com%2FTaxUkraine&amp;chld=L|0&amp;chs=150">
              <a:extLst>
                <a:ext uri="{FF2B5EF4-FFF2-40B4-BE49-F238E27FC236}">
                  <a16:creationId xmlns:a16="http://schemas.microsoft.com/office/drawing/2014/main" xmlns="" id="{B988640C-7F4D-43BB-8D2B-B0AB4B4AD4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092" y="4329384"/>
              <a:ext cx="771525" cy="7715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7" name="Рисунок 13" descr="https://chart.googleapis.com/chart?cht=qr&amp;chl=https%3A%2F%2Fwww.facebook.com%2FTaxUkraine%2F&amp;chld=L|0&amp;chs=150">
              <a:extLst>
                <a:ext uri="{FF2B5EF4-FFF2-40B4-BE49-F238E27FC236}">
                  <a16:creationId xmlns:a16="http://schemas.microsoft.com/office/drawing/2014/main" xmlns="" id="{48F62E71-1AA9-48BD-99B8-0430C4FAB9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092" y="5193430"/>
              <a:ext cx="771525" cy="7715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xmlns="" id="{5E53E4E3-62F3-4903-B665-45BF57FD7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316" y="203687"/>
              <a:ext cx="4793934" cy="1754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449263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Друзі, підписуйтеся на офіційні сторінки Державної податкової служби України у соціальних мережах, де ви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зможе</a:t>
              </a:r>
              <a:r>
                <a:rPr lang="uk-UA" altLang="ru-RU" sz="1200" dirty="0" smtClean="0">
                  <a:solidFill>
                    <a:srgbClr val="333333"/>
                  </a:solidFill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те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переглянути новини, актуальні роз'яснення податкових новацій, а також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інфографіки,</a:t>
              </a:r>
              <a:r>
                <a:rPr kumimoji="0" lang="uk-UA" altLang="ru-RU" sz="1200" b="0" i="0" u="none" strike="noStrike" cap="none" normalizeH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коментарі керівництва,</a:t>
              </a:r>
              <a:r>
                <a:rPr kumimoji="0" lang="uk-UA" altLang="ru-RU" sz="1200" b="0" i="0" u="none" strike="noStrike" cap="none" normalizeH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фахівців </a:t>
              </a: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служби! Буде корисно та цікаво!</a:t>
              </a:r>
              <a:endPara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  <a:p>
              <a:pPr marL="0" marR="0" lvl="0" indent="449263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Спілкуйтеся з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податковою </a:t>
              </a: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службою дистанційно за допомогою сервісу  «InfoTAX»:</a:t>
              </a:r>
              <a:endPara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  <a:p>
              <a:pPr marL="0" marR="0" lvl="0" indent="449263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2" name="Rectangle 7">
              <a:extLst>
                <a:ext uri="{FF2B5EF4-FFF2-40B4-BE49-F238E27FC236}">
                  <a16:creationId xmlns:a16="http://schemas.microsoft.com/office/drawing/2014/main" xmlns="" id="{7BCFA5DF-C4AC-4DCE-AA03-DBDC47E12D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3500673"/>
              <a:ext cx="2077686" cy="800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канал ДПС «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Telegram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 </a:t>
              </a:r>
              <a:endParaRPr kumimoji="0" lang="ru-RU" altLang="ru-RU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xmlns="" id="{911FB1A9-ED1C-4532-A3E7-013A57BBC1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4465058"/>
              <a:ext cx="271059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сторінка на «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Youtube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 каналі ДПС 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4" name="Rectangle 9">
              <a:extLst>
                <a:ext uri="{FF2B5EF4-FFF2-40B4-BE49-F238E27FC236}">
                  <a16:creationId xmlns:a16="http://schemas.microsoft.com/office/drawing/2014/main" xmlns="" id="{D4E2B7F5-5D62-456B-A005-E3F8F8A4BC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5273743"/>
              <a:ext cx="271059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сторінка 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ДПС на «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Fac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book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</a:t>
              </a:r>
              <a:endParaRPr kumimoji="0" lang="uk-UA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xmlns="" id="{14F01F8F-7640-48D6-B1C7-915AD6E76DDF}"/>
                </a:ext>
              </a:extLst>
            </p:cNvPr>
            <p:cNvSpPr/>
            <p:nvPr/>
          </p:nvSpPr>
          <p:spPr>
            <a:xfrm>
              <a:off x="82316" y="6057476"/>
              <a:ext cx="479393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Офіційний веб-портал  Державної </a:t>
              </a:r>
              <a:r>
                <a:rPr lang="uk-UA" sz="800" b="1" spc="-20" dirty="0" err="1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податков</a:t>
              </a:r>
              <a:r>
                <a:rPr lang="en-US" sz="800" b="1" spc="-20" dirty="0" err="1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ої</a:t>
              </a: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  служби України: </a:t>
              </a:r>
              <a:r>
                <a:rPr lang="en-US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tax</a:t>
              </a:r>
              <a:r>
                <a:rPr lang="uk-UA" sz="800" u="sng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.</a:t>
              </a:r>
              <a:r>
                <a:rPr lang="uk-UA" sz="800" b="1" u="sng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gov.ua</a:t>
              </a:r>
              <a:endParaRPr lang="ru-RU" sz="3600" b="1" dirty="0">
                <a:latin typeface="e-Ukraine" panose="00000500000000000000" pitchFamily="50" charset="-52"/>
                <a:ea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Інформаційно-довідковий департамент ДПС: </a:t>
              </a:r>
              <a:r>
                <a:rPr lang="uk-UA" sz="800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0-800-501-007</a:t>
              </a:r>
              <a:endParaRPr lang="ru-RU" sz="3200" dirty="0">
                <a:effectLst/>
                <a:latin typeface="e-Ukraine" panose="000005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7" name="Прямая соединительная линия 16">
              <a:extLst>
                <a:ext uri="{FF2B5EF4-FFF2-40B4-BE49-F238E27FC236}">
                  <a16:creationId xmlns:a16="http://schemas.microsoft.com/office/drawing/2014/main" xmlns="" id="{BC9780A8-D912-46DD-A0E0-2400220A2B6E}"/>
                </a:ext>
              </a:extLst>
            </p:cNvPr>
            <p:cNvCxnSpPr/>
            <p:nvPr/>
          </p:nvCxnSpPr>
          <p:spPr>
            <a:xfrm>
              <a:off x="228600" y="6010275"/>
              <a:ext cx="4557713" cy="0"/>
            </a:xfrm>
            <a:prstGeom prst="line">
              <a:avLst/>
            </a:prstGeom>
            <a:ln w="28575">
              <a:solidFill>
                <a:srgbClr val="25A8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781676" y="1324852"/>
            <a:ext cx="3371850" cy="148502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ru-RU" sz="1600" b="1" dirty="0" smtClean="0">
              <a:latin typeface="e-Ukraine" pitchFamily="2" charset="-52"/>
            </a:endParaRPr>
          </a:p>
          <a:p>
            <a:pPr algn="ctr"/>
            <a:endParaRPr lang="ru-RU" sz="1600" b="1" dirty="0" smtClean="0">
              <a:latin typeface="e-Ukraine" pitchFamily="2" charset="-52"/>
            </a:endParaRPr>
          </a:p>
          <a:p>
            <a:pPr algn="ctr"/>
            <a:r>
              <a:rPr lang="ru-RU" sz="1600" b="1" dirty="0" err="1" smtClean="0">
                <a:latin typeface="e-Ukraine" pitchFamily="2" charset="-52"/>
              </a:rPr>
              <a:t>Хто</a:t>
            </a:r>
            <a:r>
              <a:rPr lang="ru-RU" sz="1600" b="1" dirty="0" smtClean="0">
                <a:latin typeface="e-Ukraine" pitchFamily="2" charset="-52"/>
              </a:rPr>
              <a:t> </a:t>
            </a:r>
            <a:r>
              <a:rPr lang="ru-RU" sz="1600" b="1" dirty="0" err="1" smtClean="0">
                <a:latin typeface="e-Ukraine" pitchFamily="2" charset="-52"/>
              </a:rPr>
              <a:t>може</a:t>
            </a:r>
            <a:r>
              <a:rPr lang="ru-RU" sz="1600" b="1" dirty="0" smtClean="0">
                <a:latin typeface="e-Ukraine" pitchFamily="2" charset="-52"/>
              </a:rPr>
              <a:t> </a:t>
            </a:r>
            <a:r>
              <a:rPr lang="ru-RU" sz="1600" b="1" dirty="0" err="1" smtClean="0">
                <a:latin typeface="e-Ukraine" pitchFamily="2" charset="-52"/>
              </a:rPr>
              <a:t>добровільно</a:t>
            </a:r>
            <a:r>
              <a:rPr lang="ru-RU" sz="1600" b="1" dirty="0" smtClean="0">
                <a:latin typeface="e-Ukraine" pitchFamily="2" charset="-52"/>
              </a:rPr>
              <a:t> </a:t>
            </a:r>
            <a:r>
              <a:rPr lang="ru-RU" sz="1600" b="1" dirty="0" err="1" smtClean="0">
                <a:latin typeface="e-Ukraine" pitchFamily="2" charset="-52"/>
              </a:rPr>
              <a:t>задекларувати</a:t>
            </a:r>
            <a:r>
              <a:rPr lang="ru-RU" sz="1600" b="1" dirty="0" smtClean="0">
                <a:latin typeface="e-Ukraine" pitchFamily="2" charset="-52"/>
              </a:rPr>
              <a:t> </a:t>
            </a:r>
            <a:r>
              <a:rPr lang="ru-RU" sz="1600" b="1" dirty="0" err="1" smtClean="0">
                <a:latin typeface="e-Ukraine" pitchFamily="2" charset="-52"/>
              </a:rPr>
              <a:t>свої</a:t>
            </a:r>
            <a:r>
              <a:rPr lang="ru-RU" sz="1600" b="1" dirty="0" smtClean="0">
                <a:latin typeface="e-Ukraine" pitchFamily="2" charset="-52"/>
              </a:rPr>
              <a:t> </a:t>
            </a:r>
            <a:r>
              <a:rPr lang="ru-RU" sz="1600" b="1" dirty="0" err="1" smtClean="0">
                <a:latin typeface="e-Ukraine" pitchFamily="2" charset="-52"/>
              </a:rPr>
              <a:t>активи</a:t>
            </a:r>
            <a:r>
              <a:rPr lang="ru-RU" sz="1600" b="1" dirty="0" smtClean="0">
                <a:latin typeface="e-Ukraine" pitchFamily="2" charset="-52"/>
              </a:rPr>
              <a:t>?  </a:t>
            </a:r>
            <a:endParaRPr lang="uk-UA" sz="1600" b="1" dirty="0" smtClean="0">
              <a:latin typeface="e-Ukraine" pitchFamily="2" charset="-52"/>
            </a:endParaRPr>
          </a:p>
          <a:p>
            <a:pPr algn="ctr"/>
            <a:endParaRPr lang="uk-UA" sz="1600" b="1" dirty="0" smtClean="0">
              <a:latin typeface="e-Ukraine" pitchFamily="2" charset="-52"/>
            </a:endParaRPr>
          </a:p>
          <a:p>
            <a:pPr algn="ctr"/>
            <a:endParaRPr lang="uk-UA" sz="1050" b="1" dirty="0">
              <a:latin typeface="e-Ukraine" pitchFamily="2" charset="-52"/>
            </a:endParaRP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5048251" y="6461285"/>
            <a:ext cx="962024" cy="21544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800" dirty="0" smtClean="0">
                <a:solidFill>
                  <a:srgbClr val="333333"/>
                </a:solidFill>
                <a:latin typeface="e-Ukraine Light" pitchFamily="50" charset="-52"/>
                <a:ea typeface="Times New Roman" pitchFamily="18" charset="0"/>
                <a:cs typeface="Times New Roman" pitchFamily="18" charset="0"/>
              </a:rPr>
              <a:t>Листопад </a:t>
            </a:r>
            <a:r>
              <a:rPr kumimoji="0" lang="uk-UA" sz="8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e-Ukraine Light" pitchFamily="50" charset="-52"/>
                <a:ea typeface="Times New Roman" pitchFamily="18" charset="0"/>
                <a:cs typeface="Times New Roman" pitchFamily="18" charset="0"/>
              </a:rPr>
              <a:t>2021</a:t>
            </a:r>
            <a:endParaRPr kumimoji="0" lang="uk-UA" sz="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-Ukraine Light" pitchFamily="50" charset="-52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029325" y="180977"/>
            <a:ext cx="31242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1000" dirty="0" smtClean="0">
                <a:latin typeface="e-Ukraine Light" pitchFamily="50" charset="-52"/>
                <a:cs typeface="Arial" pitchFamily="34" charset="0"/>
              </a:rPr>
              <a:t>Головне </a:t>
            </a:r>
            <a:r>
              <a:rPr lang="uk-UA" sz="1050" dirty="0" smtClean="0">
                <a:latin typeface="e-Ukraine Light" pitchFamily="50" charset="-52"/>
                <a:cs typeface="Arial" pitchFamily="34" charset="0"/>
              </a:rPr>
              <a:t>управління</a:t>
            </a:r>
            <a:r>
              <a:rPr lang="uk-UA" sz="1000" dirty="0" smtClean="0">
                <a:latin typeface="e-Ukraine Light" pitchFamily="50" charset="-52"/>
                <a:cs typeface="Arial" pitchFamily="34" charset="0"/>
              </a:rPr>
              <a:t> ДПС у м. Києві </a:t>
            </a:r>
          </a:p>
        </p:txBody>
      </p:sp>
    </p:spTree>
    <p:extLst>
      <p:ext uri="{BB962C8B-B14F-4D97-AF65-F5344CB8AC3E}">
        <p14:creationId xmlns:p14="http://schemas.microsoft.com/office/powerpoint/2010/main" xmlns="" val="338214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xmlns="" id="{77BE1E3B-BB62-4FEA-84E6-53708639754F}"/>
              </a:ext>
            </a:extLst>
          </p:cNvPr>
          <p:cNvGrpSpPr/>
          <p:nvPr/>
        </p:nvGrpSpPr>
        <p:grpSpPr>
          <a:xfrm>
            <a:off x="93345" y="85725"/>
            <a:ext cx="4850130" cy="6781800"/>
            <a:chOff x="83820" y="68581"/>
            <a:chExt cx="4793934" cy="6781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xmlns="" id="{63EC6337-995B-4F4C-BFBF-1A1915547AE5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6" name="Овал 5">
              <a:extLst>
                <a:ext uri="{FF2B5EF4-FFF2-40B4-BE49-F238E27FC236}">
                  <a16:creationId xmlns:a16="http://schemas.microsoft.com/office/drawing/2014/main" xmlns="" id="{BD827EDD-702C-4BE7-8040-21D8CC6FF8C0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100" smtClean="0">
                  <a:solidFill>
                    <a:srgbClr val="25A872"/>
                  </a:solidFill>
                  <a:latin typeface="e-Ukraine" panose="00000500000000000000" pitchFamily="50" charset="-52"/>
                </a:rPr>
                <a:t>1</a:t>
              </a:r>
              <a:endParaRPr lang="uk-UA" sz="140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grpSp>
        <p:nvGrpSpPr>
          <p:cNvPr id="7" name="Группа 6">
            <a:extLst>
              <a:ext uri="{FF2B5EF4-FFF2-40B4-BE49-F238E27FC236}">
                <a16:creationId xmlns:a16="http://schemas.microsoft.com/office/drawing/2014/main" xmlns="" id="{192DF1A1-DE05-4849-B565-0A68A4DD5458}"/>
              </a:ext>
            </a:extLst>
          </p:cNvPr>
          <p:cNvGrpSpPr/>
          <p:nvPr/>
        </p:nvGrpSpPr>
        <p:grpSpPr>
          <a:xfrm>
            <a:off x="5025570" y="78106"/>
            <a:ext cx="4793934" cy="6781800"/>
            <a:chOff x="83820" y="68581"/>
            <a:chExt cx="4793934" cy="6781800"/>
          </a:xfrm>
        </p:grpSpPr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xmlns="" id="{98C4D4A9-1179-41C5-BA9A-90E6A97494E2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mtClean="0"/>
                <a:t>тРАВ</a:t>
              </a:r>
              <a:endParaRPr lang="uk-UA"/>
            </a:p>
          </p:txBody>
        </p:sp>
        <p:sp>
          <p:nvSpPr>
            <p:cNvPr id="9" name="Овал 8">
              <a:extLst>
                <a:ext uri="{FF2B5EF4-FFF2-40B4-BE49-F238E27FC236}">
                  <a16:creationId xmlns:a16="http://schemas.microsoft.com/office/drawing/2014/main" xmlns="" id="{72F46394-038E-4BE7-991A-5920F8DE961D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100" dirty="0" smtClean="0">
                  <a:solidFill>
                    <a:srgbClr val="25A872"/>
                  </a:solidFill>
                  <a:latin typeface="e-Ukraine" panose="00000500000000000000" pitchFamily="50" charset="-52"/>
                </a:rPr>
                <a:t>2</a:t>
              </a:r>
              <a:endParaRPr lang="uk-UA" sz="1100" dirty="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AB020ADF-A26B-4DB1-A8F3-01CE965CB04E}"/>
              </a:ext>
            </a:extLst>
          </p:cNvPr>
          <p:cNvSpPr/>
          <p:nvPr/>
        </p:nvSpPr>
        <p:spPr>
          <a:xfrm>
            <a:off x="228599" y="180974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spcAft>
                <a:spcPts val="0"/>
              </a:spcAft>
            </a:pPr>
            <a:endParaRPr lang="uk-UA" sz="120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A93320C9-B67C-4431-A6A6-D9A5DA9531D3}"/>
              </a:ext>
            </a:extLst>
          </p:cNvPr>
          <p:cNvSpPr/>
          <p:nvPr/>
        </p:nvSpPr>
        <p:spPr>
          <a:xfrm>
            <a:off x="5127011" y="209549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spcAft>
                <a:spcPts val="0"/>
              </a:spcAft>
            </a:pPr>
            <a:endParaRPr lang="uk-UA" sz="120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71450" y="3068210"/>
            <a:ext cx="46481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uk-UA" sz="140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uk-UA" sz="1300" smtClean="0">
              <a:latin typeface="e-Ukraine Light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8126" y="86916"/>
            <a:ext cx="4543424" cy="3154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1450" smtClean="0"/>
              <a:t>    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010150" y="66675"/>
            <a:ext cx="4800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endParaRPr lang="uk-UA" sz="1000" smtClean="0">
              <a:latin typeface="e-Ukraine" pitchFamily="2" charset="-52"/>
            </a:endParaRPr>
          </a:p>
          <a:p>
            <a:pPr indent="457200" algn="just"/>
            <a:endParaRPr lang="uk-UA" sz="1000" smtClean="0">
              <a:latin typeface="e-Ukraine" pitchFamily="2" charset="-52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00025" y="95245"/>
            <a:ext cx="4589924" cy="61868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sz="1500" dirty="0" smtClean="0">
              <a:latin typeface="e-Ukraine" pitchFamily="2" charset="-52"/>
            </a:endParaRPr>
          </a:p>
          <a:p>
            <a:pPr algn="just" fontAlgn="base">
              <a:lnSpc>
                <a:spcPct val="150000"/>
              </a:lnSpc>
            </a:pPr>
            <a:r>
              <a:rPr lang="uk-UA" sz="1500" dirty="0" smtClean="0">
                <a:latin typeface="e-Ukraine" pitchFamily="2" charset="-52"/>
              </a:rPr>
              <a:t>  	</a:t>
            </a:r>
            <a:r>
              <a:rPr lang="uk-UA" sz="1400" dirty="0" smtClean="0">
                <a:latin typeface="e-Ukraine" pitchFamily="2" charset="-52"/>
              </a:rPr>
              <a:t>Головне управління ДПС у м. Києві інформує,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що</a:t>
            </a:r>
            <a:r>
              <a:rPr lang="ru-RU" sz="1400" dirty="0" smtClean="0">
                <a:latin typeface="e-Ukraine" pitchFamily="2" charset="-52"/>
              </a:rPr>
              <a:t> в рамках </a:t>
            </a:r>
            <a:r>
              <a:rPr lang="ru-RU" sz="1400" dirty="0" err="1" smtClean="0">
                <a:latin typeface="e-Ukraine" pitchFamily="2" charset="-52"/>
              </a:rPr>
              <a:t>кампанії</a:t>
            </a:r>
            <a:r>
              <a:rPr lang="ru-RU" sz="1400" dirty="0" smtClean="0">
                <a:latin typeface="e-Ukraine" pitchFamily="2" charset="-52"/>
              </a:rPr>
              <a:t>, </a:t>
            </a:r>
            <a:r>
              <a:rPr lang="ru-RU" sz="1400" dirty="0" err="1" smtClean="0">
                <a:latin typeface="e-Ukraine" pitchFamily="2" charset="-52"/>
              </a:rPr>
              <a:t>громадяни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України</a:t>
            </a:r>
            <a:r>
              <a:rPr lang="ru-RU" sz="1400" dirty="0" smtClean="0">
                <a:latin typeface="e-Ukraine" pitchFamily="2" charset="-52"/>
              </a:rPr>
              <a:t>, </a:t>
            </a:r>
            <a:r>
              <a:rPr lang="ru-RU" sz="1400" dirty="0" err="1" smtClean="0">
                <a:latin typeface="e-Ukraine" pitchFamily="2" charset="-52"/>
              </a:rPr>
              <a:t>які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мають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активи</a:t>
            </a:r>
            <a:r>
              <a:rPr lang="ru-RU" sz="1400" dirty="0" smtClean="0">
                <a:latin typeface="e-Ukraine" pitchFamily="2" charset="-52"/>
              </a:rPr>
              <a:t>, </a:t>
            </a:r>
            <a:r>
              <a:rPr lang="ru-RU" sz="1400" dirty="0" err="1" smtClean="0">
                <a:latin typeface="e-Ukraine" pitchFamily="2" charset="-52"/>
              </a:rPr>
              <a:t>що</a:t>
            </a:r>
            <a:r>
              <a:rPr lang="ru-RU" sz="1400" dirty="0" smtClean="0">
                <a:latin typeface="e-Ukraine" pitchFamily="2" charset="-52"/>
              </a:rPr>
              <a:t> не </a:t>
            </a:r>
            <a:r>
              <a:rPr lang="ru-RU" sz="1400" dirty="0" err="1" smtClean="0">
                <a:latin typeface="e-Ukraine" pitchFamily="2" charset="-52"/>
              </a:rPr>
              <a:t>були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оподатковані</a:t>
            </a:r>
            <a:r>
              <a:rPr lang="ru-RU" sz="1400" dirty="0" smtClean="0">
                <a:latin typeface="e-Ukraine" pitchFamily="2" charset="-52"/>
              </a:rPr>
              <a:t>, </a:t>
            </a:r>
            <a:r>
              <a:rPr lang="ru-RU" sz="1400" dirty="0" err="1" smtClean="0">
                <a:latin typeface="e-Ukraine" pitchFamily="2" charset="-52"/>
              </a:rPr>
              <a:t>можуть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добровільно</a:t>
            </a:r>
            <a:r>
              <a:rPr lang="ru-RU" sz="1400" dirty="0" smtClean="0">
                <a:latin typeface="e-Ukraine" pitchFamily="2" charset="-52"/>
              </a:rPr>
              <a:t> пройти </a:t>
            </a:r>
            <a:r>
              <a:rPr lang="ru-RU" sz="1400" dirty="0" err="1" smtClean="0">
                <a:latin typeface="e-Ukraine" pitchFamily="2" charset="-52"/>
              </a:rPr>
              <a:t>одноразове</a:t>
            </a:r>
            <a:r>
              <a:rPr lang="ru-RU" sz="1400" dirty="0" smtClean="0">
                <a:latin typeface="e-Ukraine" pitchFamily="2" charset="-52"/>
              </a:rPr>
              <a:t> (</a:t>
            </a:r>
            <a:r>
              <a:rPr lang="ru-RU" sz="1400" dirty="0" err="1" smtClean="0">
                <a:latin typeface="e-Ukraine" pitchFamily="2" charset="-52"/>
              </a:rPr>
              <a:t>спеціальне</a:t>
            </a:r>
            <a:r>
              <a:rPr lang="ru-RU" sz="1400" dirty="0" smtClean="0">
                <a:latin typeface="e-Ukraine" pitchFamily="2" charset="-52"/>
              </a:rPr>
              <a:t>) </a:t>
            </a:r>
            <a:r>
              <a:rPr lang="ru-RU" sz="1400" dirty="0" err="1" smtClean="0">
                <a:latin typeface="e-Ukraine" pitchFamily="2" charset="-52"/>
              </a:rPr>
              <a:t>декларування</a:t>
            </a:r>
            <a:r>
              <a:rPr lang="ru-RU" sz="1400" dirty="0" smtClean="0">
                <a:latin typeface="e-Ukraine" pitchFamily="2" charset="-52"/>
              </a:rPr>
              <a:t>, </a:t>
            </a:r>
            <a:r>
              <a:rPr lang="ru-RU" sz="1400" dirty="0" err="1" smtClean="0">
                <a:latin typeface="e-Ukraine" pitchFamily="2" charset="-52"/>
              </a:rPr>
              <a:t>сплатити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одноразовий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збір</a:t>
            </a:r>
            <a:r>
              <a:rPr lang="ru-RU" sz="1400" dirty="0" smtClean="0">
                <a:latin typeface="e-Ukraine" pitchFamily="2" charset="-52"/>
              </a:rPr>
              <a:t> та </a:t>
            </a:r>
            <a:r>
              <a:rPr lang="ru-RU" sz="1400" dirty="0" err="1" smtClean="0">
                <a:latin typeface="e-Ukraine" pitchFamily="2" charset="-52"/>
              </a:rPr>
              <a:t>легалізувати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такі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активи</a:t>
            </a:r>
            <a:r>
              <a:rPr lang="ru-RU" sz="1400" dirty="0" smtClean="0">
                <a:latin typeface="e-Ukraine" pitchFamily="2" charset="-52"/>
              </a:rPr>
              <a:t>.</a:t>
            </a:r>
          </a:p>
          <a:p>
            <a:pPr algn="just" fontAlgn="base">
              <a:lnSpc>
                <a:spcPct val="150000"/>
              </a:lnSpc>
            </a:pPr>
            <a:r>
              <a:rPr lang="ru-RU" sz="1400" dirty="0" smtClean="0">
                <a:latin typeface="e-Ukraine" pitchFamily="2" charset="-52"/>
              </a:rPr>
              <a:t>	</a:t>
            </a:r>
            <a:r>
              <a:rPr lang="ru-RU" sz="1400" dirty="0" err="1" smtClean="0">
                <a:latin typeface="e-Ukraine" pitchFamily="2" charset="-52"/>
              </a:rPr>
              <a:t>Задекларувати</a:t>
            </a:r>
            <a:r>
              <a:rPr lang="ru-RU" sz="1400" dirty="0" smtClean="0">
                <a:latin typeface="e-Ukraine" pitchFamily="2" charset="-52"/>
              </a:rPr>
              <a:t>, </a:t>
            </a:r>
            <a:r>
              <a:rPr lang="ru-RU" sz="1400" dirty="0" err="1" smtClean="0">
                <a:latin typeface="e-Ukraine" pitchFamily="2" charset="-52"/>
              </a:rPr>
              <a:t>зокрема</a:t>
            </a:r>
            <a:r>
              <a:rPr lang="ru-RU" sz="1400" dirty="0" smtClean="0">
                <a:latin typeface="e-Ukraine" pitchFamily="2" charset="-52"/>
              </a:rPr>
              <a:t>, </a:t>
            </a:r>
            <a:r>
              <a:rPr lang="ru-RU" sz="1400" dirty="0" err="1" smtClean="0">
                <a:latin typeface="e-Ukraine" pitchFamily="2" charset="-52"/>
              </a:rPr>
              <a:t>можна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активи</a:t>
            </a:r>
            <a:r>
              <a:rPr lang="ru-RU" sz="1400" dirty="0" smtClean="0">
                <a:latin typeface="e-Ukraine" pitchFamily="2" charset="-52"/>
              </a:rPr>
              <a:t> у </a:t>
            </a:r>
            <a:r>
              <a:rPr lang="ru-RU" sz="1400" dirty="0" err="1" smtClean="0">
                <a:latin typeface="e-Ukraine" pitchFamily="2" charset="-52"/>
              </a:rPr>
              <a:t>вигляді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грошових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коштів</a:t>
            </a:r>
            <a:r>
              <a:rPr lang="ru-RU" sz="1400" dirty="0" smtClean="0">
                <a:latin typeface="e-Ukraine" pitchFamily="2" charset="-52"/>
              </a:rPr>
              <a:t>, </a:t>
            </a:r>
            <a:r>
              <a:rPr lang="ru-RU" sz="1400" dirty="0" err="1" smtClean="0">
                <a:latin typeface="e-Ukraine" pitchFamily="2" charset="-52"/>
              </a:rPr>
              <a:t>валютних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цінностей</a:t>
            </a:r>
            <a:r>
              <a:rPr lang="ru-RU" sz="1400" dirty="0" smtClean="0">
                <a:latin typeface="e-Ukraine" pitchFamily="2" charset="-52"/>
              </a:rPr>
              <a:t>, </a:t>
            </a:r>
            <a:r>
              <a:rPr lang="ru-RU" sz="1400" dirty="0" err="1" smtClean="0">
                <a:latin typeface="e-Ukraine" pitchFamily="2" charset="-52"/>
              </a:rPr>
              <a:t>цінних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паперів</a:t>
            </a:r>
            <a:r>
              <a:rPr lang="ru-RU" sz="1400" dirty="0" smtClean="0">
                <a:latin typeface="e-Ukraine" pitchFamily="2" charset="-52"/>
              </a:rPr>
              <a:t>, </a:t>
            </a:r>
            <a:r>
              <a:rPr lang="ru-RU" sz="1400" dirty="0" err="1" smtClean="0">
                <a:latin typeface="e-Ukraine" pitchFamily="2" charset="-52"/>
              </a:rPr>
              <a:t>рухомого</a:t>
            </a:r>
            <a:r>
              <a:rPr lang="ru-RU" sz="1400" dirty="0" smtClean="0">
                <a:latin typeface="e-Ukraine" pitchFamily="2" charset="-52"/>
              </a:rPr>
              <a:t> та </a:t>
            </a:r>
            <a:r>
              <a:rPr lang="ru-RU" sz="1400" dirty="0" err="1" smtClean="0">
                <a:latin typeface="e-Ukraine" pitchFamily="2" charset="-52"/>
              </a:rPr>
              <a:t>нерухомого</a:t>
            </a:r>
            <a:r>
              <a:rPr lang="ru-RU" sz="1400" dirty="0" smtClean="0">
                <a:latin typeface="e-Ukraine" pitchFamily="2" charset="-52"/>
              </a:rPr>
              <a:t> майна в </a:t>
            </a:r>
            <a:r>
              <a:rPr lang="ru-RU" sz="1400" dirty="0" err="1" smtClean="0">
                <a:latin typeface="e-Ukraine" pitchFamily="2" charset="-52"/>
              </a:rPr>
              <a:t>Україні</a:t>
            </a:r>
            <a:r>
              <a:rPr lang="ru-RU" sz="1400" dirty="0" smtClean="0">
                <a:latin typeface="e-Ukraine" pitchFamily="2" charset="-52"/>
              </a:rPr>
              <a:t> та за кордоном.</a:t>
            </a:r>
          </a:p>
          <a:p>
            <a:pPr algn="just" fontAlgn="base">
              <a:lnSpc>
                <a:spcPct val="150000"/>
              </a:lnSpc>
            </a:pPr>
            <a:r>
              <a:rPr lang="ru-RU" sz="1400" dirty="0" smtClean="0">
                <a:latin typeface="e-Ukraine" pitchFamily="2" charset="-52"/>
              </a:rPr>
              <a:t>	</a:t>
            </a:r>
            <a:r>
              <a:rPr lang="ru-RU" sz="1400" dirty="0" err="1" smtClean="0">
                <a:latin typeface="e-Ukraine" pitchFamily="2" charset="-52"/>
              </a:rPr>
              <a:t>Одноразове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добровільне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декларування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доходів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є</a:t>
            </a:r>
            <a:r>
              <a:rPr lang="ru-RU" sz="1400" dirty="0" smtClean="0">
                <a:latin typeface="e-Ukraine" pitchFamily="2" charset="-52"/>
              </a:rPr>
              <a:t> правом, а не </a:t>
            </a:r>
            <a:r>
              <a:rPr lang="ru-RU" sz="1400" dirty="0" err="1" smtClean="0">
                <a:latin typeface="e-Ukraine" pitchFamily="2" charset="-52"/>
              </a:rPr>
              <a:t>обовʼязком громадянина</a:t>
            </a:r>
            <a:r>
              <a:rPr lang="ru-RU" sz="1400" dirty="0" smtClean="0">
                <a:latin typeface="e-Ukraine" pitchFamily="2" charset="-52"/>
              </a:rPr>
              <a:t>. </a:t>
            </a:r>
            <a:r>
              <a:rPr lang="ru-RU" sz="1400" dirty="0" err="1" smtClean="0">
                <a:latin typeface="e-Ukraine" pitchFamily="2" charset="-52"/>
              </a:rPr>
              <a:t>Виключно</a:t>
            </a:r>
            <a:r>
              <a:rPr lang="ru-RU" sz="1400" dirty="0" smtClean="0">
                <a:latin typeface="e-Ukraine" pitchFamily="2" charset="-52"/>
              </a:rPr>
              <a:t> за </a:t>
            </a:r>
            <a:r>
              <a:rPr lang="ru-RU" sz="1400" dirty="0" err="1" smtClean="0">
                <a:latin typeface="e-Ukraine" pitchFamily="2" charset="-52"/>
              </a:rPr>
              <a:t>власним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бажанням</a:t>
            </a:r>
            <a:r>
              <a:rPr lang="ru-RU" sz="1400" dirty="0" smtClean="0">
                <a:latin typeface="e-Ukraine" pitchFamily="2" charset="-52"/>
              </a:rPr>
              <a:t> особа </a:t>
            </a:r>
            <a:r>
              <a:rPr lang="ru-RU" sz="1400" dirty="0" err="1" smtClean="0">
                <a:latin typeface="e-Ukraine" pitchFamily="2" charset="-52"/>
              </a:rPr>
              <a:t>може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задекларувати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свої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активи</a:t>
            </a:r>
            <a:r>
              <a:rPr lang="ru-RU" sz="1400" dirty="0" smtClean="0">
                <a:latin typeface="e-Ukraine" pitchFamily="2" charset="-52"/>
              </a:rPr>
              <a:t>, </a:t>
            </a:r>
            <a:r>
              <a:rPr lang="ru-RU" sz="1400" dirty="0" err="1" smtClean="0">
                <a:latin typeface="e-Ukraine" pitchFamily="2" charset="-52"/>
              </a:rPr>
              <a:t>які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раніше</a:t>
            </a:r>
            <a:r>
              <a:rPr lang="ru-RU" sz="1400" dirty="0" smtClean="0">
                <a:latin typeface="e-Ukraine" pitchFamily="2" charset="-52"/>
              </a:rPr>
              <a:t> не </a:t>
            </a:r>
            <a:r>
              <a:rPr lang="ru-RU" sz="1400" dirty="0" err="1" smtClean="0">
                <a:latin typeface="e-Ukraine" pitchFamily="2" charset="-52"/>
              </a:rPr>
              <a:t>були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оподатковані</a:t>
            </a:r>
            <a:r>
              <a:rPr lang="ru-RU" sz="1400" dirty="0" smtClean="0">
                <a:latin typeface="e-Ukraine" pitchFamily="2" charset="-52"/>
              </a:rPr>
              <a:t>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229223" y="-209550"/>
            <a:ext cx="4392000" cy="8261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sz="1500" dirty="0" smtClean="0">
              <a:latin typeface="e-Ukraine" pitchFamily="2" charset="-52"/>
            </a:endParaRPr>
          </a:p>
          <a:p>
            <a:pPr algn="just" fontAlgn="base">
              <a:lnSpc>
                <a:spcPct val="150000"/>
              </a:lnSpc>
            </a:pPr>
            <a:r>
              <a:rPr lang="ru-RU" sz="1500" dirty="0" smtClean="0">
                <a:latin typeface="e-Ukraine" pitchFamily="2" charset="-52"/>
              </a:rPr>
              <a:t>	</a:t>
            </a:r>
            <a:endParaRPr lang="ru-RU" sz="1500" dirty="0" smtClean="0">
              <a:latin typeface="e-Ukraine" pitchFamily="2" charset="-52"/>
            </a:endParaRPr>
          </a:p>
          <a:p>
            <a:pPr algn="just" fontAlgn="base">
              <a:lnSpc>
                <a:spcPct val="150000"/>
              </a:lnSpc>
            </a:pPr>
            <a:r>
              <a:rPr lang="ru-RU" sz="1400" dirty="0" err="1" smtClean="0">
                <a:latin typeface="e-Ukraine" pitchFamily="2" charset="-52"/>
              </a:rPr>
              <a:t>Декларація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подається</a:t>
            </a:r>
            <a:r>
              <a:rPr lang="ru-RU" sz="1400" dirty="0" smtClean="0">
                <a:latin typeface="e-Ukraine" pitchFamily="2" charset="-52"/>
              </a:rPr>
              <a:t> до </a:t>
            </a:r>
            <a:r>
              <a:rPr lang="ru-RU" sz="1400" dirty="0" err="1" smtClean="0">
                <a:latin typeface="e-Ukraine" pitchFamily="2" charset="-52"/>
              </a:rPr>
              <a:t>Державної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податкової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служби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України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безпосередньо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платниками</a:t>
            </a:r>
            <a:r>
              <a:rPr lang="ru-RU" sz="1400" dirty="0" smtClean="0">
                <a:latin typeface="e-Ukraine" pitchFamily="2" charset="-52"/>
              </a:rPr>
              <a:t> через </a:t>
            </a:r>
            <a:r>
              <a:rPr lang="ru-RU" sz="1400" dirty="0" err="1" smtClean="0">
                <a:latin typeface="e-Ukraine" pitchFamily="2" charset="-52"/>
              </a:rPr>
              <a:t>Електронний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кабінет</a:t>
            </a:r>
            <a:r>
              <a:rPr lang="ru-RU" sz="1400" dirty="0" smtClean="0">
                <a:latin typeface="e-Ukraine" pitchFamily="2" charset="-52"/>
              </a:rPr>
              <a:t>.</a:t>
            </a:r>
          </a:p>
          <a:p>
            <a:pPr algn="just" fontAlgn="base"/>
            <a:r>
              <a:rPr lang="ru-RU" sz="1400" dirty="0" smtClean="0">
                <a:latin typeface="e-Ukraine" pitchFamily="2" charset="-52"/>
              </a:rPr>
              <a:t>	Форму та порядок </a:t>
            </a:r>
            <a:r>
              <a:rPr lang="ru-RU" sz="1400" dirty="0" err="1" smtClean="0">
                <a:latin typeface="e-Ukraine" pitchFamily="2" charset="-52"/>
              </a:rPr>
              <a:t>подання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Декларації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затверджено</a:t>
            </a:r>
            <a:r>
              <a:rPr lang="ru-RU" sz="1400" dirty="0" smtClean="0">
                <a:latin typeface="e-Ukraine" pitchFamily="2" charset="-52"/>
              </a:rPr>
              <a:t> наказом </a:t>
            </a:r>
            <a:r>
              <a:rPr lang="ru-RU" sz="1400" dirty="0" err="1" smtClean="0">
                <a:latin typeface="e-Ukraine" pitchFamily="2" charset="-52"/>
              </a:rPr>
              <a:t>Міністерства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фінансів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України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від</a:t>
            </a:r>
            <a:r>
              <a:rPr lang="ru-RU" sz="1400" dirty="0" smtClean="0">
                <a:latin typeface="e-Ukraine" pitchFamily="2" charset="-52"/>
              </a:rPr>
              <a:t> 02 </a:t>
            </a:r>
            <a:r>
              <a:rPr lang="ru-RU" sz="1400" dirty="0" err="1" smtClean="0">
                <a:latin typeface="e-Ukraine" pitchFamily="2" charset="-52"/>
              </a:rPr>
              <a:t>серпня</a:t>
            </a:r>
            <a:r>
              <a:rPr lang="ru-RU" sz="1400" dirty="0" smtClean="0">
                <a:latin typeface="e-Ukraine" pitchFamily="2" charset="-52"/>
              </a:rPr>
              <a:t> 2021 року № 439</a:t>
            </a:r>
          </a:p>
          <a:p>
            <a:pPr algn="just" fontAlgn="base"/>
            <a:r>
              <a:rPr lang="ru-RU" sz="1400" dirty="0" smtClean="0">
                <a:latin typeface="e-Ukraine" pitchFamily="2" charset="-52"/>
              </a:rPr>
              <a:t> (</a:t>
            </a:r>
            <a:r>
              <a:rPr lang="ru-RU" sz="1400" dirty="0" smtClean="0">
                <a:latin typeface="e-Ukraine" pitchFamily="2" charset="-52"/>
                <a:hlinkClick r:id="rId2"/>
              </a:rPr>
              <a:t>https://tax.gov.ua/zakonodavstvo/podatkove-zakonodavstvo/nakazi/76033.html</a:t>
            </a:r>
            <a:r>
              <a:rPr lang="ru-RU" sz="1400" dirty="0" smtClean="0">
                <a:latin typeface="e-Ukraine" pitchFamily="2" charset="-52"/>
              </a:rPr>
              <a:t>).</a:t>
            </a:r>
          </a:p>
          <a:p>
            <a:pPr algn="just" fontAlgn="base">
              <a:lnSpc>
                <a:spcPct val="150000"/>
              </a:lnSpc>
            </a:pPr>
            <a:r>
              <a:rPr lang="ru-RU" sz="1400" dirty="0" smtClean="0">
                <a:latin typeface="e-Ukraine" pitchFamily="2" charset="-52"/>
              </a:rPr>
              <a:t>	До </a:t>
            </a:r>
            <a:r>
              <a:rPr lang="ru-RU" sz="1400" dirty="0" err="1" smtClean="0">
                <a:latin typeface="e-Ukraine" pitchFamily="2" charset="-52"/>
              </a:rPr>
              <a:t>подання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одноразової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декларації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платник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має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розмістити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кошти</a:t>
            </a:r>
            <a:r>
              <a:rPr lang="ru-RU" sz="1400" dirty="0" smtClean="0">
                <a:latin typeface="e-Ukraine" pitchFamily="2" charset="-52"/>
              </a:rPr>
              <a:t> в </a:t>
            </a:r>
            <a:r>
              <a:rPr lang="ru-RU" sz="1400" dirty="0" err="1" smtClean="0">
                <a:latin typeface="e-Ukraine" pitchFamily="2" charset="-52"/>
              </a:rPr>
              <a:t>національній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або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іноземній</a:t>
            </a:r>
            <a:r>
              <a:rPr lang="ru-RU" sz="1400" dirty="0" smtClean="0">
                <a:latin typeface="e-Ukraine" pitchFamily="2" charset="-52"/>
              </a:rPr>
              <a:t> валютах на </a:t>
            </a:r>
            <a:r>
              <a:rPr lang="ru-RU" sz="1400" dirty="0" err="1" smtClean="0">
                <a:latin typeface="e-Ukraine" pitchFamily="2" charset="-52"/>
              </a:rPr>
              <a:t>спеціальному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рахунку</a:t>
            </a:r>
            <a:r>
              <a:rPr lang="ru-RU" sz="1400" dirty="0" smtClean="0">
                <a:latin typeface="e-Ukraine" pitchFamily="2" charset="-52"/>
              </a:rPr>
              <a:t>, </a:t>
            </a:r>
            <a:r>
              <a:rPr lang="ru-RU" sz="1400" dirty="0" err="1" smtClean="0">
                <a:latin typeface="e-Ukraine" pitchFamily="2" charset="-52"/>
              </a:rPr>
              <a:t>що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може</a:t>
            </a:r>
            <a:r>
              <a:rPr lang="ru-RU" sz="1400" dirty="0" smtClean="0">
                <a:latin typeface="e-Ukraine" pitchFamily="2" charset="-52"/>
              </a:rPr>
              <a:t> бути </a:t>
            </a:r>
            <a:r>
              <a:rPr lang="ru-RU" sz="1400" dirty="0" err="1" smtClean="0">
                <a:latin typeface="e-Ukraine" pitchFamily="2" charset="-52"/>
              </a:rPr>
              <a:t>відкритий</a:t>
            </a:r>
            <a:r>
              <a:rPr lang="ru-RU" sz="1400" dirty="0" smtClean="0">
                <a:latin typeface="e-Ukraine" pitchFamily="2" charset="-52"/>
              </a:rPr>
              <a:t> в банках </a:t>
            </a:r>
            <a:r>
              <a:rPr lang="ru-RU" sz="1400" dirty="0" err="1" smtClean="0">
                <a:latin typeface="e-Ukraine" pitchFamily="2" charset="-52"/>
              </a:rPr>
              <a:t>України</a:t>
            </a:r>
            <a:r>
              <a:rPr lang="ru-RU" sz="1400" dirty="0" smtClean="0">
                <a:latin typeface="e-Ukraine" pitchFamily="2" charset="-52"/>
              </a:rPr>
              <a:t>.</a:t>
            </a:r>
          </a:p>
          <a:p>
            <a:pPr algn="just" fontAlgn="base">
              <a:lnSpc>
                <a:spcPct val="150000"/>
              </a:lnSpc>
            </a:pPr>
            <a:r>
              <a:rPr lang="ru-RU" sz="1400" dirty="0" smtClean="0">
                <a:latin typeface="e-Ukraine" pitchFamily="2" charset="-52"/>
              </a:rPr>
              <a:t>	</a:t>
            </a:r>
            <a:r>
              <a:rPr lang="ru-RU" sz="1400" dirty="0" err="1" smtClean="0">
                <a:latin typeface="e-Ukraine" pitchFamily="2" charset="-52"/>
              </a:rPr>
              <a:t>Детальніше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з</a:t>
            </a:r>
            <a:r>
              <a:rPr lang="ru-RU" sz="1400" dirty="0" smtClean="0">
                <a:latin typeface="e-Ukraine" pitchFamily="2" charset="-52"/>
              </a:rPr>
              <a:t> порядком одноразового (</a:t>
            </a:r>
            <a:r>
              <a:rPr lang="ru-RU" sz="1400" dirty="0" err="1" smtClean="0">
                <a:latin typeface="e-Ukraine" pitchFamily="2" charset="-52"/>
              </a:rPr>
              <a:t>спеціального</a:t>
            </a:r>
            <a:r>
              <a:rPr lang="ru-RU" sz="1400" dirty="0" smtClean="0">
                <a:latin typeface="e-Ukraine" pitchFamily="2" charset="-52"/>
              </a:rPr>
              <a:t>) </a:t>
            </a:r>
            <a:r>
              <a:rPr lang="ru-RU" sz="1400" dirty="0" err="1" smtClean="0">
                <a:latin typeface="e-Ukraine" pitchFamily="2" charset="-52"/>
              </a:rPr>
              <a:t>добровільного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декларування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можна</a:t>
            </a:r>
            <a:r>
              <a:rPr lang="ru-RU" sz="1400" dirty="0" smtClean="0">
                <a:latin typeface="e-Ukraine" pitchFamily="2" charset="-52"/>
              </a:rPr>
              <a:t> </a:t>
            </a:r>
            <a:r>
              <a:rPr lang="ru-RU" sz="1400" dirty="0" err="1" smtClean="0">
                <a:latin typeface="e-Ukraine" pitchFamily="2" charset="-52"/>
              </a:rPr>
              <a:t>ознайомитися</a:t>
            </a:r>
            <a:r>
              <a:rPr lang="ru-RU" sz="1400" dirty="0" smtClean="0">
                <a:latin typeface="e-Ukraine" pitchFamily="2" charset="-52"/>
              </a:rPr>
              <a:t> за </a:t>
            </a:r>
            <a:r>
              <a:rPr lang="ru-RU" sz="1400" dirty="0" err="1" smtClean="0">
                <a:latin typeface="e-Ukraine" pitchFamily="2" charset="-52"/>
              </a:rPr>
              <a:t>посиланням</a:t>
            </a:r>
            <a:r>
              <a:rPr lang="ru-RU" sz="1400" dirty="0" smtClean="0">
                <a:latin typeface="e-Ukraine" pitchFamily="2" charset="-52"/>
              </a:rPr>
              <a:t>:</a:t>
            </a:r>
          </a:p>
          <a:p>
            <a:pPr fontAlgn="base"/>
            <a:r>
              <a:rPr lang="ru-RU" sz="1400" dirty="0" smtClean="0">
                <a:latin typeface="e-Ukraine" pitchFamily="2" charset="-52"/>
                <a:hlinkClick r:id="rId3"/>
              </a:rPr>
              <a:t>https://tax.gov.ua/baneryi/odnorazove-dobrovilne-deklaruvannya</a:t>
            </a:r>
            <a:endParaRPr lang="ru-RU" sz="1400" dirty="0" smtClean="0">
              <a:latin typeface="e-Ukraine" pitchFamily="2" charset="-52"/>
            </a:endParaRPr>
          </a:p>
          <a:p>
            <a:pPr algn="just" fontAlgn="base"/>
            <a:endParaRPr lang="ru-RU" sz="1400" dirty="0" smtClean="0">
              <a:latin typeface="e-Ukraine" pitchFamily="2" charset="-52"/>
            </a:endParaRPr>
          </a:p>
          <a:p>
            <a:pPr algn="just" fontAlgn="base"/>
            <a:endParaRPr lang="ru-RU" sz="1600" dirty="0" smtClean="0">
              <a:latin typeface="e-Ukraine" pitchFamily="2" charset="-52"/>
            </a:endParaRPr>
          </a:p>
          <a:p>
            <a:pPr algn="just" fontAlgn="base"/>
            <a:endParaRPr lang="en-US" sz="1600" dirty="0" smtClean="0">
              <a:latin typeface="e-Ukraine" pitchFamily="2" charset="-52"/>
            </a:endParaRPr>
          </a:p>
          <a:p>
            <a:pPr algn="just"/>
            <a:endParaRPr lang="ru-RU" sz="1400" dirty="0" smtClean="0">
              <a:latin typeface="e-Ukraine" pitchFamily="2" charset="-52"/>
            </a:endParaRPr>
          </a:p>
          <a:p>
            <a:pPr algn="just"/>
            <a:r>
              <a:rPr lang="uk-UA" sz="1500" dirty="0" smtClean="0">
                <a:latin typeface="e-Ukraine" pitchFamily="2" charset="-52"/>
              </a:rPr>
              <a:t> </a:t>
            </a:r>
            <a:endParaRPr lang="ru-RU" sz="1500" dirty="0" smtClean="0">
              <a:latin typeface="e-Ukraine" pitchFamily="2" charset="-52"/>
            </a:endParaRPr>
          </a:p>
          <a:p>
            <a:pPr algn="just"/>
            <a:endParaRPr lang="ru-RU" sz="1500" dirty="0" smtClean="0">
              <a:latin typeface="e-Ukraine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22195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1207</TotalTime>
  <Words>111</Words>
  <Application>Microsoft Office PowerPoint</Application>
  <PresentationFormat>Лист A4 (210x297 мм)</PresentationFormat>
  <Paragraphs>35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adm</cp:lastModifiedBy>
  <cp:revision>165</cp:revision>
  <dcterms:created xsi:type="dcterms:W3CDTF">2021-05-27T05:23:05Z</dcterms:created>
  <dcterms:modified xsi:type="dcterms:W3CDTF">2021-11-04T08:45:58Z</dcterms:modified>
</cp:coreProperties>
</file>