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A87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12" autoAdjust="0"/>
    <p:restoredTop sz="94660"/>
  </p:normalViewPr>
  <p:slideViewPr>
    <p:cSldViewPr snapToGrid="0">
      <p:cViewPr>
        <p:scale>
          <a:sx n="100" d="100"/>
          <a:sy n="100" d="100"/>
        </p:scale>
        <p:origin x="-2088" y="-45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083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1946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2244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87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1026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2800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59363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2848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4784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9518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CE06E-CD33-4E8D-BB2D-3C537C4FAFB6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086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A8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CE06E-CD33-4E8D-BB2D-3C537C4FAFB6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00836-F63B-4D9E-A2D5-C448F5928A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823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B2AE1F56-FA4C-456D-AD17-F597535BE9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8247" y="0"/>
            <a:ext cx="4877753" cy="6858000"/>
          </a:xfrm>
          <a:prstGeom prst="rect">
            <a:avLst/>
          </a:prstGeom>
        </p:spPr>
      </p:pic>
      <p:sp>
        <p:nvSpPr>
          <p:cNvPr id="11" name="Rectangle 6">
            <a:extLst>
              <a:ext uri="{FF2B5EF4-FFF2-40B4-BE49-F238E27FC236}">
                <a16:creationId xmlns="" xmlns:a16="http://schemas.microsoft.com/office/drawing/2014/main" id="{AAE0BDE6-D7B9-4FD3-A01F-F489C68E0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62125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pSp>
        <p:nvGrpSpPr>
          <p:cNvPr id="18" name="Группа 17">
            <a:extLst>
              <a:ext uri="{FF2B5EF4-FFF2-40B4-BE49-F238E27FC236}">
                <a16:creationId xmlns="" xmlns:a16="http://schemas.microsoft.com/office/drawing/2014/main" id="{5B1F3CBD-8D08-499F-BE54-1DF3C9FE8E21}"/>
              </a:ext>
            </a:extLst>
          </p:cNvPr>
          <p:cNvGrpSpPr/>
          <p:nvPr/>
        </p:nvGrpSpPr>
        <p:grpSpPr>
          <a:xfrm>
            <a:off x="106282" y="114300"/>
            <a:ext cx="4820999" cy="6743700"/>
            <a:chOff x="64808" y="106681"/>
            <a:chExt cx="4811442" cy="6743700"/>
          </a:xfrm>
        </p:grpSpPr>
        <p:grpSp>
          <p:nvGrpSpPr>
            <p:cNvPr id="9" name="Группа 8">
              <a:extLst>
                <a:ext uri="{FF2B5EF4-FFF2-40B4-BE49-F238E27FC236}">
                  <a16:creationId xmlns="" xmlns:a16="http://schemas.microsoft.com/office/drawing/2014/main" id="{4A6F6DA5-6ACE-429E-B52A-AC44102F0184}"/>
                </a:ext>
              </a:extLst>
            </p:cNvPr>
            <p:cNvGrpSpPr/>
            <p:nvPr/>
          </p:nvGrpSpPr>
          <p:grpSpPr>
            <a:xfrm>
              <a:off x="64808" y="106681"/>
              <a:ext cx="4793934" cy="6743700"/>
              <a:chOff x="64808" y="106681"/>
              <a:chExt cx="4793934" cy="6743700"/>
            </a:xfrm>
          </p:grpSpPr>
          <p:sp>
            <p:nvSpPr>
              <p:cNvPr id="7" name="Прямоугольник 6">
                <a:extLst>
                  <a:ext uri="{FF2B5EF4-FFF2-40B4-BE49-F238E27FC236}">
                    <a16:creationId xmlns="" xmlns:a16="http://schemas.microsoft.com/office/drawing/2014/main" id="{09A0A77F-376C-47B9-BB79-353299E74E74}"/>
                  </a:ext>
                </a:extLst>
              </p:cNvPr>
              <p:cNvSpPr/>
              <p:nvPr/>
            </p:nvSpPr>
            <p:spPr>
              <a:xfrm>
                <a:off x="64808" y="106681"/>
                <a:ext cx="4793934" cy="6591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" name="Овал 7">
                <a:extLst>
                  <a:ext uri="{FF2B5EF4-FFF2-40B4-BE49-F238E27FC236}">
                    <a16:creationId xmlns="" xmlns:a16="http://schemas.microsoft.com/office/drawing/2014/main" id="{DCA030F4-92F2-48AB-8BB4-77C584043B72}"/>
                  </a:ext>
                </a:extLst>
              </p:cNvPr>
              <p:cNvSpPr/>
              <p:nvPr/>
            </p:nvSpPr>
            <p:spPr>
              <a:xfrm>
                <a:off x="2328387" y="6545581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25A87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1100" dirty="0" smtClean="0">
                    <a:solidFill>
                      <a:srgbClr val="25A872"/>
                    </a:solidFill>
                    <a:latin typeface="e-Ukraine" panose="00000500000000000000" pitchFamily="50" charset="-52"/>
                  </a:rPr>
                  <a:t>3</a:t>
                </a:r>
                <a:endParaRPr lang="ru-RU" sz="1400" dirty="0">
                  <a:solidFill>
                    <a:srgbClr val="25A872"/>
                  </a:solidFill>
                  <a:latin typeface="e-Ukraine" panose="00000500000000000000" pitchFamily="50" charset="-52"/>
                </a:endParaRPr>
              </a:p>
            </p:txBody>
          </p:sp>
        </p:grpSp>
        <p:pic>
          <p:nvPicPr>
            <p:cNvPr id="4100" name="Рисунок 10" descr="https://chart.googleapis.com/chart?cht=qr&amp;chl=https%3A%2F%2Ft.me%2FinfoTAXbot&amp;chld=L|0&amp;chs=150">
              <a:extLst>
                <a:ext uri="{FF2B5EF4-FFF2-40B4-BE49-F238E27FC236}">
                  <a16:creationId xmlns="" xmlns:a16="http://schemas.microsoft.com/office/drawing/2014/main" id="{C10BBAFE-2D79-49E5-868B-A0FDCC9F8B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9161" y="1990344"/>
              <a:ext cx="1304925" cy="130492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9" name="Рисунок 1" descr="https://chart.googleapis.com/chart?cht=qr&amp;chl=https%3A%2F%2Ft.me%2Ftax_gov_ua&amp;chld=L|0&amp;chs=150">
              <a:extLst>
                <a:ext uri="{FF2B5EF4-FFF2-40B4-BE49-F238E27FC236}">
                  <a16:creationId xmlns="" xmlns:a16="http://schemas.microsoft.com/office/drawing/2014/main" id="{AB68234D-4D6E-4D60-B461-52334D70C2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3465338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8" name="Рисунок 7" descr="https://chart.googleapis.com/chart?cht=qr&amp;chl=https%3A%2F%2Fwww.youtube.com%2FTaxUkraine&amp;chld=L|0&amp;chs=150">
              <a:extLst>
                <a:ext uri="{FF2B5EF4-FFF2-40B4-BE49-F238E27FC236}">
                  <a16:creationId xmlns="" xmlns:a16="http://schemas.microsoft.com/office/drawing/2014/main" id="{B988640C-7F4D-43BB-8D2B-B0AB4B4AD4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4329384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97" name="Рисунок 13" descr="https://chart.googleapis.com/chart?cht=qr&amp;chl=https%3A%2F%2Fwww.facebook.com%2FTaxUkraine%2F&amp;chld=L|0&amp;chs=150">
              <a:extLst>
                <a:ext uri="{FF2B5EF4-FFF2-40B4-BE49-F238E27FC236}">
                  <a16:creationId xmlns="" xmlns:a16="http://schemas.microsoft.com/office/drawing/2014/main" id="{48F62E71-1AA9-48BD-99B8-0430C4FAB9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092" y="5193430"/>
              <a:ext cx="771525" cy="77152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="" xmlns:a16="http://schemas.microsoft.com/office/drawing/2014/main" id="{5E53E4E3-62F3-4903-B665-45BF57FD7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316" y="203687"/>
              <a:ext cx="4793934" cy="1754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Друзі, підписуйтеся на офіційні сторінки Державної податкової служби України у соціальних мережах, де ви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зможе</a:t>
              </a:r>
              <a:r>
                <a:rPr lang="uk-UA" altLang="ru-RU" sz="1200" dirty="0" smtClean="0">
                  <a:solidFill>
                    <a:srgbClr val="333333"/>
                  </a:solidFill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те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переглянути новини, актуальні роз'яснення податкових новацій, а також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інфографіки,</a:t>
              </a:r>
              <a:r>
                <a:rPr kumimoji="0" lang="uk-UA" altLang="ru-RU" sz="1200" b="0" i="0" u="none" strike="noStrike" cap="none" normalizeH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коментарі керівництва,</a:t>
              </a:r>
              <a:r>
                <a:rPr kumimoji="0" lang="uk-UA" altLang="ru-RU" sz="1200" b="0" i="0" u="none" strike="noStrike" cap="none" normalizeH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фахівців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служби! Буде корисно та цікаво!</a:t>
              </a: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Спілкуйтеся з </a:t>
              </a:r>
              <a:r>
                <a:rPr kumimoji="0" lang="uk-UA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податковою </a:t>
              </a:r>
              <a:r>
                <a:rPr kumimoji="0" lang="uk-UA" altLang="ru-RU" sz="12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службою дистанційно за допомогою сервісу  «InfoTAX»:</a:t>
              </a: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449263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2" name="Rectangle 7">
              <a:extLst>
                <a:ext uri="{FF2B5EF4-FFF2-40B4-BE49-F238E27FC236}">
                  <a16:creationId xmlns="" xmlns:a16="http://schemas.microsoft.com/office/drawing/2014/main" id="{7BCFA5DF-C4AC-4DCE-AA03-DBDC47E12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3500673"/>
              <a:ext cx="2077686" cy="800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канал ДПС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Telegram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 </a:t>
              </a:r>
              <a:endParaRPr kumimoji="0" lang="ru-RU" alt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3" name="Rectangle 8">
              <a:extLst>
                <a:ext uri="{FF2B5EF4-FFF2-40B4-BE49-F238E27FC236}">
                  <a16:creationId xmlns="" xmlns:a16="http://schemas.microsoft.com/office/drawing/2014/main" id="{911FB1A9-ED1C-4532-A3E7-013A57BBC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4465058"/>
              <a:ext cx="271059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сторінка на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Youtube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 каналі ДПС 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4" name="Rectangle 9">
              <a:extLst>
                <a:ext uri="{FF2B5EF4-FFF2-40B4-BE49-F238E27FC236}">
                  <a16:creationId xmlns="" xmlns:a16="http://schemas.microsoft.com/office/drawing/2014/main" id="{D4E2B7F5-5D62-456B-A005-E3F8F8A4B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440" y="5273743"/>
              <a:ext cx="271059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uk-UA" altLang="ru-RU" sz="1400" b="0" i="0" u="none" strike="noStrike" cap="none" normalizeH="0" baseline="0" dirty="0" smtClean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сторінка 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ДПС на «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Fac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book</a:t>
              </a:r>
              <a:r>
                <a:rPr kumimoji="0" lang="uk-UA" altLang="ru-RU" sz="1400" b="0" i="0" u="none" strike="noStrike" cap="none" normalizeH="0" baseline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e-Ukraine Light" panose="00000400000000000000" pitchFamily="50" charset="-52"/>
                  <a:ea typeface="Times New Roman" panose="02020603050405020304" pitchFamily="18" charset="0"/>
                  <a:cs typeface="Times New Roman" panose="02020603050405020304" pitchFamily="18" charset="0"/>
                </a:rPr>
                <a:t>»</a:t>
              </a:r>
              <a:endParaRPr kumimoji="0" lang="uk-UA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e-Ukraine Light" panose="00000400000000000000" pitchFamily="50" charset="-52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="" xmlns:a16="http://schemas.microsoft.com/office/drawing/2014/main" id="{14F01F8F-7640-48D6-B1C7-915AD6E76DDF}"/>
                </a:ext>
              </a:extLst>
            </p:cNvPr>
            <p:cNvSpPr/>
            <p:nvPr/>
          </p:nvSpPr>
          <p:spPr>
            <a:xfrm>
              <a:off x="82316" y="6057476"/>
              <a:ext cx="479393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Офіційний веб-портал  Державної </a:t>
              </a:r>
              <a:r>
                <a:rPr lang="uk-UA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податков</a:t>
              </a:r>
              <a:r>
                <a:rPr lang="en-US" sz="800" b="1" spc="-20" dirty="0" err="1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ої</a:t>
              </a: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  служби України: </a:t>
              </a:r>
              <a:r>
                <a:rPr lang="en-US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tax</a:t>
              </a:r>
              <a:r>
                <a:rPr lang="uk-UA" sz="800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.</a:t>
              </a:r>
              <a:r>
                <a:rPr lang="uk-UA" sz="800" b="1" u="sng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gov.ua</a:t>
              </a:r>
              <a:endParaRPr lang="ru-RU" sz="3600" b="1" dirty="0">
                <a:latin typeface="e-Ukraine" panose="00000500000000000000" pitchFamily="50" charset="-52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uk-UA" sz="800" b="1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Інформаційно-довідковий департамент ДПС: </a:t>
              </a:r>
              <a:r>
                <a:rPr lang="uk-UA" sz="800" spc="-20" dirty="0">
                  <a:latin typeface="e-Ukraine" panose="00000500000000000000" pitchFamily="50" charset="-52"/>
                  <a:ea typeface="Times New Roman" panose="02020603050405020304" pitchFamily="18" charset="0"/>
                  <a:cs typeface="Calibri" panose="020F0502020204030204" pitchFamily="34" charset="0"/>
                </a:rPr>
                <a:t>0-800-501-007</a:t>
              </a:r>
              <a:endParaRPr lang="ru-RU" sz="3200" dirty="0">
                <a:effectLst/>
                <a:latin typeface="e-Ukraine" panose="00000500000000000000" pitchFamily="50" charset="-52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Прямая соединительная линия 16">
              <a:extLst>
                <a:ext uri="{FF2B5EF4-FFF2-40B4-BE49-F238E27FC236}">
                  <a16:creationId xmlns="" xmlns:a16="http://schemas.microsoft.com/office/drawing/2014/main" id="{BC9780A8-D912-46DD-A0E0-2400220A2B6E}"/>
                </a:ext>
              </a:extLst>
            </p:cNvPr>
            <p:cNvCxnSpPr/>
            <p:nvPr/>
          </p:nvCxnSpPr>
          <p:spPr>
            <a:xfrm>
              <a:off x="228600" y="6010275"/>
              <a:ext cx="4557713" cy="0"/>
            </a:xfrm>
            <a:prstGeom prst="line">
              <a:avLst/>
            </a:prstGeom>
            <a:ln w="28575">
              <a:solidFill>
                <a:srgbClr val="25A8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781676" y="1154592"/>
            <a:ext cx="3371850" cy="1669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ru-RU" sz="1600" b="1" dirty="0" smtClean="0">
              <a:latin typeface="e-Ukraine" pitchFamily="2" charset="-52"/>
            </a:endParaRPr>
          </a:p>
          <a:p>
            <a:pPr algn="ctr"/>
            <a:endParaRPr lang="ru-RU" sz="1600" b="1" dirty="0" smtClean="0">
              <a:latin typeface="e-Ukraine" pitchFamily="2" charset="-52"/>
            </a:endParaRPr>
          </a:p>
          <a:p>
            <a:pPr algn="ctr" fontAlgn="base"/>
            <a:r>
              <a:rPr lang="ru-RU" sz="1200" b="1" dirty="0" smtClean="0">
                <a:latin typeface="e-Ukraine Light" pitchFamily="50" charset="-52"/>
              </a:rPr>
              <a:t>Як </a:t>
            </a:r>
            <a:r>
              <a:rPr lang="ru-RU" sz="1200" b="1" dirty="0" err="1" smtClean="0">
                <a:latin typeface="e-Ukraine Light" pitchFamily="50" charset="-52"/>
              </a:rPr>
              <a:t>здійснюється</a:t>
            </a:r>
            <a:r>
              <a:rPr lang="ru-RU" sz="1200" b="1" dirty="0" smtClean="0">
                <a:latin typeface="e-Ukraine Light" pitchFamily="50" charset="-52"/>
              </a:rPr>
              <a:t> </a:t>
            </a:r>
            <a:r>
              <a:rPr lang="ru-RU" sz="1200" b="1" dirty="0" err="1" smtClean="0">
                <a:latin typeface="e-Ukraine Light" pitchFamily="50" charset="-52"/>
              </a:rPr>
              <a:t>виправлення</a:t>
            </a:r>
            <a:r>
              <a:rPr lang="ru-RU" sz="1200" b="1" dirty="0" smtClean="0">
                <a:latin typeface="e-Ukraine Light" pitchFamily="50" charset="-52"/>
              </a:rPr>
              <a:t> </a:t>
            </a:r>
            <a:r>
              <a:rPr lang="ru-RU" sz="1200" b="1" dirty="0" err="1" smtClean="0">
                <a:latin typeface="e-Ukraine Light" pitchFamily="50" charset="-52"/>
              </a:rPr>
              <a:t>помилок</a:t>
            </a:r>
            <a:r>
              <a:rPr lang="ru-RU" sz="1200" b="1" dirty="0" smtClean="0">
                <a:latin typeface="e-Ukraine Light" pitchFamily="50" charset="-52"/>
              </a:rPr>
              <a:t>, </a:t>
            </a:r>
            <a:r>
              <a:rPr lang="ru-RU" sz="1200" b="1" dirty="0" err="1" smtClean="0">
                <a:latin typeface="e-Ukraine Light" pitchFamily="50" charset="-52"/>
              </a:rPr>
              <a:t>самостійно</a:t>
            </a:r>
            <a:r>
              <a:rPr lang="ru-RU" sz="1200" b="1" dirty="0" smtClean="0">
                <a:latin typeface="e-Ukraine Light" pitchFamily="50" charset="-52"/>
              </a:rPr>
              <a:t> </a:t>
            </a:r>
            <a:r>
              <a:rPr lang="ru-RU" sz="1200" b="1" dirty="0" err="1" smtClean="0">
                <a:latin typeface="e-Ukraine Light" pitchFamily="50" charset="-52"/>
              </a:rPr>
              <a:t>виявлених</a:t>
            </a:r>
            <a:r>
              <a:rPr lang="ru-RU" sz="1200" b="1" dirty="0" smtClean="0">
                <a:latin typeface="e-Ukraine Light" pitchFamily="50" charset="-52"/>
              </a:rPr>
              <a:t> </a:t>
            </a:r>
            <a:r>
              <a:rPr lang="ru-RU" sz="1200" b="1" dirty="0" err="1" smtClean="0">
                <a:latin typeface="e-Ukraine Light" pitchFamily="50" charset="-52"/>
              </a:rPr>
              <a:t>платником</a:t>
            </a:r>
            <a:r>
              <a:rPr lang="ru-RU" sz="1200" b="1" dirty="0" smtClean="0">
                <a:latin typeface="e-Ukraine Light" pitchFamily="50" charset="-52"/>
              </a:rPr>
              <a:t> </a:t>
            </a:r>
            <a:r>
              <a:rPr lang="ru-RU" sz="1200" b="1" dirty="0" err="1" smtClean="0">
                <a:latin typeface="e-Ukraine Light" pitchFamily="50" charset="-52"/>
              </a:rPr>
              <a:t>податку</a:t>
            </a:r>
            <a:r>
              <a:rPr lang="ru-RU" sz="1200" b="1" dirty="0" smtClean="0">
                <a:latin typeface="e-Ukraine Light" pitchFamily="50" charset="-52"/>
              </a:rPr>
              <a:t> у </a:t>
            </a:r>
            <a:r>
              <a:rPr lang="ru-RU" sz="1200" b="1" dirty="0" err="1" smtClean="0">
                <a:latin typeface="e-Ukraine Light" pitchFamily="50" charset="-52"/>
              </a:rPr>
              <a:t>Податкової</a:t>
            </a:r>
            <a:r>
              <a:rPr lang="ru-RU" sz="1200" b="1" dirty="0" smtClean="0">
                <a:latin typeface="e-Ukraine Light" pitchFamily="50" charset="-52"/>
              </a:rPr>
              <a:t> </a:t>
            </a:r>
            <a:r>
              <a:rPr lang="ru-RU" sz="1200" b="1" dirty="0" err="1" smtClean="0">
                <a:latin typeface="e-Ukraine Light" pitchFamily="50" charset="-52"/>
              </a:rPr>
              <a:t>декларації</a:t>
            </a:r>
            <a:r>
              <a:rPr lang="ru-RU" sz="1200" b="1" dirty="0" smtClean="0">
                <a:latin typeface="e-Ukraine Light" pitchFamily="50" charset="-52"/>
              </a:rPr>
              <a:t> </a:t>
            </a:r>
            <a:r>
              <a:rPr lang="ru-RU" sz="1200" b="1" dirty="0" err="1" smtClean="0">
                <a:latin typeface="e-Ukraine Light" pitchFamily="50" charset="-52"/>
              </a:rPr>
              <a:t>з</a:t>
            </a:r>
            <a:r>
              <a:rPr lang="ru-RU" sz="1200" b="1" dirty="0" smtClean="0">
                <a:latin typeface="e-Ukraine Light" pitchFamily="50" charset="-52"/>
              </a:rPr>
              <a:t> </a:t>
            </a:r>
            <a:r>
              <a:rPr lang="ru-RU" sz="1200" b="1" dirty="0" err="1" smtClean="0">
                <a:latin typeface="e-Ukraine Light" pitchFamily="50" charset="-52"/>
              </a:rPr>
              <a:t>податку</a:t>
            </a:r>
            <a:r>
              <a:rPr lang="ru-RU" sz="1200" b="1" dirty="0" smtClean="0">
                <a:latin typeface="e-Ukraine Light" pitchFamily="50" charset="-52"/>
              </a:rPr>
              <a:t> на </a:t>
            </a:r>
            <a:r>
              <a:rPr lang="ru-RU" sz="1200" b="1" dirty="0" err="1" smtClean="0">
                <a:latin typeface="e-Ukraine Light" pitchFamily="50" charset="-52"/>
              </a:rPr>
              <a:t>прибуток</a:t>
            </a:r>
            <a:r>
              <a:rPr lang="ru-RU" sz="1200" b="1" dirty="0" smtClean="0">
                <a:latin typeface="e-Ukraine Light" pitchFamily="50" charset="-52"/>
              </a:rPr>
              <a:t> </a:t>
            </a:r>
            <a:r>
              <a:rPr lang="ru-RU" sz="1200" b="1" dirty="0" err="1" smtClean="0">
                <a:latin typeface="e-Ukraine Light" pitchFamily="50" charset="-52"/>
              </a:rPr>
              <a:t>підприємств</a:t>
            </a:r>
            <a:r>
              <a:rPr lang="ru-RU" sz="1200" b="1" dirty="0" smtClean="0">
                <a:latin typeface="e-Ukraine Light" pitchFamily="50" charset="-52"/>
              </a:rPr>
              <a:t>?</a:t>
            </a:r>
            <a:endParaRPr lang="ru-RU" sz="1200" b="1" dirty="0" smtClean="0">
              <a:latin typeface="e-Ukraine Light" pitchFamily="50" charset="-52"/>
            </a:endParaRPr>
          </a:p>
          <a:p>
            <a:pPr algn="ctr"/>
            <a:endParaRPr lang="uk-UA" sz="1050" b="1" dirty="0">
              <a:latin typeface="e-Ukraine" pitchFamily="2" charset="-52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5048251" y="6461285"/>
            <a:ext cx="962024" cy="21544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800" dirty="0" smtClean="0">
                <a:solidFill>
                  <a:srgbClr val="333333"/>
                </a:solidFill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Листопад </a:t>
            </a:r>
            <a:r>
              <a:rPr kumimoji="0" lang="uk-UA" sz="80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e-Ukraine Light" pitchFamily="50" charset="-52"/>
                <a:ea typeface="Times New Roman" pitchFamily="18" charset="0"/>
                <a:cs typeface="Times New Roman" pitchFamily="18" charset="0"/>
              </a:rPr>
              <a:t>2021</a:t>
            </a:r>
            <a:endParaRPr kumimoji="0" lang="uk-UA" sz="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e-Ukraine Light" pitchFamily="50" charset="-52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029325" y="180977"/>
            <a:ext cx="31242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1000" dirty="0" smtClean="0">
                <a:latin typeface="e-Ukraine Light" pitchFamily="50" charset="-52"/>
                <a:cs typeface="Arial" pitchFamily="34" charset="0"/>
              </a:rPr>
              <a:t>Головне </a:t>
            </a:r>
            <a:r>
              <a:rPr lang="uk-UA" sz="1050" dirty="0" smtClean="0">
                <a:latin typeface="e-Ukraine Light" pitchFamily="50" charset="-52"/>
                <a:cs typeface="Arial" pitchFamily="34" charset="0"/>
              </a:rPr>
              <a:t>управління</a:t>
            </a:r>
            <a:r>
              <a:rPr lang="uk-UA" sz="1000" dirty="0" smtClean="0">
                <a:latin typeface="e-Ukraine Light" pitchFamily="50" charset="-52"/>
                <a:cs typeface="Arial" pitchFamily="34" charset="0"/>
              </a:rPr>
              <a:t> ДПС у м. Києві </a:t>
            </a:r>
          </a:p>
        </p:txBody>
      </p:sp>
    </p:spTree>
    <p:extLst>
      <p:ext uri="{BB962C8B-B14F-4D97-AF65-F5344CB8AC3E}">
        <p14:creationId xmlns="" xmlns:p14="http://schemas.microsoft.com/office/powerpoint/2010/main" val="338214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77BE1E3B-BB62-4FEA-84E6-53708639754F}"/>
              </a:ext>
            </a:extLst>
          </p:cNvPr>
          <p:cNvGrpSpPr/>
          <p:nvPr/>
        </p:nvGrpSpPr>
        <p:grpSpPr>
          <a:xfrm>
            <a:off x="93345" y="85725"/>
            <a:ext cx="4850130" cy="6781800"/>
            <a:chOff x="83820" y="68581"/>
            <a:chExt cx="4793934" cy="6781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="" xmlns:a16="http://schemas.microsoft.com/office/drawing/2014/main" id="{63EC6337-995B-4F4C-BFBF-1A1915547AE5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" name="Овал 5">
              <a:extLst>
                <a:ext uri="{FF2B5EF4-FFF2-40B4-BE49-F238E27FC236}">
                  <a16:creationId xmlns="" xmlns:a16="http://schemas.microsoft.com/office/drawing/2014/main" id="{BD827EDD-702C-4BE7-8040-21D8CC6FF8C0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100" smtClean="0">
                  <a:solidFill>
                    <a:srgbClr val="25A872"/>
                  </a:solidFill>
                  <a:latin typeface="e-Ukraine" panose="00000500000000000000" pitchFamily="50" charset="-52"/>
                </a:rPr>
                <a:t>1</a:t>
              </a:r>
              <a:endParaRPr lang="uk-UA" sz="140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="" xmlns:a16="http://schemas.microsoft.com/office/drawing/2014/main" id="{192DF1A1-DE05-4849-B565-0A68A4DD5458}"/>
              </a:ext>
            </a:extLst>
          </p:cNvPr>
          <p:cNvGrpSpPr/>
          <p:nvPr/>
        </p:nvGrpSpPr>
        <p:grpSpPr>
          <a:xfrm>
            <a:off x="5025570" y="78106"/>
            <a:ext cx="4793934" cy="6781800"/>
            <a:chOff x="83820" y="68581"/>
            <a:chExt cx="4793934" cy="6781800"/>
          </a:xfrm>
        </p:grpSpPr>
        <p:sp>
          <p:nvSpPr>
            <p:cNvPr id="8" name="Прямоугольник 7">
              <a:extLst>
                <a:ext uri="{FF2B5EF4-FFF2-40B4-BE49-F238E27FC236}">
                  <a16:creationId xmlns="" xmlns:a16="http://schemas.microsoft.com/office/drawing/2014/main" id="{98C4D4A9-1179-41C5-BA9A-90E6A97494E2}"/>
                </a:ext>
              </a:extLst>
            </p:cNvPr>
            <p:cNvSpPr/>
            <p:nvPr/>
          </p:nvSpPr>
          <p:spPr>
            <a:xfrm>
              <a:off x="83820" y="68581"/>
              <a:ext cx="4793934" cy="6629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mtClean="0"/>
                <a:t>тРАВ</a:t>
              </a:r>
              <a:endParaRPr lang="uk-UA"/>
            </a:p>
          </p:txBody>
        </p:sp>
        <p:sp>
          <p:nvSpPr>
            <p:cNvPr id="9" name="Овал 8">
              <a:extLst>
                <a:ext uri="{FF2B5EF4-FFF2-40B4-BE49-F238E27FC236}">
                  <a16:creationId xmlns="" xmlns:a16="http://schemas.microsoft.com/office/drawing/2014/main" id="{72F46394-038E-4BE7-991A-5920F8DE961D}"/>
                </a:ext>
              </a:extLst>
            </p:cNvPr>
            <p:cNvSpPr/>
            <p:nvPr/>
          </p:nvSpPr>
          <p:spPr>
            <a:xfrm>
              <a:off x="2328387" y="6545581"/>
              <a:ext cx="304800" cy="3048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25A8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100" dirty="0" smtClean="0">
                  <a:solidFill>
                    <a:srgbClr val="25A872"/>
                  </a:solidFill>
                  <a:latin typeface="e-Ukraine" panose="00000500000000000000" pitchFamily="50" charset="-52"/>
                </a:rPr>
                <a:t>2</a:t>
              </a:r>
              <a:endParaRPr lang="uk-UA" sz="1100" dirty="0">
                <a:solidFill>
                  <a:srgbClr val="25A872"/>
                </a:solidFill>
                <a:latin typeface="e-Ukraine" panose="00000500000000000000" pitchFamily="50" charset="-52"/>
              </a:endParaRPr>
            </a:p>
          </p:txBody>
        </p:sp>
      </p:grp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AB020ADF-A26B-4DB1-A8F3-01CE965CB04E}"/>
              </a:ext>
            </a:extLst>
          </p:cNvPr>
          <p:cNvSpPr/>
          <p:nvPr/>
        </p:nvSpPr>
        <p:spPr>
          <a:xfrm>
            <a:off x="228599" y="180974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spcAft>
                <a:spcPts val="0"/>
              </a:spcAft>
            </a:pPr>
            <a:endParaRPr lang="uk-UA" sz="120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A93320C9-B67C-4431-A6A6-D9A5DA9531D3}"/>
              </a:ext>
            </a:extLst>
          </p:cNvPr>
          <p:cNvSpPr/>
          <p:nvPr/>
        </p:nvSpPr>
        <p:spPr>
          <a:xfrm>
            <a:off x="5127011" y="209549"/>
            <a:ext cx="4591051" cy="625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spcAft>
                <a:spcPts val="0"/>
              </a:spcAft>
            </a:pPr>
            <a:endParaRPr lang="uk-UA" sz="1200">
              <a:latin typeface="e-Ukraine Light" panose="00000400000000000000" pitchFamily="50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1450" y="3068210"/>
            <a:ext cx="46481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uk-UA" sz="140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uk-UA" sz="1300" smtClean="0">
              <a:latin typeface="e-Ukraine Light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8126" y="86916"/>
            <a:ext cx="4543424" cy="3154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1450" smtClean="0"/>
              <a:t>    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010150" y="66675"/>
            <a:ext cx="4800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uk-UA" sz="1000" smtClean="0">
              <a:latin typeface="e-Ukraine" pitchFamily="2" charset="-52"/>
            </a:endParaRPr>
          </a:p>
          <a:p>
            <a:pPr indent="457200" algn="just"/>
            <a:endParaRPr lang="uk-UA" sz="1000" smtClean="0">
              <a:latin typeface="e-Ukraine" pitchFamily="2" charset="-52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00025" y="-152400"/>
            <a:ext cx="4589924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1500" dirty="0" smtClean="0">
              <a:latin typeface="e-Ukraine" pitchFamily="2" charset="-52"/>
            </a:endParaRPr>
          </a:p>
          <a:p>
            <a:pPr algn="just" fontAlgn="base"/>
            <a:r>
              <a:rPr lang="uk-UA" sz="1500" dirty="0" smtClean="0">
                <a:latin typeface="e-Ukraine" pitchFamily="2" charset="-52"/>
              </a:rPr>
              <a:t>  	</a:t>
            </a:r>
            <a:r>
              <a:rPr lang="uk-UA" sz="1050" dirty="0" smtClean="0">
                <a:latin typeface="e-Ukraine Light" pitchFamily="50" charset="-52"/>
              </a:rPr>
              <a:t>Головне управління ДПС у м. Києві повідомляє, що у разі якщо у майбутніх податкових періодах (з урахуванням строків давності, визначених ст. 102 Податкового кодексу України (далі – ПКУ)) платник податків самостійно (у тому числі за результатами електронної перевірки) виявляє помилки, що містяться у раніше поданій ним податковій декларації (крім обмежень, визначених ст. 50 ПКУ), він зобов’язаний надіслати уточнюючий розрахунок до такої податкової декларації за формою чинного на час подання уточнюючого розрахунку (п. 50.1</a:t>
            </a:r>
            <a:br>
              <a:rPr lang="uk-UA" sz="1050" dirty="0" smtClean="0">
                <a:latin typeface="e-Ukraine Light" pitchFamily="50" charset="-52"/>
              </a:rPr>
            </a:br>
            <a:r>
              <a:rPr lang="uk-UA" sz="1050" dirty="0" smtClean="0">
                <a:latin typeface="e-Ukraine Light" pitchFamily="50" charset="-52"/>
              </a:rPr>
              <a:t>ст. 50 ПКУ).</a:t>
            </a:r>
            <a:endParaRPr lang="ru-RU" sz="1050" dirty="0" smtClean="0">
              <a:latin typeface="e-Ukraine Light" pitchFamily="50" charset="-52"/>
            </a:endParaRPr>
          </a:p>
          <a:p>
            <a:pPr algn="just" fontAlgn="base"/>
            <a:r>
              <a:rPr lang="ru-RU" sz="1050" dirty="0" smtClean="0">
                <a:latin typeface="e-Ukraine Light" pitchFamily="50" charset="-52"/>
              </a:rPr>
              <a:t>	</a:t>
            </a:r>
            <a:r>
              <a:rPr lang="ru-RU" sz="1050" dirty="0" err="1" smtClean="0">
                <a:latin typeface="e-Ukraine Light" pitchFamily="50" charset="-52"/>
              </a:rPr>
              <a:t>Платник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податків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має</a:t>
            </a:r>
            <a:r>
              <a:rPr lang="ru-RU" sz="1050" dirty="0" smtClean="0">
                <a:latin typeface="e-Ukraine Light" pitchFamily="50" charset="-52"/>
              </a:rPr>
              <a:t> право не </a:t>
            </a:r>
            <a:r>
              <a:rPr lang="ru-RU" sz="1050" dirty="0" err="1" smtClean="0">
                <a:latin typeface="e-Ukraine Light" pitchFamily="50" charset="-52"/>
              </a:rPr>
              <a:t>подавати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такий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розрахунок</a:t>
            </a:r>
            <a:r>
              <a:rPr lang="ru-RU" sz="1050" dirty="0" smtClean="0">
                <a:latin typeface="e-Ukraine Light" pitchFamily="50" charset="-52"/>
              </a:rPr>
              <a:t>, </a:t>
            </a:r>
            <a:r>
              <a:rPr lang="ru-RU" sz="1050" dirty="0" err="1" smtClean="0">
                <a:latin typeface="e-Ukraine Light" pitchFamily="50" charset="-52"/>
              </a:rPr>
              <a:t>якщо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відповідні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уточнені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показники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зазначаються</a:t>
            </a:r>
            <a:r>
              <a:rPr lang="ru-RU" sz="1050" dirty="0" smtClean="0">
                <a:latin typeface="e-Ukraine Light" pitchFamily="50" charset="-52"/>
              </a:rPr>
              <a:t> ним у </a:t>
            </a:r>
            <a:r>
              <a:rPr lang="ru-RU" sz="1050" dirty="0" err="1" smtClean="0">
                <a:latin typeface="e-Ukraine Light" pitchFamily="50" charset="-52"/>
              </a:rPr>
              <a:t>складі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податкової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декларації</a:t>
            </a:r>
            <a:r>
              <a:rPr lang="ru-RU" sz="1050" dirty="0" smtClean="0">
                <a:latin typeface="e-Ukraine Light" pitchFamily="50" charset="-52"/>
              </a:rPr>
              <a:t> за </a:t>
            </a:r>
            <a:r>
              <a:rPr lang="ru-RU" sz="1050" dirty="0" err="1" smtClean="0">
                <a:latin typeface="e-Ukraine Light" pitchFamily="50" charset="-52"/>
              </a:rPr>
              <a:t>будь-який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наступний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податковий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період</a:t>
            </a:r>
            <a:r>
              <a:rPr lang="ru-RU" sz="1050" dirty="0" smtClean="0">
                <a:latin typeface="e-Ukraine Light" pitchFamily="50" charset="-52"/>
              </a:rPr>
              <a:t>, </a:t>
            </a:r>
            <a:r>
              <a:rPr lang="ru-RU" sz="1050" dirty="0" err="1" smtClean="0">
                <a:latin typeface="e-Ukraine Light" pitchFamily="50" charset="-52"/>
              </a:rPr>
              <a:t>протягом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якого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такі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помилки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були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самостійно</a:t>
            </a:r>
            <a:r>
              <a:rPr lang="ru-RU" sz="1050" dirty="0" smtClean="0">
                <a:latin typeface="e-Ukraine Light" pitchFamily="50" charset="-52"/>
              </a:rPr>
              <a:t> (у тому </a:t>
            </a:r>
            <a:r>
              <a:rPr lang="ru-RU" sz="1050" dirty="0" err="1" smtClean="0">
                <a:latin typeface="e-Ukraine Light" pitchFamily="50" charset="-52"/>
              </a:rPr>
              <a:t>числі</a:t>
            </a:r>
            <a:r>
              <a:rPr lang="ru-RU" sz="1050" dirty="0" smtClean="0">
                <a:latin typeface="e-Ukraine Light" pitchFamily="50" charset="-52"/>
              </a:rPr>
              <a:t> за результатами </a:t>
            </a:r>
            <a:r>
              <a:rPr lang="ru-RU" sz="1050" dirty="0" err="1" smtClean="0">
                <a:latin typeface="e-Ukraine Light" pitchFamily="50" charset="-52"/>
              </a:rPr>
              <a:t>електронної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перевірки</a:t>
            </a:r>
            <a:r>
              <a:rPr lang="ru-RU" sz="1050" dirty="0" smtClean="0">
                <a:latin typeface="e-Ukraine Light" pitchFamily="50" charset="-52"/>
              </a:rPr>
              <a:t>) </a:t>
            </a:r>
            <a:r>
              <a:rPr lang="ru-RU" sz="1050" dirty="0" err="1" smtClean="0">
                <a:latin typeface="e-Ukraine Light" pitchFamily="50" charset="-52"/>
              </a:rPr>
              <a:t>виявлені</a:t>
            </a:r>
            <a:r>
              <a:rPr lang="ru-RU" sz="1050" dirty="0" smtClean="0">
                <a:latin typeface="e-Ukraine Light" pitchFamily="50" charset="-52"/>
              </a:rPr>
              <a:t>.</a:t>
            </a:r>
          </a:p>
          <a:p>
            <a:pPr algn="just" fontAlgn="base"/>
            <a:r>
              <a:rPr lang="ru-RU" sz="1050" dirty="0" smtClean="0">
                <a:latin typeface="e-Ukraine Light" pitchFamily="50" charset="-52"/>
              </a:rPr>
              <a:t>	</a:t>
            </a:r>
            <a:r>
              <a:rPr lang="ru-RU" sz="1050" dirty="0" err="1" smtClean="0">
                <a:latin typeface="e-Ukraine Light" pitchFamily="50" charset="-52"/>
              </a:rPr>
              <a:t>Платник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податків</a:t>
            </a:r>
            <a:r>
              <a:rPr lang="ru-RU" sz="1050" dirty="0" smtClean="0">
                <a:latin typeface="e-Ukraine Light" pitchFamily="50" charset="-52"/>
              </a:rPr>
              <a:t>, </a:t>
            </a:r>
            <a:r>
              <a:rPr lang="ru-RU" sz="1050" dirty="0" err="1" smtClean="0">
                <a:latin typeface="e-Ukraine Light" pitchFamily="50" charset="-52"/>
              </a:rPr>
              <a:t>який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самостійно</a:t>
            </a:r>
            <a:r>
              <a:rPr lang="ru-RU" sz="1050" dirty="0" smtClean="0">
                <a:latin typeface="e-Ukraine Light" pitchFamily="50" charset="-52"/>
              </a:rPr>
              <a:t> (у тому </a:t>
            </a:r>
            <a:r>
              <a:rPr lang="ru-RU" sz="1050" dirty="0" err="1" smtClean="0">
                <a:latin typeface="e-Ukraine Light" pitchFamily="50" charset="-52"/>
              </a:rPr>
              <a:t>числі</a:t>
            </a:r>
            <a:r>
              <a:rPr lang="ru-RU" sz="1050" dirty="0" smtClean="0">
                <a:latin typeface="e-Ukraine Light" pitchFamily="50" charset="-52"/>
              </a:rPr>
              <a:t> за результатами </a:t>
            </a:r>
            <a:r>
              <a:rPr lang="ru-RU" sz="1050" dirty="0" err="1" smtClean="0">
                <a:latin typeface="e-Ukraine Light" pitchFamily="50" charset="-52"/>
              </a:rPr>
              <a:t>електронної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перевірки</a:t>
            </a:r>
            <a:r>
              <a:rPr lang="ru-RU" sz="1050" dirty="0" smtClean="0">
                <a:latin typeface="e-Ukraine Light" pitchFamily="50" charset="-52"/>
              </a:rPr>
              <a:t>) </a:t>
            </a:r>
            <a:r>
              <a:rPr lang="ru-RU" sz="1050" dirty="0" err="1" smtClean="0">
                <a:latin typeface="e-Ukraine Light" pitchFamily="50" charset="-52"/>
              </a:rPr>
              <a:t>виявляє</a:t>
            </a:r>
            <a:r>
              <a:rPr lang="ru-RU" sz="1050" dirty="0" smtClean="0">
                <a:latin typeface="e-Ukraine Light" pitchFamily="50" charset="-52"/>
              </a:rPr>
              <a:t> факт </a:t>
            </a:r>
            <a:r>
              <a:rPr lang="ru-RU" sz="1050" dirty="0" err="1" smtClean="0">
                <a:latin typeface="e-Ukraine Light" pitchFamily="50" charset="-52"/>
              </a:rPr>
              <a:t>заниження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податкового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зобов’язання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минулих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податкових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періодів</a:t>
            </a:r>
            <a:r>
              <a:rPr lang="ru-RU" sz="1050" dirty="0" smtClean="0">
                <a:latin typeface="e-Ukraine Light" pitchFamily="50" charset="-52"/>
              </a:rPr>
              <a:t>, </a:t>
            </a:r>
            <a:r>
              <a:rPr lang="ru-RU" sz="1050" dirty="0" err="1" smtClean="0">
                <a:latin typeface="e-Ukraine Light" pitchFamily="50" charset="-52"/>
              </a:rPr>
              <a:t>зобов’язаний</a:t>
            </a:r>
            <a:r>
              <a:rPr lang="ru-RU" sz="1050" dirty="0" smtClean="0">
                <a:latin typeface="e-Ukraine Light" pitchFamily="50" charset="-52"/>
              </a:rPr>
              <a:t>, за </a:t>
            </a:r>
            <a:r>
              <a:rPr lang="ru-RU" sz="1050" dirty="0" err="1" smtClean="0">
                <a:latin typeface="e-Ukraine Light" pitchFamily="50" charset="-52"/>
              </a:rPr>
              <a:t>винятком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випадків</a:t>
            </a:r>
            <a:r>
              <a:rPr lang="ru-RU" sz="1050" dirty="0" smtClean="0">
                <a:latin typeface="e-Ukraine Light" pitchFamily="50" charset="-52"/>
              </a:rPr>
              <a:t>, </a:t>
            </a:r>
            <a:r>
              <a:rPr lang="ru-RU" sz="1050" dirty="0" err="1" smtClean="0">
                <a:latin typeface="e-Ukraine Light" pitchFamily="50" charset="-52"/>
              </a:rPr>
              <a:t>установлених</a:t>
            </a:r>
            <a:r>
              <a:rPr lang="ru-RU" sz="1050" dirty="0" smtClean="0">
                <a:latin typeface="e-Ukraine Light" pitchFamily="50" charset="-52"/>
              </a:rPr>
              <a:t> п. 50.2 ст. 50 </a:t>
            </a:r>
            <a:r>
              <a:rPr lang="ru-RU" sz="1050" dirty="0" smtClean="0">
                <a:latin typeface="e-Ukraine Light" pitchFamily="50" charset="-52"/>
              </a:rPr>
              <a:t>ПКУ:</a:t>
            </a:r>
          </a:p>
          <a:p>
            <a:pPr algn="just" fontAlgn="base"/>
            <a:r>
              <a:rPr lang="ru-RU" sz="1050" dirty="0" smtClean="0">
                <a:latin typeface="e-Ukraine Light" pitchFamily="50" charset="-52"/>
              </a:rPr>
              <a:t>а</a:t>
            </a:r>
            <a:r>
              <a:rPr lang="ru-RU" sz="1050" dirty="0" smtClean="0">
                <a:latin typeface="e-Ukraine Light" pitchFamily="50" charset="-52"/>
              </a:rPr>
              <a:t>) </a:t>
            </a:r>
            <a:r>
              <a:rPr lang="ru-RU" sz="1050" dirty="0" err="1" smtClean="0">
                <a:latin typeface="e-Ukraine Light" pitchFamily="50" charset="-52"/>
              </a:rPr>
              <a:t>або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надіслати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уточнюючий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розрахунок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сплатити</a:t>
            </a:r>
            <a:r>
              <a:rPr lang="ru-RU" sz="1050" dirty="0" smtClean="0">
                <a:latin typeface="e-Ukraine Light" pitchFamily="50" charset="-52"/>
              </a:rPr>
              <a:t> суму недоплати та штраф у </a:t>
            </a:r>
            <a:r>
              <a:rPr lang="ru-RU" sz="1050" dirty="0" err="1" smtClean="0">
                <a:latin typeface="e-Ukraine Light" pitchFamily="50" charset="-52"/>
              </a:rPr>
              <a:t>розмірі</a:t>
            </a:r>
            <a:r>
              <a:rPr lang="ru-RU" sz="1050" dirty="0" smtClean="0">
                <a:latin typeface="e-Ukraine Light" pitchFamily="50" charset="-52"/>
              </a:rPr>
              <a:t> 3 </a:t>
            </a:r>
            <a:r>
              <a:rPr lang="ru-RU" sz="1050" dirty="0" err="1" smtClean="0">
                <a:latin typeface="e-Ukraine Light" pitchFamily="50" charset="-52"/>
              </a:rPr>
              <a:t>відсотків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від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такої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суми</a:t>
            </a:r>
            <a:r>
              <a:rPr lang="ru-RU" sz="1050" dirty="0" smtClean="0">
                <a:latin typeface="e-Ukraine Light" pitchFamily="50" charset="-52"/>
              </a:rPr>
              <a:t> до </a:t>
            </a:r>
            <a:r>
              <a:rPr lang="ru-RU" sz="1050" dirty="0" err="1" smtClean="0">
                <a:latin typeface="e-Ukraine Light" pitchFamily="50" charset="-52"/>
              </a:rPr>
              <a:t>подання</a:t>
            </a:r>
            <a:r>
              <a:rPr lang="ru-RU" sz="1050" dirty="0" smtClean="0">
                <a:latin typeface="e-Ukraine Light" pitchFamily="50" charset="-52"/>
              </a:rPr>
              <a:t> такого </a:t>
            </a:r>
            <a:r>
              <a:rPr lang="ru-RU" sz="1050" dirty="0" err="1" smtClean="0">
                <a:latin typeface="e-Ukraine Light" pitchFamily="50" charset="-52"/>
              </a:rPr>
              <a:t>уточнюючого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розрахунку</a:t>
            </a:r>
            <a:r>
              <a:rPr lang="ru-RU" sz="1050" dirty="0" smtClean="0">
                <a:latin typeface="e-Ukraine Light" pitchFamily="50" charset="-52"/>
              </a:rPr>
              <a:t>. Цей штраф не </a:t>
            </a:r>
            <a:r>
              <a:rPr lang="ru-RU" sz="1050" dirty="0" err="1" smtClean="0">
                <a:latin typeface="e-Ukraine Light" pitchFamily="50" charset="-52"/>
              </a:rPr>
              <a:t>застосовується</a:t>
            </a:r>
            <a:r>
              <a:rPr lang="ru-RU" sz="1050" dirty="0" smtClean="0">
                <a:latin typeface="e-Ukraine Light" pitchFamily="50" charset="-52"/>
              </a:rPr>
              <a:t> у </a:t>
            </a:r>
            <a:r>
              <a:rPr lang="ru-RU" sz="1050" dirty="0" err="1" smtClean="0">
                <a:latin typeface="e-Ukraine Light" pitchFamily="50" charset="-52"/>
              </a:rPr>
              <a:t>разі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подання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уточнюючого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розрахунку</a:t>
            </a:r>
            <a:r>
              <a:rPr lang="ru-RU" sz="1050" dirty="0" smtClean="0">
                <a:latin typeface="e-Ukraine Light" pitchFamily="50" charset="-52"/>
              </a:rPr>
              <a:t> до </a:t>
            </a:r>
            <a:r>
              <a:rPr lang="ru-RU" sz="1050" dirty="0" err="1" smtClean="0">
                <a:latin typeface="e-Ukraine Light" pitchFamily="50" charset="-52"/>
              </a:rPr>
              <a:t>податкової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декларації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податку</a:t>
            </a:r>
            <a:r>
              <a:rPr lang="ru-RU" sz="1050" dirty="0" smtClean="0">
                <a:latin typeface="e-Ukraine Light" pitchFamily="50" charset="-52"/>
              </a:rPr>
              <a:t> на </a:t>
            </a:r>
            <a:r>
              <a:rPr lang="ru-RU" sz="1050" dirty="0" err="1" smtClean="0">
                <a:latin typeface="e-Ukraine Light" pitchFamily="50" charset="-52"/>
              </a:rPr>
              <a:t>прибуток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підприємств</a:t>
            </a:r>
            <a:r>
              <a:rPr lang="ru-RU" sz="1050" dirty="0" smtClean="0">
                <a:latin typeface="e-Ukraine Light" pitchFamily="50" charset="-52"/>
              </a:rPr>
              <a:t> за </a:t>
            </a:r>
            <a:r>
              <a:rPr lang="ru-RU" sz="1050" dirty="0" err="1" smtClean="0">
                <a:latin typeface="e-Ukraine Light" pitchFamily="50" charset="-52"/>
              </a:rPr>
              <a:t>попередній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податковий</a:t>
            </a:r>
            <a:r>
              <a:rPr lang="ru-RU" sz="1050" dirty="0" smtClean="0">
                <a:latin typeface="e-Ukraine Light" pitchFamily="50" charset="-52"/>
              </a:rPr>
              <a:t> (</a:t>
            </a:r>
            <a:r>
              <a:rPr lang="ru-RU" sz="1050" dirty="0" err="1" smtClean="0">
                <a:latin typeface="e-Ukraine Light" pitchFamily="50" charset="-52"/>
              </a:rPr>
              <a:t>звітний</a:t>
            </a:r>
            <a:r>
              <a:rPr lang="ru-RU" sz="1050" dirty="0" smtClean="0">
                <a:latin typeface="e-Ukraine Light" pitchFamily="50" charset="-52"/>
              </a:rPr>
              <a:t>) </a:t>
            </a:r>
            <a:r>
              <a:rPr lang="ru-RU" sz="1050" dirty="0" err="1" smtClean="0">
                <a:latin typeface="e-Ukraine Light" pitchFamily="50" charset="-52"/>
              </a:rPr>
              <a:t>рік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</a:t>
            </a:r>
            <a:r>
              <a:rPr lang="ru-RU" sz="1050" dirty="0" smtClean="0">
                <a:latin typeface="e-Ukraine Light" pitchFamily="50" charset="-52"/>
              </a:rPr>
              <a:t> метою </a:t>
            </a:r>
            <a:r>
              <a:rPr lang="ru-RU" sz="1050" dirty="0" err="1" smtClean="0">
                <a:latin typeface="e-Ukraine Light" pitchFamily="50" charset="-52"/>
              </a:rPr>
              <a:t>здійснення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самостійного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коригування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відповідно</a:t>
            </a:r>
            <a:r>
              <a:rPr lang="ru-RU" sz="1050" dirty="0" smtClean="0">
                <a:latin typeface="e-Ukraine Light" pitchFamily="50" charset="-52"/>
              </a:rPr>
              <a:t> до ст. 39 ПКУ у строк не </a:t>
            </a:r>
            <a:r>
              <a:rPr lang="ru-RU" sz="1050" dirty="0" err="1" smtClean="0">
                <a:latin typeface="e-Ukraine Light" pitchFamily="50" charset="-52"/>
              </a:rPr>
              <a:t>пізніше</a:t>
            </a:r>
            <a:r>
              <a:rPr lang="ru-RU" sz="1050" dirty="0" smtClean="0">
                <a:latin typeface="e-Ukraine Light" pitchFamily="50" charset="-52"/>
              </a:rPr>
              <a:t> 01 </a:t>
            </a:r>
            <a:r>
              <a:rPr lang="ru-RU" sz="1050" dirty="0" err="1" smtClean="0">
                <a:latin typeface="e-Ukraine Light" pitchFamily="50" charset="-52"/>
              </a:rPr>
              <a:t>жовтня</a:t>
            </a:r>
            <a:r>
              <a:rPr lang="ru-RU" sz="1050" dirty="0" smtClean="0">
                <a:latin typeface="e-Ukraine Light" pitchFamily="50" charset="-52"/>
              </a:rPr>
              <a:t> року, </a:t>
            </a:r>
            <a:r>
              <a:rPr lang="ru-RU" sz="1050" dirty="0" err="1" smtClean="0">
                <a:latin typeface="e-Ukraine Light" pitchFamily="50" charset="-52"/>
              </a:rPr>
              <a:t>наступного</a:t>
            </a:r>
            <a:r>
              <a:rPr lang="ru-RU" sz="1050" dirty="0" smtClean="0">
                <a:latin typeface="e-Ukraine Light" pitchFamily="50" charset="-52"/>
              </a:rPr>
              <a:t> за </a:t>
            </a:r>
            <a:r>
              <a:rPr lang="ru-RU" sz="1050" dirty="0" err="1" smtClean="0">
                <a:latin typeface="e-Ukraine Light" pitchFamily="50" charset="-52"/>
              </a:rPr>
              <a:t>звітним</a:t>
            </a:r>
            <a:r>
              <a:rPr lang="ru-RU" sz="1050" dirty="0" smtClean="0">
                <a:latin typeface="e-Ukraine Light" pitchFamily="50" charset="-52"/>
              </a:rPr>
              <a:t>;</a:t>
            </a:r>
          </a:p>
          <a:p>
            <a:pPr algn="just" fontAlgn="base"/>
            <a:r>
              <a:rPr lang="ru-RU" sz="1050" dirty="0" smtClean="0">
                <a:latin typeface="e-Ukraine Light" pitchFamily="50" charset="-52"/>
              </a:rPr>
              <a:t>б) </a:t>
            </a:r>
            <a:r>
              <a:rPr lang="ru-RU" sz="1050" dirty="0" err="1" smtClean="0">
                <a:latin typeface="e-Ukraine Light" pitchFamily="50" charset="-52"/>
              </a:rPr>
              <a:t>або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відобразити</a:t>
            </a:r>
            <a:r>
              <a:rPr lang="ru-RU" sz="1050" dirty="0" smtClean="0">
                <a:latin typeface="e-Ukraine Light" pitchFamily="50" charset="-52"/>
              </a:rPr>
              <a:t> суму недоплати у </a:t>
            </a:r>
            <a:r>
              <a:rPr lang="ru-RU" sz="1050" dirty="0" err="1" smtClean="0">
                <a:latin typeface="e-Ukraine Light" pitchFamily="50" charset="-52"/>
              </a:rPr>
              <a:t>складі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декларації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цього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податку</a:t>
            </a:r>
            <a:r>
              <a:rPr lang="ru-RU" sz="1050" dirty="0" smtClean="0">
                <a:latin typeface="e-Ukraine Light" pitchFamily="50" charset="-52"/>
              </a:rPr>
              <a:t>, </a:t>
            </a:r>
            <a:r>
              <a:rPr lang="ru-RU" sz="1050" dirty="0" err="1" smtClean="0">
                <a:latin typeface="e-Ukraine Light" pitchFamily="50" charset="-52"/>
              </a:rPr>
              <a:t>що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подається</a:t>
            </a:r>
            <a:r>
              <a:rPr lang="ru-RU" sz="1050" dirty="0" smtClean="0">
                <a:latin typeface="e-Ukraine Light" pitchFamily="50" charset="-52"/>
              </a:rPr>
              <a:t> за </a:t>
            </a:r>
            <a:r>
              <a:rPr lang="ru-RU" sz="1050" dirty="0" err="1" smtClean="0">
                <a:latin typeface="e-Ukraine Light" pitchFamily="50" charset="-52"/>
              </a:rPr>
              <a:t>податковий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період</a:t>
            </a:r>
            <a:r>
              <a:rPr lang="ru-RU" sz="1050" dirty="0" smtClean="0">
                <a:latin typeface="e-Ukraine Light" pitchFamily="50" charset="-52"/>
              </a:rPr>
              <a:t>, </a:t>
            </a:r>
            <a:r>
              <a:rPr lang="ru-RU" sz="1050" dirty="0" err="1" smtClean="0">
                <a:latin typeface="e-Ukraine Light" pitchFamily="50" charset="-52"/>
              </a:rPr>
              <a:t>наступний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за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періодом</a:t>
            </a:r>
            <a:r>
              <a:rPr lang="ru-RU" sz="1050" dirty="0" smtClean="0">
                <a:latin typeface="e-Ukraine Light" pitchFamily="50" charset="-52"/>
              </a:rPr>
              <a:t>, у </a:t>
            </a:r>
            <a:r>
              <a:rPr lang="ru-RU" sz="1050" dirty="0" err="1" smtClean="0">
                <a:latin typeface="e-Ukraine Light" pitchFamily="50" charset="-52"/>
              </a:rPr>
              <a:t>якому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виявлено</a:t>
            </a:r>
            <a:r>
              <a:rPr lang="ru-RU" sz="1050" dirty="0" smtClean="0">
                <a:latin typeface="e-Ukraine Light" pitchFamily="50" charset="-52"/>
              </a:rPr>
              <a:t> факт </a:t>
            </a:r>
            <a:r>
              <a:rPr lang="ru-RU" sz="1050" dirty="0" err="1" smtClean="0">
                <a:latin typeface="e-Ukraine Light" pitchFamily="50" charset="-52"/>
              </a:rPr>
              <a:t>заниження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податкового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зобов’язання</a:t>
            </a:r>
            <a:r>
              <a:rPr lang="ru-RU" sz="1050" dirty="0" smtClean="0">
                <a:latin typeface="e-Ukraine Light" pitchFamily="50" charset="-52"/>
              </a:rPr>
              <a:t>, </a:t>
            </a:r>
            <a:r>
              <a:rPr lang="ru-RU" sz="1050" dirty="0" err="1" smtClean="0">
                <a:latin typeface="e-Ukraine Light" pitchFamily="50" charset="-52"/>
              </a:rPr>
              <a:t>збільшену</a:t>
            </a:r>
            <a:r>
              <a:rPr lang="ru-RU" sz="1050" dirty="0" smtClean="0">
                <a:latin typeface="e-Ukraine Light" pitchFamily="50" charset="-52"/>
              </a:rPr>
              <a:t> на суму штрафу у </a:t>
            </a:r>
            <a:r>
              <a:rPr lang="ru-RU" sz="1050" dirty="0" err="1" smtClean="0">
                <a:latin typeface="e-Ukraine Light" pitchFamily="50" charset="-52"/>
              </a:rPr>
              <a:t>розмірі</a:t>
            </a:r>
            <a:r>
              <a:rPr lang="ru-RU" sz="1050" dirty="0" smtClean="0">
                <a:latin typeface="e-Ukraine Light" pitchFamily="50" charset="-52"/>
              </a:rPr>
              <a:t> 5 </a:t>
            </a:r>
            <a:r>
              <a:rPr lang="ru-RU" sz="1050" dirty="0" err="1" smtClean="0">
                <a:latin typeface="e-Ukraine Light" pitchFamily="50" charset="-52"/>
              </a:rPr>
              <a:t>відсотків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від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такої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суми</a:t>
            </a:r>
            <a:r>
              <a:rPr lang="ru-RU" sz="1050" dirty="0" smtClean="0">
                <a:latin typeface="e-Ukraine Light" pitchFamily="50" charset="-52"/>
              </a:rPr>
              <a:t>, </a:t>
            </a:r>
            <a:r>
              <a:rPr lang="ru-RU" sz="1050" dirty="0" err="1" smtClean="0">
                <a:latin typeface="e-Ukraine Light" pitchFamily="50" charset="-52"/>
              </a:rPr>
              <a:t>з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відповідним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збільшенням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загальної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суми</a:t>
            </a:r>
            <a:r>
              <a:rPr lang="ru-RU" sz="1050" dirty="0" smtClean="0">
                <a:latin typeface="e-Ukraine Light" pitchFamily="50" charset="-52"/>
              </a:rPr>
              <a:t> грошового </a:t>
            </a:r>
            <a:r>
              <a:rPr lang="ru-RU" sz="1050" dirty="0" err="1" smtClean="0">
                <a:latin typeface="e-Ukraine Light" pitchFamily="50" charset="-52"/>
              </a:rPr>
              <a:t>зобов’язання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цього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податку</a:t>
            </a:r>
            <a:r>
              <a:rPr lang="ru-RU" sz="1050" dirty="0" smtClean="0">
                <a:latin typeface="e-Ukraine Light" pitchFamily="50" charset="-52"/>
              </a:rPr>
              <a:t>.</a:t>
            </a:r>
          </a:p>
          <a:p>
            <a:pPr fontAlgn="base"/>
            <a:endParaRPr lang="ru-RU" sz="1100" dirty="0" smtClean="0">
              <a:latin typeface="e-Ukraine Light" pitchFamily="50" charset="-52"/>
            </a:endParaRPr>
          </a:p>
          <a:p>
            <a:pPr fontAlgn="base"/>
            <a:endParaRPr lang="ru-RU" sz="1100" dirty="0" smtClean="0">
              <a:latin typeface="e-Ukraine Light" pitchFamily="50" charset="-52"/>
            </a:endParaRPr>
          </a:p>
          <a:p>
            <a:pPr fontAlgn="base"/>
            <a:r>
              <a:rPr lang="ru-RU" sz="1100" dirty="0" smtClean="0"/>
              <a:t> </a:t>
            </a:r>
            <a:endParaRPr lang="ru-RU" sz="11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229223" y="0"/>
            <a:ext cx="4392000" cy="5978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1500" dirty="0" smtClean="0">
              <a:latin typeface="e-Ukraine" pitchFamily="2" charset="-52"/>
            </a:endParaRPr>
          </a:p>
          <a:p>
            <a:pPr algn="just" fontAlgn="base"/>
            <a:r>
              <a:rPr lang="ru-RU" sz="1050" dirty="0" smtClean="0">
                <a:latin typeface="e-Ukraine Light" pitchFamily="50" charset="-52"/>
              </a:rPr>
              <a:t>	</a:t>
            </a:r>
            <a:r>
              <a:rPr lang="ru-RU" sz="1050" dirty="0" err="1" smtClean="0">
                <a:latin typeface="e-Ukraine Light" pitchFamily="50" charset="-52"/>
              </a:rPr>
              <a:t>Якщо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після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подачі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декларації</a:t>
            </a:r>
            <a:r>
              <a:rPr lang="ru-RU" sz="1050" dirty="0" smtClean="0">
                <a:latin typeface="e-Ukraine Light" pitchFamily="50" charset="-52"/>
              </a:rPr>
              <a:t> за </a:t>
            </a:r>
            <a:r>
              <a:rPr lang="ru-RU" sz="1050" dirty="0" err="1" smtClean="0">
                <a:latin typeface="e-Ukraine Light" pitchFamily="50" charset="-52"/>
              </a:rPr>
              <a:t>звітний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період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платник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податків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подає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звітну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нову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декларацію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виправленими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показниками</a:t>
            </a:r>
            <a:r>
              <a:rPr lang="ru-RU" sz="1050" dirty="0" smtClean="0">
                <a:latin typeface="e-Ukraine Light" pitchFamily="50" charset="-52"/>
              </a:rPr>
              <a:t> до </a:t>
            </a:r>
            <a:r>
              <a:rPr lang="ru-RU" sz="1050" dirty="0" err="1" smtClean="0">
                <a:latin typeface="e-Ukraine Light" pitchFamily="50" charset="-52"/>
              </a:rPr>
              <a:t>закінчення</a:t>
            </a:r>
            <a:r>
              <a:rPr lang="ru-RU" sz="1050" dirty="0" smtClean="0">
                <a:latin typeface="e-Ukraine Light" pitchFamily="50" charset="-52"/>
              </a:rPr>
              <a:t> граничного строку </a:t>
            </a:r>
            <a:r>
              <a:rPr lang="ru-RU" sz="1050" dirty="0" err="1" smtClean="0">
                <a:latin typeface="e-Ukraine Light" pitchFamily="50" charset="-52"/>
              </a:rPr>
              <a:t>подання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декларації</a:t>
            </a:r>
            <a:r>
              <a:rPr lang="ru-RU" sz="1050" dirty="0" smtClean="0">
                <a:latin typeface="e-Ukraine Light" pitchFamily="50" charset="-52"/>
              </a:rPr>
              <a:t> за </a:t>
            </a:r>
            <a:r>
              <a:rPr lang="ru-RU" sz="1050" dirty="0" err="1" smtClean="0">
                <a:latin typeface="e-Ukraine Light" pitchFamily="50" charset="-52"/>
              </a:rPr>
              <a:t>такий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самий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звітний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період</a:t>
            </a:r>
            <a:r>
              <a:rPr lang="ru-RU" sz="1050" dirty="0" smtClean="0">
                <a:latin typeface="e-Ukraine Light" pitchFamily="50" charset="-52"/>
              </a:rPr>
              <a:t>, то </a:t>
            </a:r>
            <a:r>
              <a:rPr lang="ru-RU" sz="1050" dirty="0" err="1" smtClean="0">
                <a:latin typeface="e-Ukraine Light" pitchFamily="50" charset="-52"/>
              </a:rPr>
              <a:t>штрафи</a:t>
            </a:r>
            <a:r>
              <a:rPr lang="ru-RU" sz="1050" dirty="0" smtClean="0">
                <a:latin typeface="e-Ukraine Light" pitchFamily="50" charset="-52"/>
              </a:rPr>
              <a:t>, </a:t>
            </a:r>
            <a:r>
              <a:rPr lang="ru-RU" sz="1050" dirty="0" err="1" smtClean="0">
                <a:latin typeface="e-Ukraine Light" pitchFamily="50" charset="-52"/>
              </a:rPr>
              <a:t>визначені</a:t>
            </a:r>
            <a:r>
              <a:rPr lang="ru-RU" sz="1050" dirty="0" smtClean="0">
                <a:latin typeface="e-Ukraine Light" pitchFamily="50" charset="-52"/>
              </a:rPr>
              <a:t> у п. 50.1 ст. 50 ПКУ, не </a:t>
            </a:r>
            <a:r>
              <a:rPr lang="ru-RU" sz="1050" dirty="0" err="1" smtClean="0">
                <a:latin typeface="e-Ukraine Light" pitchFamily="50" charset="-52"/>
              </a:rPr>
              <a:t>застосовуються</a:t>
            </a:r>
            <a:r>
              <a:rPr lang="ru-RU" sz="1050" dirty="0" smtClean="0">
                <a:latin typeface="e-Ukraine Light" pitchFamily="50" charset="-52"/>
              </a:rPr>
              <a:t>.</a:t>
            </a:r>
          </a:p>
          <a:p>
            <a:pPr algn="just" fontAlgn="base"/>
            <a:r>
              <a:rPr lang="ru-RU" sz="1050" dirty="0" smtClean="0">
                <a:latin typeface="e-Ukraine Light" pitchFamily="50" charset="-52"/>
              </a:rPr>
              <a:t>	</a:t>
            </a:r>
            <a:r>
              <a:rPr lang="ru-RU" sz="1050" dirty="0" err="1" smtClean="0">
                <a:latin typeface="e-Ukraine Light" pitchFamily="50" charset="-52"/>
              </a:rPr>
              <a:t>Враховуючи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вищезазначене</a:t>
            </a:r>
            <a:r>
              <a:rPr lang="ru-RU" sz="1050" dirty="0" smtClean="0">
                <a:latin typeface="e-Ukraine Light" pitchFamily="50" charset="-52"/>
              </a:rPr>
              <a:t>, у </a:t>
            </a:r>
            <a:r>
              <a:rPr lang="ru-RU" sz="1050" dirty="0" err="1" smtClean="0">
                <a:latin typeface="e-Ukraine Light" pitchFamily="50" charset="-52"/>
              </a:rPr>
              <a:t>разі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виправлення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помилок</a:t>
            </a:r>
            <a:r>
              <a:rPr lang="ru-RU" sz="1050" dirty="0" smtClean="0">
                <a:latin typeface="e-Ukraine Light" pitchFamily="50" charset="-52"/>
              </a:rPr>
              <a:t>, </a:t>
            </a:r>
            <a:r>
              <a:rPr lang="ru-RU" sz="1050" dirty="0" err="1" smtClean="0">
                <a:latin typeface="e-Ukraine Light" pitchFamily="50" charset="-52"/>
              </a:rPr>
              <a:t>що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самостійно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виявлені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платником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податку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у</a:t>
            </a:r>
            <a:r>
              <a:rPr lang="ru-RU" sz="1050" dirty="0" smtClean="0">
                <a:latin typeface="e-Ukraine Light" pitchFamily="50" charset="-52"/>
              </a:rPr>
              <a:t> рядках 26 та/</a:t>
            </a:r>
            <a:r>
              <a:rPr lang="ru-RU" sz="1050" dirty="0" err="1" smtClean="0">
                <a:latin typeface="e-Ukraine Light" pitchFamily="50" charset="-52"/>
              </a:rPr>
              <a:t>або</a:t>
            </a:r>
            <a:r>
              <a:rPr lang="ru-RU" sz="1050" dirty="0" smtClean="0">
                <a:latin typeface="e-Ukraine Light" pitchFamily="50" charset="-52"/>
              </a:rPr>
              <a:t> 31 </a:t>
            </a:r>
            <a:r>
              <a:rPr lang="ru-RU" sz="1050" dirty="0" err="1" smtClean="0">
                <a:latin typeface="e-Ukraine Light" pitchFamily="50" charset="-52"/>
              </a:rPr>
              <a:t>Податкової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декларації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податку</a:t>
            </a:r>
            <a:r>
              <a:rPr lang="ru-RU" sz="1050" dirty="0" smtClean="0">
                <a:latin typeface="e-Ukraine Light" pitchFamily="50" charset="-52"/>
              </a:rPr>
              <a:t> на </a:t>
            </a:r>
            <a:r>
              <a:rPr lang="ru-RU" sz="1050" dirty="0" err="1" smtClean="0">
                <a:latin typeface="e-Ukraine Light" pitchFamily="50" charset="-52"/>
              </a:rPr>
              <a:t>прибуток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підприємств</a:t>
            </a:r>
            <a:r>
              <a:rPr lang="ru-RU" sz="1050" dirty="0" smtClean="0">
                <a:latin typeface="e-Ukraine Light" pitchFamily="50" charset="-52"/>
              </a:rPr>
              <a:t>, форма </a:t>
            </a:r>
            <a:r>
              <a:rPr lang="ru-RU" sz="1050" dirty="0" err="1" smtClean="0">
                <a:latin typeface="e-Ukraine Light" pitchFamily="50" charset="-52"/>
              </a:rPr>
              <a:t>якої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затверджена</a:t>
            </a:r>
            <a:r>
              <a:rPr lang="ru-RU" sz="1050" dirty="0" smtClean="0">
                <a:latin typeface="e-Ukraine Light" pitchFamily="50" charset="-52"/>
              </a:rPr>
              <a:t> наказом </a:t>
            </a:r>
            <a:r>
              <a:rPr lang="ru-RU" sz="1050" dirty="0" err="1" smtClean="0">
                <a:latin typeface="e-Ukraine Light" pitchFamily="50" charset="-52"/>
              </a:rPr>
              <a:t>Міністерства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фінансів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України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від</a:t>
            </a:r>
            <a:r>
              <a:rPr lang="ru-RU" sz="1050" dirty="0" smtClean="0">
                <a:latin typeface="e-Ukraine Light" pitchFamily="50" charset="-52"/>
              </a:rPr>
              <a:t> 20 </a:t>
            </a:r>
            <a:r>
              <a:rPr lang="ru-RU" sz="1050" dirty="0" err="1" smtClean="0">
                <a:latin typeface="e-Ukraine Light" pitchFamily="50" charset="-52"/>
              </a:rPr>
              <a:t>жовтня</a:t>
            </a:r>
            <a:r>
              <a:rPr lang="ru-RU" sz="1050" dirty="0" smtClean="0">
                <a:latin typeface="e-Ukraine Light" pitchFamily="50" charset="-52"/>
              </a:rPr>
              <a:t> 2015 року № 897 (</a:t>
            </a:r>
            <a:r>
              <a:rPr lang="ru-RU" sz="1050" dirty="0" err="1" smtClean="0">
                <a:latin typeface="e-Ukraine Light" pitchFamily="50" charset="-52"/>
              </a:rPr>
              <a:t>далі</a:t>
            </a:r>
            <a:r>
              <a:rPr lang="ru-RU" sz="1050" dirty="0" smtClean="0">
                <a:latin typeface="e-Ukraine Light" pitchFamily="50" charset="-52"/>
              </a:rPr>
              <a:t> – </a:t>
            </a:r>
            <a:r>
              <a:rPr lang="ru-RU" sz="1050" dirty="0" err="1" smtClean="0">
                <a:latin typeface="e-Ukraine Light" pitchFamily="50" charset="-52"/>
              </a:rPr>
              <a:t>Декларація</a:t>
            </a:r>
            <a:r>
              <a:rPr lang="ru-RU" sz="1050" dirty="0" smtClean="0">
                <a:latin typeface="e-Ukraine Light" pitchFamily="50" charset="-52"/>
              </a:rPr>
              <a:t>), </a:t>
            </a:r>
            <a:r>
              <a:rPr lang="ru-RU" sz="1050" dirty="0" err="1" smtClean="0">
                <a:latin typeface="e-Ukraine Light" pitchFamily="50" charset="-52"/>
              </a:rPr>
              <a:t>платник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податку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має</a:t>
            </a:r>
            <a:r>
              <a:rPr lang="ru-RU" sz="1050" dirty="0" smtClean="0">
                <a:latin typeface="e-Ukraine Light" pitchFamily="50" charset="-52"/>
              </a:rPr>
              <a:t> право </a:t>
            </a:r>
            <a:r>
              <a:rPr lang="ru-RU" sz="1050" dirty="0" err="1" smtClean="0">
                <a:latin typeface="e-Ukraine Light" pitchFamily="50" charset="-52"/>
              </a:rPr>
              <a:t>виправити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такі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помилки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відповідно</a:t>
            </a:r>
            <a:r>
              <a:rPr lang="ru-RU" sz="1050" dirty="0" smtClean="0">
                <a:latin typeface="e-Ukraine Light" pitchFamily="50" charset="-52"/>
              </a:rPr>
              <a:t> до ст. 50 ПКУ. </a:t>
            </a:r>
            <a:r>
              <a:rPr lang="ru-RU" sz="1050" dirty="0" smtClean="0">
                <a:latin typeface="e-Ukraine Light" pitchFamily="50" charset="-52"/>
              </a:rPr>
              <a:t>									</a:t>
            </a:r>
            <a:r>
              <a:rPr lang="ru-RU" sz="1050" dirty="0" err="1" smtClean="0">
                <a:latin typeface="e-Ukraine Light" pitchFamily="50" charset="-52"/>
              </a:rPr>
              <a:t>Водночас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smtClean="0">
                <a:latin typeface="e-Ukraine Light" pitchFamily="50" charset="-52"/>
              </a:rPr>
              <a:t>в </a:t>
            </a:r>
            <a:r>
              <a:rPr lang="ru-RU" sz="1050" dirty="0" err="1" smtClean="0">
                <a:latin typeface="e-Ukraine Light" pitchFamily="50" charset="-52"/>
              </a:rPr>
              <a:t>уточнюючій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Декларації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або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додатку</a:t>
            </a:r>
            <a:r>
              <a:rPr lang="ru-RU" sz="1050" dirty="0" smtClean="0">
                <a:latin typeface="e-Ukraine Light" pitchFamily="50" charset="-52"/>
              </a:rPr>
              <a:t> ВП до </a:t>
            </a:r>
            <a:r>
              <a:rPr lang="ru-RU" sz="1050" dirty="0" err="1" smtClean="0">
                <a:latin typeface="e-Ukraine Light" pitchFamily="50" charset="-52"/>
              </a:rPr>
              <a:t>Декларації</a:t>
            </a:r>
            <a:r>
              <a:rPr lang="ru-RU" sz="1050" dirty="0" smtClean="0">
                <a:latin typeface="e-Ukraine Light" pitchFamily="50" charset="-52"/>
              </a:rPr>
              <a:t>, в </a:t>
            </a:r>
            <a:r>
              <a:rPr lang="ru-RU" sz="1050" dirty="0" err="1" smtClean="0">
                <a:latin typeface="e-Ukraine Light" pitchFamily="50" charset="-52"/>
              </a:rPr>
              <a:t>залежності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від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обраного</a:t>
            </a:r>
            <a:r>
              <a:rPr lang="ru-RU" sz="1050" dirty="0" smtClean="0">
                <a:latin typeface="e-Ukraine Light" pitchFamily="50" charset="-52"/>
              </a:rPr>
              <a:t> способу </a:t>
            </a:r>
            <a:r>
              <a:rPr lang="ru-RU" sz="1050" dirty="0" err="1" smtClean="0">
                <a:latin typeface="e-Ukraine Light" pitchFamily="50" charset="-52"/>
              </a:rPr>
              <a:t>виправлення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помилок</a:t>
            </a:r>
            <a:r>
              <a:rPr lang="ru-RU" sz="1050" dirty="0" smtClean="0">
                <a:latin typeface="e-Ukraine Light" pitchFamily="50" charset="-52"/>
              </a:rPr>
              <a:t>, </a:t>
            </a:r>
            <a:r>
              <a:rPr lang="ru-RU" sz="1050" dirty="0" err="1" smtClean="0">
                <a:latin typeface="e-Ukraine Light" pitchFamily="50" charset="-52"/>
              </a:rPr>
              <a:t>відображаються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вірні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показники</a:t>
            </a:r>
            <a:r>
              <a:rPr lang="ru-RU" sz="1050" dirty="0" smtClean="0">
                <a:latin typeface="e-Ukraine Light" pitchFamily="50" charset="-52"/>
              </a:rPr>
              <a:t>, а в рядках </a:t>
            </a:r>
            <a:r>
              <a:rPr lang="ru-RU" sz="1050" dirty="0" err="1" smtClean="0">
                <a:latin typeface="e-Ukraine Light" pitchFamily="50" charset="-52"/>
              </a:rPr>
              <a:t>збільшення</a:t>
            </a:r>
            <a:r>
              <a:rPr lang="ru-RU" sz="1050" dirty="0" smtClean="0">
                <a:latin typeface="e-Ukraine Light" pitchFamily="50" charset="-52"/>
              </a:rPr>
              <a:t> (</a:t>
            </a:r>
            <a:r>
              <a:rPr lang="ru-RU" sz="1050" dirty="0" err="1" smtClean="0">
                <a:latin typeface="e-Ukraine Light" pitchFamily="50" charset="-52"/>
              </a:rPr>
              <a:t>зменшення</a:t>
            </a:r>
            <a:r>
              <a:rPr lang="ru-RU" sz="1050" dirty="0" smtClean="0">
                <a:latin typeface="e-Ukraine Light" pitchFamily="50" charset="-52"/>
              </a:rPr>
              <a:t>) </a:t>
            </a:r>
            <a:r>
              <a:rPr lang="ru-RU" sz="1050" dirty="0" err="1" smtClean="0">
                <a:latin typeface="e-Ukraine Light" pitchFamily="50" charset="-52"/>
              </a:rPr>
              <a:t>податкового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зобов’язання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звітного</a:t>
            </a:r>
            <a:r>
              <a:rPr lang="ru-RU" sz="1050" dirty="0" smtClean="0">
                <a:latin typeface="e-Ukraine Light" pitchFamily="50" charset="-52"/>
              </a:rPr>
              <a:t> (</a:t>
            </a:r>
            <a:r>
              <a:rPr lang="ru-RU" sz="1050" dirty="0" err="1" smtClean="0">
                <a:latin typeface="e-Ukraine Light" pitchFamily="50" charset="-52"/>
              </a:rPr>
              <a:t>податкового</a:t>
            </a:r>
            <a:r>
              <a:rPr lang="ru-RU" sz="1050" dirty="0" smtClean="0">
                <a:latin typeface="e-Ukraine Light" pitchFamily="50" charset="-52"/>
              </a:rPr>
              <a:t>) </a:t>
            </a:r>
            <a:r>
              <a:rPr lang="ru-RU" sz="1050" dirty="0" err="1" smtClean="0">
                <a:latin typeface="e-Ukraine Light" pitchFamily="50" charset="-52"/>
              </a:rPr>
              <a:t>періоду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Декларації</a:t>
            </a:r>
            <a:r>
              <a:rPr lang="ru-RU" sz="1050" dirty="0" smtClean="0">
                <a:latin typeface="e-Ukraine Light" pitchFamily="50" charset="-52"/>
              </a:rPr>
              <a:t> – </a:t>
            </a:r>
            <a:r>
              <a:rPr lang="ru-RU" sz="1050" dirty="0" err="1" smtClean="0">
                <a:latin typeface="e-Ukraine Light" pitchFamily="50" charset="-52"/>
              </a:rPr>
              <a:t>суми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помилки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відповідним</a:t>
            </a:r>
            <a:r>
              <a:rPr lang="ru-RU" sz="1050" dirty="0" smtClean="0">
                <a:latin typeface="e-Ukraine Light" pitchFamily="50" charset="-52"/>
              </a:rPr>
              <a:t> знаком, </a:t>
            </a:r>
            <a:r>
              <a:rPr lang="ru-RU" sz="1050" dirty="0" err="1" smtClean="0">
                <a:latin typeface="e-Ukraine Light" pitchFamily="50" charset="-52"/>
              </a:rPr>
              <a:t>допущеної</a:t>
            </a:r>
            <a:r>
              <a:rPr lang="ru-RU" sz="1050" dirty="0" smtClean="0">
                <a:latin typeface="e-Ukraine Light" pitchFamily="50" charset="-52"/>
              </a:rPr>
              <a:t> у рядках 26 та/</a:t>
            </a:r>
            <a:r>
              <a:rPr lang="ru-RU" sz="1050" dirty="0" err="1" smtClean="0">
                <a:latin typeface="e-Ukraine Light" pitchFamily="50" charset="-52"/>
              </a:rPr>
              <a:t>або</a:t>
            </a:r>
            <a:r>
              <a:rPr lang="ru-RU" sz="1050" dirty="0" smtClean="0">
                <a:latin typeface="e-Ukraine Light" pitchFamily="50" charset="-52"/>
              </a:rPr>
              <a:t> 31 </a:t>
            </a:r>
            <a:r>
              <a:rPr lang="ru-RU" sz="1050" dirty="0" err="1" smtClean="0">
                <a:latin typeface="e-Ukraine Light" pitchFamily="50" charset="-52"/>
              </a:rPr>
              <a:t>Декларації</a:t>
            </a:r>
            <a:r>
              <a:rPr lang="ru-RU" sz="1050" dirty="0" smtClean="0">
                <a:latin typeface="e-Ukraine Light" pitchFamily="50" charset="-52"/>
              </a:rPr>
              <a:t>.</a:t>
            </a:r>
          </a:p>
          <a:p>
            <a:pPr algn="just" fontAlgn="base"/>
            <a:r>
              <a:rPr lang="ru-RU" sz="1050" dirty="0" smtClean="0">
                <a:latin typeface="e-Ukraine Light" pitchFamily="50" charset="-52"/>
              </a:rPr>
              <a:t>	При </a:t>
            </a:r>
            <a:r>
              <a:rPr lang="ru-RU" sz="1050" dirty="0" err="1" smtClean="0">
                <a:latin typeface="e-Ukraine Light" pitchFamily="50" charset="-52"/>
              </a:rPr>
              <a:t>збільшенні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податкових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зобов’язань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застосовуються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штрафні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санкції</a:t>
            </a:r>
            <a:r>
              <a:rPr lang="ru-RU" sz="1050" dirty="0" smtClean="0">
                <a:latin typeface="e-Ukraine Light" pitchFamily="50" charset="-52"/>
              </a:rPr>
              <a:t>, </a:t>
            </a:r>
            <a:r>
              <a:rPr lang="ru-RU" sz="1050" dirty="0" err="1" smtClean="0">
                <a:latin typeface="e-Ukraine Light" pitchFamily="50" charset="-52"/>
              </a:rPr>
              <a:t>передбачені</a:t>
            </a:r>
            <a:r>
              <a:rPr lang="ru-RU" sz="1050" dirty="0" smtClean="0">
                <a:latin typeface="e-Ukraine Light" pitchFamily="50" charset="-52"/>
              </a:rPr>
              <a:t> п. 50.1 ст. 50 ПКУ, та пеня </a:t>
            </a:r>
            <a:r>
              <a:rPr lang="ru-RU" sz="1050" dirty="0" err="1" smtClean="0">
                <a:latin typeface="e-Ukraine Light" pitchFamily="50" charset="-52"/>
              </a:rPr>
              <a:t>відповідно</a:t>
            </a:r>
            <a:r>
              <a:rPr lang="ru-RU" sz="1050" dirty="0" smtClean="0">
                <a:latin typeface="e-Ukraine Light" pitchFamily="50" charset="-52"/>
              </a:rPr>
              <a:t> до </a:t>
            </a:r>
            <a:r>
              <a:rPr lang="ru-RU" sz="1050" dirty="0" err="1" smtClean="0">
                <a:latin typeface="e-Ukraine Light" pitchFamily="50" charset="-52"/>
              </a:rPr>
              <a:t>пп</a:t>
            </a:r>
            <a:r>
              <a:rPr lang="ru-RU" sz="1050" dirty="0" smtClean="0">
                <a:latin typeface="e-Ukraine Light" pitchFamily="50" charset="-52"/>
              </a:rPr>
              <a:t>. 129.1.3 п. 129.1 ст. 129 ПКУ, </a:t>
            </a:r>
            <a:r>
              <a:rPr lang="ru-RU" sz="1050" dirty="0" err="1" smtClean="0">
                <a:latin typeface="e-Ukraine Light" pitchFamily="50" charset="-52"/>
              </a:rPr>
              <a:t>які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відображаються</a:t>
            </a:r>
            <a:r>
              <a:rPr lang="ru-RU" sz="1050" dirty="0" smtClean="0">
                <a:latin typeface="e-Ukraine Light" pitchFamily="50" charset="-52"/>
              </a:rPr>
              <a:t> у рядках 28-30 та/</a:t>
            </a:r>
            <a:r>
              <a:rPr lang="ru-RU" sz="1050" dirty="0" err="1" smtClean="0">
                <a:latin typeface="e-Ukraine Light" pitchFamily="50" charset="-52"/>
              </a:rPr>
              <a:t>або</a:t>
            </a:r>
            <a:r>
              <a:rPr lang="ru-RU" sz="1050" dirty="0" smtClean="0">
                <a:latin typeface="e-Ukraine Light" pitchFamily="50" charset="-52"/>
              </a:rPr>
              <a:t> 32-34 </a:t>
            </a:r>
            <a:r>
              <a:rPr lang="ru-RU" sz="1050" dirty="0" err="1" smtClean="0">
                <a:latin typeface="e-Ukraine Light" pitchFamily="50" charset="-52"/>
              </a:rPr>
              <a:t>Декларації</a:t>
            </a:r>
            <a:r>
              <a:rPr lang="ru-RU" sz="1050" dirty="0" smtClean="0">
                <a:latin typeface="e-Ukraine Light" pitchFamily="50" charset="-52"/>
              </a:rPr>
              <a:t>. </a:t>
            </a:r>
            <a:r>
              <a:rPr lang="ru-RU" sz="1050" dirty="0" err="1" smtClean="0">
                <a:latin typeface="e-Ukraine Light" pitchFamily="50" charset="-52"/>
              </a:rPr>
              <a:t>Виправлення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суми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штрафних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санкцій</a:t>
            </a:r>
            <a:r>
              <a:rPr lang="ru-RU" sz="1050" dirty="0" smtClean="0">
                <a:latin typeface="e-Ukraine Light" pitchFamily="50" charset="-52"/>
              </a:rPr>
              <a:t> та </a:t>
            </a:r>
            <a:r>
              <a:rPr lang="ru-RU" sz="1050" dirty="0" err="1" smtClean="0">
                <a:latin typeface="e-Ukraine Light" pitchFamily="50" charset="-52"/>
              </a:rPr>
              <a:t>пені</a:t>
            </a:r>
            <a:r>
              <a:rPr lang="ru-RU" sz="1050" dirty="0" smtClean="0">
                <a:latin typeface="e-Ukraine Light" pitchFamily="50" charset="-52"/>
              </a:rPr>
              <a:t> в </a:t>
            </a:r>
            <a:r>
              <a:rPr lang="ru-RU" sz="1050" dirty="0" err="1" smtClean="0">
                <a:latin typeface="e-Ukraine Light" pitchFamily="50" charset="-52"/>
              </a:rPr>
              <a:t>Декларації</a:t>
            </a:r>
            <a:r>
              <a:rPr lang="ru-RU" sz="1050" dirty="0" smtClean="0">
                <a:latin typeface="e-Ukraine Light" pitchFamily="50" charset="-52"/>
              </a:rPr>
              <a:t> не </a:t>
            </a:r>
            <a:r>
              <a:rPr lang="ru-RU" sz="1050" dirty="0" err="1" smtClean="0">
                <a:latin typeface="e-Ukraine Light" pitchFamily="50" charset="-52"/>
              </a:rPr>
              <a:t>передбачено</a:t>
            </a:r>
            <a:r>
              <a:rPr lang="ru-RU" sz="1050" dirty="0" smtClean="0">
                <a:latin typeface="e-Ukraine Light" pitchFamily="50" charset="-52"/>
              </a:rPr>
              <a:t>.</a:t>
            </a:r>
          </a:p>
          <a:p>
            <a:pPr algn="just" fontAlgn="base"/>
            <a:r>
              <a:rPr lang="ru-RU" sz="1050" dirty="0" smtClean="0">
                <a:latin typeface="e-Ukraine Light" pitchFamily="50" charset="-52"/>
              </a:rPr>
              <a:t>	У </a:t>
            </a:r>
            <a:r>
              <a:rPr lang="ru-RU" sz="1050" dirty="0" err="1" smtClean="0">
                <a:latin typeface="e-Ukraine Light" pitchFamily="50" charset="-52"/>
              </a:rPr>
              <a:t>разі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необхідності</a:t>
            </a:r>
            <a:r>
              <a:rPr lang="ru-RU" sz="1050" dirty="0" smtClean="0">
                <a:latin typeface="e-Ukraine Light" pitchFamily="50" charset="-52"/>
              </a:rPr>
              <a:t>, </a:t>
            </a:r>
            <a:r>
              <a:rPr lang="ru-RU" sz="1050" dirty="0" err="1" smtClean="0">
                <a:latin typeface="e-Ukraine Light" pitchFamily="50" charset="-52"/>
              </a:rPr>
              <a:t>відповідно</a:t>
            </a:r>
            <a:r>
              <a:rPr lang="ru-RU" sz="1050" dirty="0" smtClean="0">
                <a:latin typeface="e-Ukraine Light" pitchFamily="50" charset="-52"/>
              </a:rPr>
              <a:t> до п. 46.4 ст. 46 ПКУ разом </a:t>
            </a:r>
            <a:r>
              <a:rPr lang="ru-RU" sz="1050" dirty="0" err="1" smtClean="0">
                <a:latin typeface="e-Ukraine Light" pitchFamily="50" charset="-52"/>
              </a:rPr>
              <a:t>з</a:t>
            </a:r>
            <a:r>
              <a:rPr lang="ru-RU" sz="1050" dirty="0" smtClean="0">
                <a:latin typeface="e-Ukraine Light" pitchFamily="50" charset="-52"/>
              </a:rPr>
              <a:t> такою </a:t>
            </a:r>
            <a:r>
              <a:rPr lang="ru-RU" sz="1050" dirty="0" err="1" smtClean="0">
                <a:latin typeface="e-Ukraine Light" pitchFamily="50" charset="-52"/>
              </a:rPr>
              <a:t>Декларацією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платник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податків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має</a:t>
            </a:r>
            <a:r>
              <a:rPr lang="ru-RU" sz="1050" dirty="0" smtClean="0">
                <a:latin typeface="e-Ukraine Light" pitchFamily="50" charset="-52"/>
              </a:rPr>
              <a:t> подати </a:t>
            </a:r>
            <a:r>
              <a:rPr lang="ru-RU" sz="1050" dirty="0" err="1" smtClean="0">
                <a:latin typeface="e-Ukraine Light" pitchFamily="50" charset="-52"/>
              </a:rPr>
              <a:t>доповнення</a:t>
            </a:r>
            <a:r>
              <a:rPr lang="ru-RU" sz="1050" dirty="0" smtClean="0">
                <a:latin typeface="e-Ukraine Light" pitchFamily="50" charset="-52"/>
              </a:rPr>
              <a:t> до </a:t>
            </a:r>
            <a:r>
              <a:rPr lang="ru-RU" sz="1050" dirty="0" err="1" smtClean="0">
                <a:latin typeface="e-Ukraine Light" pitchFamily="50" charset="-52"/>
              </a:rPr>
              <a:t>неї</a:t>
            </a:r>
            <a:r>
              <a:rPr lang="ru-RU" sz="1050" dirty="0" smtClean="0">
                <a:latin typeface="e-Ukraine Light" pitchFamily="50" charset="-52"/>
              </a:rPr>
              <a:t>, яке </a:t>
            </a:r>
            <a:r>
              <a:rPr lang="ru-RU" sz="1050" dirty="0" err="1" smtClean="0">
                <a:latin typeface="e-Ukraine Light" pitchFamily="50" charset="-52"/>
              </a:rPr>
              <a:t>складено</a:t>
            </a:r>
            <a:r>
              <a:rPr lang="ru-RU" sz="1050" dirty="0" smtClean="0">
                <a:latin typeface="e-Ukraine Light" pitchFamily="50" charset="-52"/>
              </a:rPr>
              <a:t> за </a:t>
            </a:r>
            <a:r>
              <a:rPr lang="ru-RU" sz="1050" dirty="0" err="1" smtClean="0">
                <a:latin typeface="e-Ukraine Light" pitchFamily="50" charset="-52"/>
              </a:rPr>
              <a:t>довільною</a:t>
            </a:r>
            <a:r>
              <a:rPr lang="ru-RU" sz="1050" dirty="0" smtClean="0">
                <a:latin typeface="e-Ukraine Light" pitchFamily="50" charset="-52"/>
              </a:rPr>
              <a:t> формою, яке буде </a:t>
            </a:r>
            <a:r>
              <a:rPr lang="ru-RU" sz="1050" dirty="0" err="1" smtClean="0">
                <a:latin typeface="e-Ukraine Light" pitchFamily="50" charset="-52"/>
              </a:rPr>
              <a:t>використано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контролюючим</a:t>
            </a:r>
            <a:r>
              <a:rPr lang="ru-RU" sz="1050" dirty="0" smtClean="0">
                <a:latin typeface="e-Ukraine Light" pitchFamily="50" charset="-52"/>
              </a:rPr>
              <a:t> органом при </a:t>
            </a:r>
            <a:r>
              <a:rPr lang="ru-RU" sz="1050" dirty="0" err="1" smtClean="0">
                <a:latin typeface="e-Ukraine Light" pitchFamily="50" charset="-52"/>
              </a:rPr>
              <a:t>аналізі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показників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такої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Декларації</a:t>
            </a:r>
            <a:r>
              <a:rPr lang="ru-RU" sz="1050" dirty="0" smtClean="0">
                <a:latin typeface="e-Ukraine Light" pitchFamily="50" charset="-52"/>
              </a:rPr>
              <a:t>. Про </a:t>
            </a:r>
            <a:r>
              <a:rPr lang="ru-RU" sz="1050" dirty="0" err="1" smtClean="0">
                <a:latin typeface="e-Ukraine Light" pitchFamily="50" charset="-52"/>
              </a:rPr>
              <a:t>цей</a:t>
            </a:r>
            <a:r>
              <a:rPr lang="ru-RU" sz="1050" dirty="0" smtClean="0">
                <a:latin typeface="e-Ukraine Light" pitchFamily="50" charset="-52"/>
              </a:rPr>
              <a:t> факт </a:t>
            </a:r>
            <a:r>
              <a:rPr lang="ru-RU" sz="1050" dirty="0" err="1" smtClean="0">
                <a:latin typeface="e-Ukraine Light" pitchFamily="50" charset="-52"/>
              </a:rPr>
              <a:t>платник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зазначає</a:t>
            </a:r>
            <a:r>
              <a:rPr lang="ru-RU" sz="1050" dirty="0" smtClean="0">
                <a:latin typeface="e-Ukraine Light" pitchFamily="50" charset="-52"/>
              </a:rPr>
              <a:t> у </a:t>
            </a:r>
            <a:r>
              <a:rPr lang="ru-RU" sz="1050" dirty="0" err="1" smtClean="0">
                <a:latin typeface="e-Ukraine Light" pitchFamily="50" charset="-52"/>
              </a:rPr>
              <a:t>спеціально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відведеному</a:t>
            </a:r>
            <a:r>
              <a:rPr lang="ru-RU" sz="1050" dirty="0" smtClean="0">
                <a:latin typeface="e-Ukraine Light" pitchFamily="50" charset="-52"/>
              </a:rPr>
              <a:t> </a:t>
            </a:r>
            <a:r>
              <a:rPr lang="ru-RU" sz="1050" dirty="0" err="1" smtClean="0">
                <a:latin typeface="e-Ukraine Light" pitchFamily="50" charset="-52"/>
              </a:rPr>
              <a:t>місці</a:t>
            </a:r>
            <a:r>
              <a:rPr lang="ru-RU" sz="1050" dirty="0" smtClean="0">
                <a:latin typeface="e-Ukraine Light" pitchFamily="50" charset="-52"/>
              </a:rPr>
              <a:t> в </a:t>
            </a:r>
            <a:r>
              <a:rPr lang="ru-RU" sz="1050" dirty="0" err="1" smtClean="0">
                <a:latin typeface="e-Ukraine Light" pitchFamily="50" charset="-52"/>
              </a:rPr>
              <a:t>Декларації</a:t>
            </a:r>
            <a:r>
              <a:rPr lang="ru-RU" sz="1050" dirty="0" smtClean="0">
                <a:latin typeface="e-Ukraine Light" pitchFamily="50" charset="-52"/>
              </a:rPr>
              <a:t>.</a:t>
            </a:r>
          </a:p>
          <a:p>
            <a:pPr algn="just"/>
            <a:endParaRPr lang="ru-RU" sz="1050" dirty="0" smtClean="0">
              <a:latin typeface="e-Ukraine" pitchFamily="2" charset="-5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422195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1209</TotalTime>
  <Words>122</Words>
  <Application>Microsoft Office PowerPoint</Application>
  <PresentationFormat>Лист A4 (210x297 мм)</PresentationFormat>
  <Paragraphs>32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adm</cp:lastModifiedBy>
  <cp:revision>164</cp:revision>
  <dcterms:created xsi:type="dcterms:W3CDTF">2021-05-27T05:23:05Z</dcterms:created>
  <dcterms:modified xsi:type="dcterms:W3CDTF">2021-11-12T11:37:52Z</dcterms:modified>
</cp:coreProperties>
</file>