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A87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12" autoAdjust="0"/>
    <p:restoredTop sz="94660"/>
  </p:normalViewPr>
  <p:slideViewPr>
    <p:cSldViewPr snapToGrid="0">
      <p:cViewPr>
        <p:scale>
          <a:sx n="100" d="100"/>
          <a:sy n="100" d="100"/>
        </p:scale>
        <p:origin x="-2088" y="-45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083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1946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244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7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1026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2800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936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2848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4784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9518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086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A8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E06E-CD33-4E8D-BB2D-3C537C4FAFB6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823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B2AE1F56-FA4C-456D-AD17-F597535BE9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247" y="0"/>
            <a:ext cx="4877753" cy="6858000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="" xmlns:a16="http://schemas.microsoft.com/office/drawing/2014/main" id="{AAE0BDE6-D7B9-4FD3-A01F-F489C68E0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621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18" name="Группа 17">
            <a:extLst>
              <a:ext uri="{FF2B5EF4-FFF2-40B4-BE49-F238E27FC236}">
                <a16:creationId xmlns="" xmlns:a16="http://schemas.microsoft.com/office/drawing/2014/main" id="{5B1F3CBD-8D08-499F-BE54-1DF3C9FE8E21}"/>
              </a:ext>
            </a:extLst>
          </p:cNvPr>
          <p:cNvGrpSpPr/>
          <p:nvPr/>
        </p:nvGrpSpPr>
        <p:grpSpPr>
          <a:xfrm>
            <a:off x="106282" y="114300"/>
            <a:ext cx="4820999" cy="6743700"/>
            <a:chOff x="64808" y="106681"/>
            <a:chExt cx="4811442" cy="6743700"/>
          </a:xfrm>
        </p:grpSpPr>
        <p:grpSp>
          <p:nvGrpSpPr>
            <p:cNvPr id="9" name="Группа 8">
              <a:extLst>
                <a:ext uri="{FF2B5EF4-FFF2-40B4-BE49-F238E27FC236}">
                  <a16:creationId xmlns="" xmlns:a16="http://schemas.microsoft.com/office/drawing/2014/main" id="{4A6F6DA5-6ACE-429E-B52A-AC44102F0184}"/>
                </a:ext>
              </a:extLst>
            </p:cNvPr>
            <p:cNvGrpSpPr/>
            <p:nvPr/>
          </p:nvGrpSpPr>
          <p:grpSpPr>
            <a:xfrm>
              <a:off x="64808" y="106681"/>
              <a:ext cx="4793934" cy="6743700"/>
              <a:chOff x="64808" y="106681"/>
              <a:chExt cx="4793934" cy="6743700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="" xmlns:a16="http://schemas.microsoft.com/office/drawing/2014/main" id="{09A0A77F-376C-47B9-BB79-353299E74E74}"/>
                  </a:ext>
                </a:extLst>
              </p:cNvPr>
              <p:cNvSpPr/>
              <p:nvPr/>
            </p:nvSpPr>
            <p:spPr>
              <a:xfrm>
                <a:off x="64808" y="106681"/>
                <a:ext cx="4793934" cy="6591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" name="Овал 7">
                <a:extLst>
                  <a:ext uri="{FF2B5EF4-FFF2-40B4-BE49-F238E27FC236}">
                    <a16:creationId xmlns="" xmlns:a16="http://schemas.microsoft.com/office/drawing/2014/main" id="{DCA030F4-92F2-48AB-8BB4-77C584043B72}"/>
                  </a:ext>
                </a:extLst>
              </p:cNvPr>
              <p:cNvSpPr/>
              <p:nvPr/>
            </p:nvSpPr>
            <p:spPr>
              <a:xfrm>
                <a:off x="2328387" y="6545581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25A87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1100" dirty="0" smtClean="0">
                    <a:solidFill>
                      <a:srgbClr val="25A872"/>
                    </a:solidFill>
                    <a:latin typeface="e-Ukraine" panose="00000500000000000000" pitchFamily="50" charset="-52"/>
                  </a:rPr>
                  <a:t>3</a:t>
                </a:r>
                <a:endParaRPr lang="ru-RU" sz="1400" dirty="0">
                  <a:solidFill>
                    <a:srgbClr val="25A872"/>
                  </a:solidFill>
                  <a:latin typeface="e-Ukraine" panose="00000500000000000000" pitchFamily="50" charset="-52"/>
                </a:endParaRPr>
              </a:p>
            </p:txBody>
          </p:sp>
        </p:grpSp>
        <p:pic>
          <p:nvPicPr>
            <p:cNvPr id="4100" name="Рисунок 10" descr="https://chart.googleapis.com/chart?cht=qr&amp;chl=https%3A%2F%2Ft.me%2FinfoTAXbot&amp;chld=L|0&amp;chs=150">
              <a:extLst>
                <a:ext uri="{FF2B5EF4-FFF2-40B4-BE49-F238E27FC236}">
                  <a16:creationId xmlns="" xmlns:a16="http://schemas.microsoft.com/office/drawing/2014/main" id="{C10BBAFE-2D79-49E5-868B-A0FDCC9F8B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9161" y="1990344"/>
              <a:ext cx="1304925" cy="130492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9" name="Рисунок 1" descr="https://chart.googleapis.com/chart?cht=qr&amp;chl=https%3A%2F%2Ft.me%2Ftax_gov_ua&amp;chld=L|0&amp;chs=150">
              <a:extLst>
                <a:ext uri="{FF2B5EF4-FFF2-40B4-BE49-F238E27FC236}">
                  <a16:creationId xmlns="" xmlns:a16="http://schemas.microsoft.com/office/drawing/2014/main" id="{AB68234D-4D6E-4D60-B461-52334D70C2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3465338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8" name="Рисунок 7" descr="https://chart.googleapis.com/chart?cht=qr&amp;chl=https%3A%2F%2Fwww.youtube.com%2FTaxUkraine&amp;chld=L|0&amp;chs=150">
              <a:extLst>
                <a:ext uri="{FF2B5EF4-FFF2-40B4-BE49-F238E27FC236}">
                  <a16:creationId xmlns="" xmlns:a16="http://schemas.microsoft.com/office/drawing/2014/main" id="{B988640C-7F4D-43BB-8D2B-B0AB4B4AD4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4329384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7" name="Рисунок 13" descr="https://chart.googleapis.com/chart?cht=qr&amp;chl=https%3A%2F%2Fwww.facebook.com%2FTaxUkraine%2F&amp;chld=L|0&amp;chs=150">
              <a:extLst>
                <a:ext uri="{FF2B5EF4-FFF2-40B4-BE49-F238E27FC236}">
                  <a16:creationId xmlns="" xmlns:a16="http://schemas.microsoft.com/office/drawing/2014/main" id="{48F62E71-1AA9-48BD-99B8-0430C4FAB9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5193430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="" xmlns:a16="http://schemas.microsoft.com/office/drawing/2014/main" id="{5E53E4E3-62F3-4903-B665-45BF57FD7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16" y="203687"/>
              <a:ext cx="4793934" cy="1754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Друзі, підписуйтеся на офіційні сторінки Державної податкової служби України у соціальних мережах, де ви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зможе</a:t>
              </a:r>
              <a:r>
                <a:rPr lang="uk-UA" altLang="ru-RU" sz="1200" dirty="0" smtClean="0">
                  <a:solidFill>
                    <a:srgbClr val="333333"/>
                  </a:solidFill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те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переглянути новини, актуальні роз'яснення податкових новацій, а також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інфографіки,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коментарі керівництва,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фахівців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служби! Буде корисно та цікаво!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Спілкуйтеся з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податковою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службою дистанційно за допомогою сервісу  «InfoTAX»: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2" name="Rectangle 7">
              <a:extLst>
                <a:ext uri="{FF2B5EF4-FFF2-40B4-BE49-F238E27FC236}">
                  <a16:creationId xmlns="" xmlns:a16="http://schemas.microsoft.com/office/drawing/2014/main" id="{7BCFA5DF-C4AC-4DCE-AA03-DBDC47E12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3500673"/>
              <a:ext cx="2077686" cy="800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канал ДПС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Telegram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="" xmlns:a16="http://schemas.microsoft.com/office/drawing/2014/main" id="{911FB1A9-ED1C-4532-A3E7-013A57BBC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4465058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Youtube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каналі ДПС 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4" name="Rectangle 9">
              <a:extLst>
                <a:ext uri="{FF2B5EF4-FFF2-40B4-BE49-F238E27FC236}">
                  <a16:creationId xmlns="" xmlns:a16="http://schemas.microsoft.com/office/drawing/2014/main" id="{D4E2B7F5-5D62-456B-A005-E3F8F8A4B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5273743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ДПС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Fac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book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endParaRPr kumimoji="0" lang="uk-UA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14F01F8F-7640-48D6-B1C7-915AD6E76DDF}"/>
                </a:ext>
              </a:extLst>
            </p:cNvPr>
            <p:cNvSpPr/>
            <p:nvPr/>
          </p:nvSpPr>
          <p:spPr>
            <a:xfrm>
              <a:off x="82316" y="6057476"/>
              <a:ext cx="47939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Офіційний веб-портал  Державної </a:t>
              </a:r>
              <a:r>
                <a:rPr lang="uk-UA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податков</a:t>
              </a:r>
              <a:r>
                <a:rPr lang="en-US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ої</a:t>
              </a: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  служби України: </a:t>
              </a:r>
              <a:r>
                <a:rPr lang="en-US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tax</a:t>
              </a:r>
              <a:r>
                <a:rPr lang="uk-UA" sz="800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.</a:t>
              </a:r>
              <a:r>
                <a:rPr lang="uk-UA" sz="800" b="1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gov.ua</a:t>
              </a:r>
              <a:endParaRPr lang="ru-RU" sz="3600" b="1" dirty="0">
                <a:latin typeface="e-Ukraine" panose="00000500000000000000" pitchFamily="50" charset="-52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Інформаційно-довідковий департамент ДПС: </a:t>
              </a:r>
              <a:r>
                <a:rPr lang="uk-UA" sz="800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0-800-501-007</a:t>
              </a:r>
              <a:endParaRPr lang="ru-RU" sz="3200" dirty="0">
                <a:effectLst/>
                <a:latin typeface="e-Ukraine" panose="000005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единительная линия 16">
              <a:extLst>
                <a:ext uri="{FF2B5EF4-FFF2-40B4-BE49-F238E27FC236}">
                  <a16:creationId xmlns="" xmlns:a16="http://schemas.microsoft.com/office/drawing/2014/main" id="{BC9780A8-D912-46DD-A0E0-2400220A2B6E}"/>
                </a:ext>
              </a:extLst>
            </p:cNvPr>
            <p:cNvCxnSpPr/>
            <p:nvPr/>
          </p:nvCxnSpPr>
          <p:spPr>
            <a:xfrm>
              <a:off x="228600" y="6010275"/>
              <a:ext cx="4557713" cy="0"/>
            </a:xfrm>
            <a:prstGeom prst="line">
              <a:avLst/>
            </a:prstGeom>
            <a:ln w="28575">
              <a:solidFill>
                <a:srgbClr val="25A8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734051" y="810948"/>
            <a:ext cx="3371850" cy="182357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sz="1400" dirty="0" smtClean="0">
              <a:latin typeface="e-Ukraine Light" pitchFamily="50" charset="-52"/>
            </a:endParaRPr>
          </a:p>
          <a:p>
            <a:pPr algn="ctr"/>
            <a:endParaRPr lang="ru-RU" sz="1400" dirty="0" smtClean="0">
              <a:latin typeface="e-Ukraine Light" pitchFamily="50" charset="-52"/>
            </a:endParaRPr>
          </a:p>
          <a:p>
            <a:pPr algn="ctr" fontAlgn="base"/>
            <a:r>
              <a:rPr lang="ru-RU" sz="1400" b="1" dirty="0" err="1" smtClean="0">
                <a:latin typeface="e-Ukraine Light" pitchFamily="50" charset="-52"/>
              </a:rPr>
              <a:t>Затверджено</a:t>
            </a:r>
            <a:r>
              <a:rPr lang="ru-RU" sz="1400" b="1" dirty="0" smtClean="0">
                <a:latin typeface="e-Ukraine Light" pitchFamily="50" charset="-52"/>
              </a:rPr>
              <a:t> Порядок </a:t>
            </a:r>
            <a:r>
              <a:rPr lang="ru-RU" sz="1400" b="1" dirty="0" err="1" smtClean="0">
                <a:latin typeface="e-Ukraine Light" pitchFamily="50" charset="-52"/>
              </a:rPr>
              <a:t>ведення</a:t>
            </a:r>
            <a:r>
              <a:rPr lang="ru-RU" sz="1400" b="1" dirty="0" smtClean="0">
                <a:latin typeface="e-Ukraine Light" pitchFamily="50" charset="-52"/>
              </a:rPr>
              <a:t> </a:t>
            </a:r>
            <a:r>
              <a:rPr lang="ru-RU" sz="1400" b="1" dirty="0" err="1" smtClean="0">
                <a:latin typeface="e-Ukraine Light" pitchFamily="50" charset="-52"/>
              </a:rPr>
              <a:t>обліку</a:t>
            </a:r>
            <a:r>
              <a:rPr lang="ru-RU" sz="1400" b="1" dirty="0" smtClean="0">
                <a:latin typeface="e-Ukraine Light" pitchFamily="50" charset="-52"/>
              </a:rPr>
              <a:t> </a:t>
            </a:r>
            <a:r>
              <a:rPr lang="ru-RU" sz="1400" b="1" dirty="0" err="1" smtClean="0">
                <a:latin typeface="e-Ukraine Light" pitchFamily="50" charset="-52"/>
              </a:rPr>
              <a:t>товарних</a:t>
            </a:r>
            <a:r>
              <a:rPr lang="ru-RU" sz="1400" b="1" dirty="0" smtClean="0">
                <a:latin typeface="e-Ukraine Light" pitchFamily="50" charset="-52"/>
              </a:rPr>
              <a:t> </a:t>
            </a:r>
            <a:r>
              <a:rPr lang="ru-RU" sz="1400" b="1" dirty="0" err="1" smtClean="0">
                <a:latin typeface="e-Ukraine Light" pitchFamily="50" charset="-52"/>
              </a:rPr>
              <a:t>запасів</a:t>
            </a:r>
            <a:r>
              <a:rPr lang="ru-RU" sz="1400" b="1" dirty="0" smtClean="0">
                <a:latin typeface="e-Ukraine Light" pitchFamily="50" charset="-52"/>
              </a:rPr>
              <a:t> для </a:t>
            </a:r>
            <a:r>
              <a:rPr lang="ru-RU" sz="1400" b="1" dirty="0" err="1" smtClean="0">
                <a:latin typeface="e-Ukraine Light" pitchFamily="50" charset="-52"/>
              </a:rPr>
              <a:t>фізичних</a:t>
            </a:r>
            <a:r>
              <a:rPr lang="ru-RU" sz="1400" b="1" dirty="0" smtClean="0">
                <a:latin typeface="e-Ukraine Light" pitchFamily="50" charset="-52"/>
              </a:rPr>
              <a:t> </a:t>
            </a:r>
            <a:r>
              <a:rPr lang="ru-RU" sz="1400" b="1" dirty="0" err="1" smtClean="0">
                <a:latin typeface="e-Ukraine Light" pitchFamily="50" charset="-52"/>
              </a:rPr>
              <a:t>осіб</a:t>
            </a:r>
            <a:r>
              <a:rPr lang="ru-RU" sz="1400" b="1" dirty="0" smtClean="0">
                <a:latin typeface="e-Ukraine Light" pitchFamily="50" charset="-52"/>
              </a:rPr>
              <a:t> - </a:t>
            </a:r>
            <a:r>
              <a:rPr lang="ru-RU" sz="1400" b="1" dirty="0" err="1" smtClean="0">
                <a:latin typeface="e-Ukraine Light" pitchFamily="50" charset="-52"/>
              </a:rPr>
              <a:t>підприємців</a:t>
            </a:r>
            <a:r>
              <a:rPr lang="ru-RU" sz="1400" b="1" dirty="0" smtClean="0">
                <a:latin typeface="e-Ukraine Light" pitchFamily="50" charset="-52"/>
              </a:rPr>
              <a:t>, у тому </a:t>
            </a:r>
            <a:r>
              <a:rPr lang="ru-RU" sz="1400" b="1" dirty="0" err="1" smtClean="0">
                <a:latin typeface="e-Ukraine Light" pitchFamily="50" charset="-52"/>
              </a:rPr>
              <a:t>числі</a:t>
            </a:r>
            <a:r>
              <a:rPr lang="ru-RU" sz="1400" b="1" dirty="0" smtClean="0">
                <a:latin typeface="e-Ukraine Light" pitchFamily="50" charset="-52"/>
              </a:rPr>
              <a:t> </a:t>
            </a:r>
            <a:r>
              <a:rPr lang="ru-RU" sz="1400" b="1" dirty="0" err="1" smtClean="0">
                <a:latin typeface="e-Ukraine Light" pitchFamily="50" charset="-52"/>
              </a:rPr>
              <a:t>платників</a:t>
            </a:r>
            <a:r>
              <a:rPr lang="ru-RU" sz="1400" b="1" dirty="0" smtClean="0">
                <a:latin typeface="e-Ukraine Light" pitchFamily="50" charset="-52"/>
              </a:rPr>
              <a:t> </a:t>
            </a:r>
            <a:r>
              <a:rPr lang="ru-RU" sz="1400" b="1" dirty="0" err="1" smtClean="0">
                <a:latin typeface="e-Ukraine Light" pitchFamily="50" charset="-52"/>
              </a:rPr>
              <a:t>єдиного</a:t>
            </a:r>
            <a:r>
              <a:rPr lang="ru-RU" sz="1400" b="1" dirty="0" smtClean="0">
                <a:latin typeface="e-Ukraine Light" pitchFamily="50" charset="-52"/>
              </a:rPr>
              <a:t> </a:t>
            </a:r>
            <a:r>
              <a:rPr lang="ru-RU" sz="1400" b="1" dirty="0" err="1" smtClean="0">
                <a:latin typeface="e-Ukraine Light" pitchFamily="50" charset="-52"/>
              </a:rPr>
              <a:t>податку</a:t>
            </a:r>
            <a:endParaRPr lang="ru-RU" sz="1400" b="1" dirty="0" smtClean="0">
              <a:latin typeface="e-Ukraine Light" pitchFamily="50" charset="-52"/>
            </a:endParaRPr>
          </a:p>
          <a:p>
            <a:pPr algn="ctr"/>
            <a:endParaRPr lang="uk-UA" sz="1400" dirty="0">
              <a:latin typeface="e-Ukraine Light" pitchFamily="50" charset="-52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5048251" y="6461285"/>
            <a:ext cx="962024" cy="21544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800" dirty="0" smtClean="0">
                <a:solidFill>
                  <a:srgbClr val="333333"/>
                </a:solidFill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Листопад </a:t>
            </a:r>
            <a:r>
              <a:rPr kumimoji="0" lang="uk-UA" sz="8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2021</a:t>
            </a:r>
            <a:endParaRPr kumimoji="0" 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29325" y="180977"/>
            <a:ext cx="31242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Головне </a:t>
            </a:r>
            <a:r>
              <a:rPr lang="uk-UA" sz="1050" dirty="0" smtClean="0">
                <a:latin typeface="e-Ukraine Light" pitchFamily="50" charset="-52"/>
                <a:cs typeface="Arial" pitchFamily="34" charset="0"/>
              </a:rPr>
              <a:t>управління</a:t>
            </a: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 ДПС у м. Києві </a:t>
            </a:r>
          </a:p>
        </p:txBody>
      </p:sp>
    </p:spTree>
    <p:extLst>
      <p:ext uri="{BB962C8B-B14F-4D97-AF65-F5344CB8AC3E}">
        <p14:creationId xmlns="" xmlns:p14="http://schemas.microsoft.com/office/powerpoint/2010/main" val="338214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77BE1E3B-BB62-4FEA-84E6-53708639754F}"/>
              </a:ext>
            </a:extLst>
          </p:cNvPr>
          <p:cNvGrpSpPr/>
          <p:nvPr/>
        </p:nvGrpSpPr>
        <p:grpSpPr>
          <a:xfrm>
            <a:off x="93345" y="161925"/>
            <a:ext cx="4850130" cy="6705600"/>
            <a:chOff x="83820" y="68581"/>
            <a:chExt cx="4793934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="" xmlns:a16="http://schemas.microsoft.com/office/drawing/2014/main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Овал 5">
              <a:extLst>
                <a:ext uri="{FF2B5EF4-FFF2-40B4-BE49-F238E27FC236}">
                  <a16:creationId xmlns="" xmlns:a16="http://schemas.microsoft.com/office/drawing/2014/main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1</a:t>
              </a:r>
              <a:endParaRPr lang="uk-UA" sz="140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="" xmlns:a16="http://schemas.microsoft.com/office/drawing/2014/main" id="{192DF1A1-DE05-4849-B565-0A68A4DD5458}"/>
              </a:ext>
            </a:extLst>
          </p:cNvPr>
          <p:cNvGrpSpPr/>
          <p:nvPr/>
        </p:nvGrpSpPr>
        <p:grpSpPr>
          <a:xfrm>
            <a:off x="5025570" y="161924"/>
            <a:ext cx="4793934" cy="6697981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="" xmlns:a16="http://schemas.microsoft.com/office/drawing/2014/main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mtClean="0"/>
                <a:t>тРАВ</a:t>
              </a:r>
              <a:endParaRPr lang="uk-UA"/>
            </a:p>
          </p:txBody>
        </p:sp>
        <p:sp>
          <p:nvSpPr>
            <p:cNvPr id="9" name="Овал 8">
              <a:extLst>
                <a:ext uri="{FF2B5EF4-FFF2-40B4-BE49-F238E27FC236}">
                  <a16:creationId xmlns="" xmlns:a16="http://schemas.microsoft.com/office/drawing/2014/main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dirty="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2</a:t>
              </a:r>
              <a:endParaRPr lang="uk-UA" sz="11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AB020ADF-A26B-4DB1-A8F3-01CE965CB04E}"/>
              </a:ext>
            </a:extLst>
          </p:cNvPr>
          <p:cNvSpPr/>
          <p:nvPr/>
        </p:nvSpPr>
        <p:spPr>
          <a:xfrm>
            <a:off x="276224" y="26669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93320C9-B67C-4431-A6A6-D9A5DA9531D3}"/>
              </a:ext>
            </a:extLst>
          </p:cNvPr>
          <p:cNvSpPr/>
          <p:nvPr/>
        </p:nvSpPr>
        <p:spPr>
          <a:xfrm>
            <a:off x="5127011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1450" y="3068210"/>
            <a:ext cx="46481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4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uk-UA" sz="1300" smtClean="0">
              <a:latin typeface="e-Ukraine Light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8126" y="86916"/>
            <a:ext cx="4543424" cy="315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1450" smtClean="0"/>
              <a:t>    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010150" y="66675"/>
            <a:ext cx="480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uk-UA" sz="1000" smtClean="0">
              <a:latin typeface="e-Ukraine" pitchFamily="2" charset="-52"/>
            </a:endParaRPr>
          </a:p>
          <a:p>
            <a:pPr indent="457200" algn="just"/>
            <a:endParaRPr lang="uk-UA" sz="1000" smtClean="0">
              <a:latin typeface="e-Ukraine" pitchFamily="2" charset="-5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0025" y="152400"/>
            <a:ext cx="4589924" cy="6571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uk-UA" sz="1500" dirty="0" smtClean="0">
                <a:latin typeface="e-Ukraine" pitchFamily="2" charset="-52"/>
              </a:rPr>
              <a:t>  	</a:t>
            </a:r>
            <a:r>
              <a:rPr lang="ru-RU" sz="1400" dirty="0" smtClean="0">
                <a:latin typeface="e-Ukraine Light" pitchFamily="50" charset="-52"/>
              </a:rPr>
              <a:t>Головне </a:t>
            </a:r>
            <a:r>
              <a:rPr lang="ru-RU" sz="1400" dirty="0" err="1" smtClean="0">
                <a:latin typeface="e-Ukraine Light" pitchFamily="50" charset="-52"/>
              </a:rPr>
              <a:t>управління</a:t>
            </a:r>
            <a:r>
              <a:rPr lang="ru-RU" sz="1400" dirty="0" smtClean="0">
                <a:latin typeface="e-Ukraine Light" pitchFamily="50" charset="-52"/>
              </a:rPr>
              <a:t> ДПС у м. </a:t>
            </a:r>
            <a:r>
              <a:rPr lang="ru-RU" sz="1400" dirty="0" err="1" smtClean="0">
                <a:latin typeface="e-Ukraine Light" pitchFamily="50" charset="-52"/>
              </a:rPr>
              <a:t>Києві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повідомляє</a:t>
            </a:r>
            <a:r>
              <a:rPr lang="ru-RU" sz="1400" dirty="0" smtClean="0">
                <a:latin typeface="e-Ukraine Light" pitchFamily="50" charset="-52"/>
              </a:rPr>
              <a:t>, </a:t>
            </a:r>
            <a:r>
              <a:rPr lang="ru-RU" sz="1400" dirty="0" err="1" smtClean="0">
                <a:latin typeface="e-Ukraine Light" pitchFamily="50" charset="-52"/>
              </a:rPr>
              <a:t>що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Міністерством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фінансів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України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затверджено</a:t>
            </a:r>
            <a:r>
              <a:rPr lang="ru-RU" sz="1400" dirty="0" smtClean="0">
                <a:latin typeface="e-Ukraine Light" pitchFamily="50" charset="-52"/>
              </a:rPr>
              <a:t> Порядок </a:t>
            </a:r>
            <a:r>
              <a:rPr lang="ru-RU" sz="1400" dirty="0" err="1" smtClean="0">
                <a:latin typeface="e-Ukraine Light" pitchFamily="50" charset="-52"/>
              </a:rPr>
              <a:t>ведення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обліку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запасів</a:t>
            </a:r>
            <a:r>
              <a:rPr lang="ru-RU" sz="1400" dirty="0" smtClean="0">
                <a:latin typeface="e-Ukraine Light" pitchFamily="50" charset="-52"/>
              </a:rPr>
              <a:t> для </a:t>
            </a:r>
            <a:r>
              <a:rPr lang="ru-RU" sz="1400" dirty="0" err="1" smtClean="0">
                <a:latin typeface="e-Ukraine Light" pitchFamily="50" charset="-52"/>
              </a:rPr>
              <a:t>фізичних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осіб</a:t>
            </a:r>
            <a:r>
              <a:rPr lang="ru-RU" sz="1400" dirty="0" smtClean="0">
                <a:latin typeface="e-Ukraine Light" pitchFamily="50" charset="-52"/>
              </a:rPr>
              <a:t> - </a:t>
            </a:r>
            <a:r>
              <a:rPr lang="ru-RU" sz="1400" dirty="0" err="1" smtClean="0">
                <a:latin typeface="e-Ukraine Light" pitchFamily="50" charset="-52"/>
              </a:rPr>
              <a:t>підприємців</a:t>
            </a:r>
            <a:r>
              <a:rPr lang="ru-RU" sz="1400" dirty="0" smtClean="0">
                <a:latin typeface="e-Ukraine Light" pitchFamily="50" charset="-52"/>
              </a:rPr>
              <a:t>, у тому </a:t>
            </a:r>
            <a:r>
              <a:rPr lang="ru-RU" sz="1400" dirty="0" err="1" smtClean="0">
                <a:latin typeface="e-Ukraine Light" pitchFamily="50" charset="-52"/>
              </a:rPr>
              <a:t>числі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платників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єдиного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податку</a:t>
            </a:r>
            <a:r>
              <a:rPr lang="ru-RU" sz="1400" dirty="0" smtClean="0">
                <a:latin typeface="e-Ukraine Light" pitchFamily="50" charset="-52"/>
              </a:rPr>
              <a:t> (</a:t>
            </a:r>
            <a:r>
              <a:rPr lang="ru-RU" sz="1400" dirty="0" err="1" smtClean="0">
                <a:latin typeface="e-Ukraine Light" pitchFamily="50" charset="-52"/>
              </a:rPr>
              <a:t>далі</a:t>
            </a:r>
            <a:r>
              <a:rPr lang="ru-RU" sz="1400" dirty="0" smtClean="0">
                <a:latin typeface="e-Ukraine Light" pitchFamily="50" charset="-52"/>
              </a:rPr>
              <a:t> – Порядок) .</a:t>
            </a:r>
          </a:p>
          <a:p>
            <a:pPr algn="just" fontAlgn="base"/>
            <a:r>
              <a:rPr lang="en-US" sz="1400" dirty="0" smtClean="0">
                <a:latin typeface="e-Ukraine Light" pitchFamily="50" charset="-52"/>
              </a:rPr>
              <a:t>	</a:t>
            </a:r>
            <a:r>
              <a:rPr lang="ru-RU" sz="1400" dirty="0" smtClean="0">
                <a:latin typeface="e-Ukraine Light" pitchFamily="50" charset="-52"/>
              </a:rPr>
              <a:t>Порядок </a:t>
            </a:r>
            <a:r>
              <a:rPr lang="ru-RU" sz="1400" dirty="0" err="1" smtClean="0">
                <a:latin typeface="e-Ukraine Light" pitchFamily="50" charset="-52"/>
              </a:rPr>
              <a:t>визначає</a:t>
            </a:r>
            <a:r>
              <a:rPr lang="ru-RU" sz="1400" dirty="0" smtClean="0">
                <a:latin typeface="e-Ukraine Light" pitchFamily="50" charset="-52"/>
              </a:rPr>
              <a:t> правила </a:t>
            </a:r>
            <a:r>
              <a:rPr lang="ru-RU" sz="1400" dirty="0" err="1" smtClean="0">
                <a:latin typeface="e-Ukraine Light" pitchFamily="50" charset="-52"/>
              </a:rPr>
              <a:t>ведення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обліку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запасів</a:t>
            </a:r>
            <a:r>
              <a:rPr lang="ru-RU" sz="1400" dirty="0" smtClean="0">
                <a:latin typeface="e-Ukraine Light" pitchFamily="50" charset="-52"/>
              </a:rPr>
              <a:t> та </a:t>
            </a:r>
            <a:r>
              <a:rPr lang="ru-RU" sz="1400" dirty="0" err="1" smtClean="0">
                <a:latin typeface="e-Ukraine Light" pitchFamily="50" charset="-52"/>
              </a:rPr>
              <a:t>поширюється</a:t>
            </a:r>
            <a:r>
              <a:rPr lang="ru-RU" sz="1400" dirty="0" smtClean="0">
                <a:latin typeface="e-Ukraine Light" pitchFamily="50" charset="-52"/>
              </a:rPr>
              <a:t> на </a:t>
            </a:r>
            <a:r>
              <a:rPr lang="ru-RU" sz="1400" dirty="0" err="1" smtClean="0">
                <a:latin typeface="e-Ukraine Light" pitchFamily="50" charset="-52"/>
              </a:rPr>
              <a:t>фізичних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осіб</a:t>
            </a:r>
            <a:r>
              <a:rPr lang="ru-RU" sz="1400" dirty="0" smtClean="0">
                <a:latin typeface="e-Ukraine Light" pitchFamily="50" charset="-52"/>
              </a:rPr>
              <a:t> – </a:t>
            </a:r>
            <a:r>
              <a:rPr lang="ru-RU" sz="1400" dirty="0" err="1" smtClean="0">
                <a:latin typeface="e-Ukraine Light" pitchFamily="50" charset="-52"/>
              </a:rPr>
              <a:t>підприємців</a:t>
            </a:r>
            <a:r>
              <a:rPr lang="ru-RU" sz="1400" dirty="0" smtClean="0">
                <a:latin typeface="e-Ukraine Light" pitchFamily="50" charset="-52"/>
              </a:rPr>
              <a:t> (</a:t>
            </a:r>
            <a:r>
              <a:rPr lang="ru-RU" sz="1400" dirty="0" err="1" smtClean="0">
                <a:latin typeface="e-Ukraine Light" pitchFamily="50" charset="-52"/>
              </a:rPr>
              <a:t>далі</a:t>
            </a:r>
            <a:r>
              <a:rPr lang="ru-RU" sz="1400" dirty="0" smtClean="0">
                <a:latin typeface="e-Ukraine Light" pitchFamily="50" charset="-52"/>
              </a:rPr>
              <a:t> – ФОП), у тому </a:t>
            </a:r>
            <a:r>
              <a:rPr lang="ru-RU" sz="1400" dirty="0" err="1" smtClean="0">
                <a:latin typeface="e-Ukraine Light" pitchFamily="50" charset="-52"/>
              </a:rPr>
              <a:t>числі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платників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єдиного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податку</a:t>
            </a:r>
            <a:r>
              <a:rPr lang="ru-RU" sz="1400" dirty="0" smtClean="0">
                <a:latin typeface="e-Ukraine Light" pitchFamily="50" charset="-52"/>
              </a:rPr>
              <a:t>, </a:t>
            </a:r>
            <a:r>
              <a:rPr lang="ru-RU" sz="1400" dirty="0" err="1" smtClean="0">
                <a:latin typeface="e-Ukraine Light" pitchFamily="50" charset="-52"/>
              </a:rPr>
              <a:t>які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відповідно</a:t>
            </a:r>
            <a:r>
              <a:rPr lang="ru-RU" sz="1400" dirty="0" smtClean="0">
                <a:latin typeface="e-Ukraine Light" pitchFamily="50" charset="-52"/>
              </a:rPr>
              <a:t> до Закону «Про </a:t>
            </a:r>
            <a:r>
              <a:rPr lang="ru-RU" sz="1400" dirty="0" err="1" smtClean="0">
                <a:latin typeface="e-Ukraine Light" pitchFamily="50" charset="-52"/>
              </a:rPr>
              <a:t>застосування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реєстраторів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розрахункових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операцій</a:t>
            </a:r>
            <a:r>
              <a:rPr lang="ru-RU" sz="1400" dirty="0" smtClean="0">
                <a:latin typeface="e-Ukraine Light" pitchFamily="50" charset="-52"/>
              </a:rPr>
              <a:t> у </a:t>
            </a:r>
            <a:r>
              <a:rPr lang="ru-RU" sz="1400" dirty="0" err="1" smtClean="0">
                <a:latin typeface="e-Ukraine Light" pitchFamily="50" charset="-52"/>
              </a:rPr>
              <a:t>сфері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торгівлі</a:t>
            </a:r>
            <a:r>
              <a:rPr lang="ru-RU" sz="1400" dirty="0" smtClean="0">
                <a:latin typeface="e-Ukraine Light" pitchFamily="50" charset="-52"/>
              </a:rPr>
              <a:t>, </a:t>
            </a:r>
            <a:r>
              <a:rPr lang="ru-RU" sz="1400" dirty="0" err="1" smtClean="0">
                <a:latin typeface="e-Ukraine Light" pitchFamily="50" charset="-52"/>
              </a:rPr>
              <a:t>громадського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харчування</a:t>
            </a:r>
            <a:r>
              <a:rPr lang="ru-RU" sz="1400" dirty="0" smtClean="0">
                <a:latin typeface="e-Ukraine Light" pitchFamily="50" charset="-52"/>
              </a:rPr>
              <a:t> та </a:t>
            </a:r>
            <a:r>
              <a:rPr lang="ru-RU" sz="1400" dirty="0" err="1" smtClean="0">
                <a:latin typeface="e-Ukraine Light" pitchFamily="50" charset="-52"/>
              </a:rPr>
              <a:t>послуг</a:t>
            </a:r>
            <a:r>
              <a:rPr lang="ru-RU" sz="1400" dirty="0" smtClean="0">
                <a:latin typeface="e-Ukraine Light" pitchFamily="50" charset="-52"/>
              </a:rPr>
              <a:t>» </a:t>
            </a:r>
            <a:r>
              <a:rPr lang="ru-RU" sz="1400" dirty="0" err="1" smtClean="0">
                <a:latin typeface="e-Ukraine Light" pitchFamily="50" charset="-52"/>
              </a:rPr>
              <a:t>зобов'язані</a:t>
            </a:r>
            <a:r>
              <a:rPr lang="ru-RU" sz="1400" dirty="0" smtClean="0">
                <a:latin typeface="e-Ukraine Light" pitchFamily="50" charset="-52"/>
              </a:rPr>
              <a:t> вести </a:t>
            </a:r>
            <a:r>
              <a:rPr lang="ru-RU" sz="1400" dirty="0" err="1" smtClean="0">
                <a:latin typeface="e-Ukraine Light" pitchFamily="50" charset="-52"/>
              </a:rPr>
              <a:t>облік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запасів</a:t>
            </a:r>
            <a:r>
              <a:rPr lang="ru-RU" sz="1400" dirty="0" smtClean="0">
                <a:latin typeface="e-Ukraine Light" pitchFamily="50" charset="-52"/>
              </a:rPr>
              <a:t> та </a:t>
            </a:r>
            <a:r>
              <a:rPr lang="ru-RU" sz="1400" dirty="0" err="1" smtClean="0">
                <a:latin typeface="e-Ukraine Light" pitchFamily="50" charset="-52"/>
              </a:rPr>
              <a:t>здійснювати</a:t>
            </a:r>
            <a:r>
              <a:rPr lang="ru-RU" sz="1400" dirty="0" smtClean="0">
                <a:latin typeface="e-Ukraine Light" pitchFamily="50" charset="-52"/>
              </a:rPr>
              <a:t> продаж </a:t>
            </a:r>
            <a:r>
              <a:rPr lang="ru-RU" sz="1400" dirty="0" err="1" smtClean="0">
                <a:latin typeface="e-Ukraine Light" pitchFamily="50" charset="-52"/>
              </a:rPr>
              <a:t>лише</a:t>
            </a:r>
            <a:r>
              <a:rPr lang="ru-RU" sz="1400" dirty="0" smtClean="0">
                <a:latin typeface="e-Ukraine Light" pitchFamily="50" charset="-52"/>
              </a:rPr>
              <a:t> тих </a:t>
            </a:r>
            <a:r>
              <a:rPr lang="ru-RU" sz="1400" dirty="0" err="1" smtClean="0">
                <a:latin typeface="e-Ukraine Light" pitchFamily="50" charset="-52"/>
              </a:rPr>
              <a:t>товарів</a:t>
            </a:r>
            <a:r>
              <a:rPr lang="ru-RU" sz="1400" dirty="0" smtClean="0">
                <a:latin typeface="e-Ukraine Light" pitchFamily="50" charset="-52"/>
              </a:rPr>
              <a:t>, </a:t>
            </a:r>
            <a:r>
              <a:rPr lang="ru-RU" sz="1400" dirty="0" err="1" smtClean="0">
                <a:latin typeface="e-Ukraine Light" pitchFamily="50" charset="-52"/>
              </a:rPr>
              <a:t>що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відображені</a:t>
            </a:r>
            <a:r>
              <a:rPr lang="ru-RU" sz="1400" dirty="0" smtClean="0">
                <a:latin typeface="e-Ukraine Light" pitchFamily="50" charset="-52"/>
              </a:rPr>
              <a:t> в такому </a:t>
            </a:r>
            <a:r>
              <a:rPr lang="ru-RU" sz="1400" dirty="0" err="1" smtClean="0">
                <a:latin typeface="e-Ukraine Light" pitchFamily="50" charset="-52"/>
              </a:rPr>
              <a:t>обліку</a:t>
            </a:r>
            <a:r>
              <a:rPr lang="ru-RU" sz="1400" dirty="0" smtClean="0">
                <a:latin typeface="e-Ukraine Light" pitchFamily="50" charset="-52"/>
              </a:rPr>
              <a:t>, та </a:t>
            </a:r>
            <a:r>
              <a:rPr lang="ru-RU" sz="1400" dirty="0" err="1" smtClean="0">
                <a:latin typeface="e-Ukraine Light" pitchFamily="50" charset="-52"/>
              </a:rPr>
              <a:t>осіб</a:t>
            </a:r>
            <a:r>
              <a:rPr lang="ru-RU" sz="1400" dirty="0" smtClean="0">
                <a:latin typeface="e-Ukraine Light" pitchFamily="50" charset="-52"/>
              </a:rPr>
              <a:t>, </a:t>
            </a:r>
            <a:r>
              <a:rPr lang="ru-RU" sz="1400" dirty="0" err="1" smtClean="0">
                <a:latin typeface="e-Ukraine Light" pitchFamily="50" charset="-52"/>
              </a:rPr>
              <a:t>які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фактично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здійснюють</a:t>
            </a:r>
            <a:r>
              <a:rPr lang="ru-RU" sz="1400" dirty="0" smtClean="0">
                <a:latin typeface="e-Ukraine Light" pitchFamily="50" charset="-52"/>
              </a:rPr>
              <a:t> продаж </a:t>
            </a:r>
            <a:r>
              <a:rPr lang="ru-RU" sz="1400" dirty="0" err="1" smtClean="0">
                <a:latin typeface="e-Ukraine Light" pitchFamily="50" charset="-52"/>
              </a:rPr>
              <a:t>товарів</a:t>
            </a:r>
            <a:r>
              <a:rPr lang="ru-RU" sz="1400" dirty="0" smtClean="0">
                <a:latin typeface="e-Ukraine Light" pitchFamily="50" charset="-52"/>
              </a:rPr>
              <a:t> (</a:t>
            </a:r>
            <a:r>
              <a:rPr lang="ru-RU" sz="1400" dirty="0" err="1" smtClean="0">
                <a:latin typeface="e-Ukraine Light" pitchFamily="50" charset="-52"/>
              </a:rPr>
              <a:t>надання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послуг</a:t>
            </a:r>
            <a:r>
              <a:rPr lang="ru-RU" sz="1400" dirty="0" smtClean="0">
                <a:latin typeface="e-Ukraine Light" pitchFamily="50" charset="-52"/>
              </a:rPr>
              <a:t>) та/</a:t>
            </a:r>
            <a:r>
              <a:rPr lang="ru-RU" sz="1400" dirty="0" err="1" smtClean="0">
                <a:latin typeface="e-Ukraine Light" pitchFamily="50" charset="-52"/>
              </a:rPr>
              <a:t>або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розрахункові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операції</a:t>
            </a:r>
            <a:r>
              <a:rPr lang="ru-RU" sz="1400" dirty="0" smtClean="0">
                <a:latin typeface="e-Ukraine Light" pitchFamily="50" charset="-52"/>
              </a:rPr>
              <a:t> в </a:t>
            </a:r>
            <a:r>
              <a:rPr lang="ru-RU" sz="1400" dirty="0" err="1" smtClean="0">
                <a:latin typeface="e-Ukraine Light" pitchFamily="50" charset="-52"/>
              </a:rPr>
              <a:t>місці</a:t>
            </a:r>
            <a:r>
              <a:rPr lang="ru-RU" sz="1400" dirty="0" smtClean="0">
                <a:latin typeface="e-Ukraine Light" pitchFamily="50" charset="-52"/>
              </a:rPr>
              <a:t> продажу (</a:t>
            </a:r>
            <a:r>
              <a:rPr lang="ru-RU" sz="1400" dirty="0" err="1" smtClean="0">
                <a:latin typeface="e-Ukraine Light" pitchFamily="50" charset="-52"/>
              </a:rPr>
              <a:t>господарському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об'єкті</a:t>
            </a:r>
            <a:r>
              <a:rPr lang="ru-RU" sz="1400" dirty="0" smtClean="0">
                <a:latin typeface="e-Ukraine Light" pitchFamily="50" charset="-52"/>
              </a:rPr>
              <a:t>) такого ФОП.</a:t>
            </a:r>
          </a:p>
          <a:p>
            <a:pPr algn="just" fontAlgn="base"/>
            <a:r>
              <a:rPr lang="en-US" sz="1400" dirty="0" smtClean="0">
                <a:latin typeface="e-Ukraine Light" pitchFamily="50" charset="-52"/>
              </a:rPr>
              <a:t>	</a:t>
            </a:r>
            <a:r>
              <a:rPr lang="ru-RU" sz="1400" dirty="0" err="1" smtClean="0">
                <a:latin typeface="e-Ukraine Light" pitchFamily="50" charset="-52"/>
              </a:rPr>
              <a:t>Облік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запасів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здійснюється</a:t>
            </a:r>
            <a:r>
              <a:rPr lang="ru-RU" sz="1400" dirty="0" smtClean="0">
                <a:latin typeface="e-Ukraine Light" pitchFamily="50" charset="-52"/>
              </a:rPr>
              <a:t> ФОП шляхом </a:t>
            </a:r>
            <a:r>
              <a:rPr lang="ru-RU" sz="1400" dirty="0" err="1" smtClean="0">
                <a:latin typeface="e-Ukraine Light" pitchFamily="50" charset="-52"/>
              </a:rPr>
              <a:t>постійного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внесення</a:t>
            </a:r>
            <a:r>
              <a:rPr lang="ru-RU" sz="1400" dirty="0" smtClean="0">
                <a:latin typeface="e-Ukraine Light" pitchFamily="50" charset="-52"/>
              </a:rPr>
              <a:t> до </a:t>
            </a:r>
            <a:r>
              <a:rPr lang="ru-RU" sz="1400" dirty="0" err="1" smtClean="0">
                <a:latin typeface="e-Ukraine Light" pitchFamily="50" charset="-52"/>
              </a:rPr>
              <a:t>Форми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ведення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обліку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запасів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інформації</a:t>
            </a:r>
            <a:r>
              <a:rPr lang="ru-RU" sz="1400" dirty="0" smtClean="0">
                <a:latin typeface="e-Ukraine Light" pitchFamily="50" charset="-52"/>
              </a:rPr>
              <a:t> про </a:t>
            </a:r>
            <a:r>
              <a:rPr lang="ru-RU" sz="1400" dirty="0" err="1" smtClean="0">
                <a:latin typeface="e-Ukraine Light" pitchFamily="50" charset="-52"/>
              </a:rPr>
              <a:t>надходження</a:t>
            </a:r>
            <a:r>
              <a:rPr lang="ru-RU" sz="1400" dirty="0" smtClean="0">
                <a:latin typeface="e-Ukraine Light" pitchFamily="50" charset="-52"/>
              </a:rPr>
              <a:t> та </a:t>
            </a:r>
            <a:r>
              <a:rPr lang="ru-RU" sz="1400" dirty="0" err="1" smtClean="0">
                <a:latin typeface="e-Ukraine Light" pitchFamily="50" charset="-52"/>
              </a:rPr>
              <a:t>вибуття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товарів</a:t>
            </a:r>
            <a:r>
              <a:rPr lang="ru-RU" sz="1400" dirty="0" smtClean="0">
                <a:latin typeface="e-Ukraine Light" pitchFamily="50" charset="-52"/>
              </a:rPr>
              <a:t> на </a:t>
            </a:r>
            <a:r>
              <a:rPr lang="ru-RU" sz="1400" dirty="0" err="1" smtClean="0">
                <a:latin typeface="e-Ukraine Light" pitchFamily="50" charset="-52"/>
              </a:rPr>
              <a:t>підставі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первинних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документів</a:t>
            </a:r>
            <a:r>
              <a:rPr lang="ru-RU" sz="1400" dirty="0" smtClean="0">
                <a:latin typeface="e-Ukraine Light" pitchFamily="50" charset="-52"/>
              </a:rPr>
              <a:t>, </a:t>
            </a:r>
            <a:r>
              <a:rPr lang="ru-RU" sz="1400" dirty="0" err="1" smtClean="0">
                <a:latin typeface="e-Ukraine Light" pitchFamily="50" charset="-52"/>
              </a:rPr>
              <a:t>які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є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невід'ємною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частиною</a:t>
            </a:r>
            <a:r>
              <a:rPr lang="ru-RU" sz="1400" dirty="0" smtClean="0">
                <a:latin typeface="e-Ukraine Light" pitchFamily="50" charset="-52"/>
              </a:rPr>
              <a:t> такого </a:t>
            </a:r>
            <a:r>
              <a:rPr lang="ru-RU" sz="1400" dirty="0" err="1" smtClean="0">
                <a:latin typeface="e-Ukraine Light" pitchFamily="50" charset="-52"/>
              </a:rPr>
              <a:t>обліку</a:t>
            </a:r>
            <a:r>
              <a:rPr lang="ru-RU" sz="1400" dirty="0" smtClean="0">
                <a:latin typeface="e-Ukraine Light" pitchFamily="50" charset="-52"/>
              </a:rPr>
              <a:t>.</a:t>
            </a:r>
          </a:p>
          <a:p>
            <a:pPr algn="just" fontAlgn="base"/>
            <a:r>
              <a:rPr lang="ru-RU" sz="1400" dirty="0" err="1" smtClean="0">
                <a:latin typeface="e-Ukraine Light" pitchFamily="50" charset="-52"/>
              </a:rPr>
              <a:t>Водночас</a:t>
            </a:r>
            <a:r>
              <a:rPr lang="ru-RU" sz="1400" dirty="0" smtClean="0">
                <a:latin typeface="e-Ukraine Light" pitchFamily="50" charset="-52"/>
              </a:rPr>
              <a:t>, ФОП, яка </a:t>
            </a:r>
            <a:r>
              <a:rPr lang="ru-RU" sz="1400" dirty="0" err="1" smtClean="0">
                <a:latin typeface="e-Ukraine Light" pitchFamily="50" charset="-52"/>
              </a:rPr>
              <a:t>здійснює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діяльність</a:t>
            </a:r>
            <a:r>
              <a:rPr lang="ru-RU" sz="1400" dirty="0" smtClean="0">
                <a:latin typeface="e-Ukraine Light" pitchFamily="50" charset="-52"/>
              </a:rPr>
              <a:t> у </a:t>
            </a:r>
            <a:r>
              <a:rPr lang="ru-RU" sz="1400" dirty="0" err="1" smtClean="0">
                <a:latin typeface="e-Ukraine Light" pitchFamily="50" charset="-52"/>
              </a:rPr>
              <a:t>декількох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місцях</a:t>
            </a:r>
            <a:r>
              <a:rPr lang="ru-RU" sz="1400" dirty="0" smtClean="0">
                <a:latin typeface="e-Ukraine Light" pitchFamily="50" charset="-52"/>
              </a:rPr>
              <a:t> продажу (</a:t>
            </a:r>
            <a:r>
              <a:rPr lang="ru-RU" sz="1400" dirty="0" err="1" smtClean="0">
                <a:latin typeface="e-Ukraine Light" pitchFamily="50" charset="-52"/>
              </a:rPr>
              <a:t>господарських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об'єктах</a:t>
            </a:r>
            <a:r>
              <a:rPr lang="ru-RU" sz="1400" dirty="0" smtClean="0">
                <a:latin typeface="e-Ukraine Light" pitchFamily="50" charset="-52"/>
              </a:rPr>
              <a:t>), </a:t>
            </a:r>
            <a:r>
              <a:rPr lang="ru-RU" sz="1400" dirty="0" err="1" smtClean="0">
                <a:latin typeface="e-Ukraine Light" pitchFamily="50" charset="-52"/>
              </a:rPr>
              <a:t>веде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облік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запасів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також</a:t>
            </a:r>
            <a:r>
              <a:rPr lang="ru-RU" sz="1400" dirty="0" smtClean="0">
                <a:latin typeface="e-Ukraine Light" pitchFamily="50" charset="-52"/>
              </a:rPr>
              <a:t> за </a:t>
            </a:r>
            <a:r>
              <a:rPr lang="ru-RU" sz="1400" dirty="0" err="1" smtClean="0">
                <a:latin typeface="e-Ukraine Light" pitchFamily="50" charset="-52"/>
              </a:rPr>
              <a:t>кожним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окремим</a:t>
            </a:r>
            <a:endParaRPr lang="ru-RU" sz="1400" dirty="0">
              <a:latin typeface="e-Ukraine Light" pitchFamily="50" charset="-52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229223" y="180974"/>
            <a:ext cx="4392000" cy="6748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1400" dirty="0" err="1" smtClean="0">
                <a:latin typeface="e-Ukraine Light" pitchFamily="50" charset="-52"/>
              </a:rPr>
              <a:t>місцем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smtClean="0">
                <a:latin typeface="e-Ukraine Light" pitchFamily="50" charset="-52"/>
              </a:rPr>
              <a:t>продажу (</a:t>
            </a:r>
            <a:r>
              <a:rPr lang="ru-RU" sz="1400" dirty="0" err="1" smtClean="0">
                <a:latin typeface="e-Ukraine Light" pitchFamily="50" charset="-52"/>
              </a:rPr>
              <a:t>господарським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об'єктом</a:t>
            </a:r>
            <a:r>
              <a:rPr lang="ru-RU" sz="1400" dirty="0" smtClean="0">
                <a:latin typeface="e-Ukraine Light" pitchFamily="50" charset="-52"/>
              </a:rPr>
              <a:t>) на </a:t>
            </a:r>
            <a:r>
              <a:rPr lang="ru-RU" sz="1400" dirty="0" err="1" smtClean="0">
                <a:latin typeface="e-Ukraine Light" pitchFamily="50" charset="-52"/>
              </a:rPr>
              <a:t>підставі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первинних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документів</a:t>
            </a:r>
            <a:r>
              <a:rPr lang="ru-RU" sz="1400" dirty="0" smtClean="0">
                <a:latin typeface="e-Ukraine Light" pitchFamily="50" charset="-52"/>
              </a:rPr>
              <a:t>, </a:t>
            </a:r>
            <a:r>
              <a:rPr lang="ru-RU" sz="1400" dirty="0" err="1" smtClean="0">
                <a:latin typeface="e-Ukraine Light" pitchFamily="50" charset="-52"/>
              </a:rPr>
              <a:t>які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підтверджують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отримання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товарів</a:t>
            </a:r>
            <a:r>
              <a:rPr lang="ru-RU" sz="1400" dirty="0" smtClean="0">
                <a:latin typeface="e-Ukraine Light" pitchFamily="50" charset="-52"/>
              </a:rPr>
              <a:t> такою ФОП </a:t>
            </a:r>
            <a:r>
              <a:rPr lang="ru-RU" sz="1400" dirty="0" err="1" smtClean="0">
                <a:latin typeface="e-Ukraine Light" pitchFamily="50" charset="-52"/>
              </a:rPr>
              <a:t>або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окремим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місцем</a:t>
            </a:r>
            <a:r>
              <a:rPr lang="ru-RU" sz="1400" dirty="0" smtClean="0">
                <a:latin typeface="e-Ukraine Light" pitchFamily="50" charset="-52"/>
              </a:rPr>
              <a:t> продажу (</a:t>
            </a:r>
            <a:r>
              <a:rPr lang="ru-RU" sz="1400" dirty="0" err="1" smtClean="0">
                <a:latin typeface="e-Ukraine Light" pitchFamily="50" charset="-52"/>
              </a:rPr>
              <a:t>господарським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об'єктом</a:t>
            </a:r>
            <a:r>
              <a:rPr lang="ru-RU" sz="1400" dirty="0" smtClean="0">
                <a:latin typeface="e-Ukraine Light" pitchFamily="50" charset="-52"/>
              </a:rPr>
              <a:t>), та/</a:t>
            </a:r>
            <a:r>
              <a:rPr lang="ru-RU" sz="1400" dirty="0" err="1" smtClean="0">
                <a:latin typeface="e-Ukraine Light" pitchFamily="50" charset="-52"/>
              </a:rPr>
              <a:t>або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первинних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документів</a:t>
            </a:r>
            <a:r>
              <a:rPr lang="ru-RU" sz="1400" dirty="0" smtClean="0">
                <a:latin typeface="e-Ukraine Light" pitchFamily="50" charset="-52"/>
              </a:rPr>
              <a:t> на </a:t>
            </a:r>
            <a:r>
              <a:rPr lang="ru-RU" sz="1400" dirty="0" err="1" smtClean="0">
                <a:latin typeface="e-Ukraine Light" pitchFamily="50" charset="-52"/>
              </a:rPr>
              <a:t>внутрішнє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переміщення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товарів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між</a:t>
            </a:r>
            <a:r>
              <a:rPr lang="ru-RU" sz="1400" dirty="0" smtClean="0">
                <a:latin typeface="e-Ukraine Light" pitchFamily="50" charset="-52"/>
              </a:rPr>
              <a:t> ФОП та </a:t>
            </a:r>
            <a:r>
              <a:rPr lang="ru-RU" sz="1400" dirty="0" err="1" smtClean="0">
                <a:latin typeface="e-Ukraine Light" pitchFamily="50" charset="-52"/>
              </a:rPr>
              <a:t>його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окремими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місцями</a:t>
            </a:r>
            <a:r>
              <a:rPr lang="ru-RU" sz="1400" dirty="0" smtClean="0">
                <a:latin typeface="e-Ukraine Light" pitchFamily="50" charset="-52"/>
              </a:rPr>
              <a:t> продажу (</a:t>
            </a:r>
            <a:r>
              <a:rPr lang="ru-RU" sz="1400" dirty="0" err="1" smtClean="0">
                <a:latin typeface="e-Ukraine Light" pitchFamily="50" charset="-52"/>
              </a:rPr>
              <a:t>господарськими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об'єктами</a:t>
            </a:r>
            <a:r>
              <a:rPr lang="ru-RU" sz="1400" dirty="0" smtClean="0">
                <a:latin typeface="e-Ukraine Light" pitchFamily="50" charset="-52"/>
              </a:rPr>
              <a:t>). </a:t>
            </a:r>
            <a:r>
              <a:rPr lang="ru-RU" sz="1400" dirty="0" err="1" smtClean="0">
                <a:latin typeface="e-Ukraine Light" pitchFamily="50" charset="-52"/>
              </a:rPr>
              <a:t>Первинні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документи</a:t>
            </a:r>
            <a:r>
              <a:rPr lang="ru-RU" sz="1400" dirty="0" smtClean="0">
                <a:latin typeface="e-Ukraine Light" pitchFamily="50" charset="-52"/>
              </a:rPr>
              <a:t> на </a:t>
            </a:r>
            <a:r>
              <a:rPr lang="ru-RU" sz="1400" dirty="0" err="1" smtClean="0">
                <a:latin typeface="e-Ukraine Light" pitchFamily="50" charset="-52"/>
              </a:rPr>
              <a:t>внутрішнє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переміщення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товарів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є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невід'ємною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частиною</a:t>
            </a:r>
            <a:r>
              <a:rPr lang="ru-RU" sz="1400" dirty="0" smtClean="0">
                <a:latin typeface="e-Ukraine Light" pitchFamily="50" charset="-52"/>
              </a:rPr>
              <a:t> такого </a:t>
            </a:r>
            <a:r>
              <a:rPr lang="ru-RU" sz="1400" dirty="0" err="1" smtClean="0">
                <a:latin typeface="e-Ukraine Light" pitchFamily="50" charset="-52"/>
              </a:rPr>
              <a:t>обліку</a:t>
            </a:r>
            <a:r>
              <a:rPr lang="ru-RU" sz="1400" dirty="0" smtClean="0">
                <a:latin typeface="e-Ukraine Light" pitchFamily="50" charset="-52"/>
              </a:rPr>
              <a:t>.</a:t>
            </a:r>
          </a:p>
          <a:p>
            <a:pPr algn="just" fontAlgn="base"/>
            <a:r>
              <a:rPr lang="en-US" sz="1400" dirty="0" smtClean="0">
                <a:latin typeface="e-Ukraine Light" pitchFamily="50" charset="-52"/>
              </a:rPr>
              <a:t>	</a:t>
            </a:r>
            <a:r>
              <a:rPr lang="ru-RU" sz="1400" dirty="0" err="1" smtClean="0">
                <a:latin typeface="e-Ukraine Light" pitchFamily="50" charset="-52"/>
              </a:rPr>
              <a:t>Первинні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документи</a:t>
            </a:r>
            <a:r>
              <a:rPr lang="ru-RU" sz="1400" dirty="0" smtClean="0">
                <a:latin typeface="e-Ukraine Light" pitchFamily="50" charset="-52"/>
              </a:rPr>
              <a:t>, на </a:t>
            </a:r>
            <a:r>
              <a:rPr lang="ru-RU" sz="1400" dirty="0" err="1" smtClean="0">
                <a:latin typeface="e-Ukraine Light" pitchFamily="50" charset="-52"/>
              </a:rPr>
              <a:t>підставі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яких</a:t>
            </a:r>
            <a:r>
              <a:rPr lang="ru-RU" sz="1400" dirty="0" smtClean="0">
                <a:latin typeface="e-Ukraine Light" pitchFamily="50" charset="-52"/>
              </a:rPr>
              <a:t> внесено записи до </a:t>
            </a:r>
            <a:r>
              <a:rPr lang="ru-RU" sz="1400" dirty="0" err="1" smtClean="0">
                <a:latin typeface="e-Ukraine Light" pitchFamily="50" charset="-52"/>
              </a:rPr>
              <a:t>Форми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ведення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обліку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запасів</a:t>
            </a:r>
            <a:r>
              <a:rPr lang="ru-RU" sz="1400" dirty="0" smtClean="0">
                <a:latin typeface="e-Ukraine Light" pitchFamily="50" charset="-52"/>
              </a:rPr>
              <a:t>, </a:t>
            </a:r>
            <a:r>
              <a:rPr lang="ru-RU" sz="1400" dirty="0" err="1" smtClean="0">
                <a:latin typeface="e-Ukraine Light" pitchFamily="50" charset="-52"/>
              </a:rPr>
              <a:t>є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обов'язковими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додатками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до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такої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форми</a:t>
            </a:r>
            <a:r>
              <a:rPr lang="ru-RU" sz="1400" dirty="0" smtClean="0">
                <a:latin typeface="e-Ukraine Light" pitchFamily="50" charset="-52"/>
              </a:rPr>
              <a:t>. </a:t>
            </a:r>
            <a:r>
              <a:rPr lang="ru-RU" sz="1400" dirty="0" err="1" smtClean="0">
                <a:latin typeface="e-Ukraine Light" pitchFamily="50" charset="-52"/>
              </a:rPr>
              <a:t>Внесення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даних</a:t>
            </a:r>
            <a:r>
              <a:rPr lang="ru-RU" sz="1400" dirty="0" smtClean="0">
                <a:latin typeface="e-Ukraine Light" pitchFamily="50" charset="-52"/>
              </a:rPr>
              <a:t> до </a:t>
            </a:r>
            <a:r>
              <a:rPr lang="ru-RU" sz="1400" dirty="0" err="1" smtClean="0">
                <a:latin typeface="e-Ukraine Light" pitchFamily="50" charset="-52"/>
              </a:rPr>
              <a:t>Форми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ведення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обліку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запасів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щодо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надходження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товарів</a:t>
            </a:r>
            <a:r>
              <a:rPr lang="ru-RU" sz="1400" dirty="0" smtClean="0">
                <a:latin typeface="e-Ukraine Light" pitchFamily="50" charset="-52"/>
              </a:rPr>
              <a:t> на </a:t>
            </a:r>
            <a:r>
              <a:rPr lang="ru-RU" sz="1400" dirty="0" err="1" smtClean="0">
                <a:latin typeface="e-Ukraine Light" pitchFamily="50" charset="-52"/>
              </a:rPr>
              <a:t>підставі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первинних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документів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здійснюється</a:t>
            </a:r>
            <a:r>
              <a:rPr lang="ru-RU" sz="1400" dirty="0" smtClean="0">
                <a:latin typeface="e-Ukraine Light" pitchFamily="50" charset="-52"/>
              </a:rPr>
              <a:t> до початку </a:t>
            </a:r>
            <a:r>
              <a:rPr lang="ru-RU" sz="1400" dirty="0" err="1" smtClean="0">
                <a:latin typeface="e-Ukraine Light" pitchFamily="50" charset="-52"/>
              </a:rPr>
              <a:t>їх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реалізації</a:t>
            </a:r>
            <a:r>
              <a:rPr lang="ru-RU" sz="1400" dirty="0" smtClean="0">
                <a:latin typeface="e-Ukraine Light" pitchFamily="50" charset="-52"/>
              </a:rPr>
              <a:t>.</a:t>
            </a:r>
          </a:p>
          <a:p>
            <a:pPr algn="just" fontAlgn="base"/>
            <a:r>
              <a:rPr lang="en-US" sz="1400" dirty="0" smtClean="0">
                <a:latin typeface="e-Ukraine Light" pitchFamily="50" charset="-52"/>
              </a:rPr>
              <a:t>	</a:t>
            </a:r>
            <a:r>
              <a:rPr lang="ru-RU" sz="1400" dirty="0" err="1" smtClean="0">
                <a:latin typeface="e-Ukraine Light" pitchFamily="50" charset="-52"/>
              </a:rPr>
              <a:t>Звертаємо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увагу</a:t>
            </a:r>
            <a:r>
              <a:rPr lang="ru-RU" sz="1400" dirty="0" smtClean="0">
                <a:latin typeface="e-Ukraine Light" pitchFamily="50" charset="-52"/>
              </a:rPr>
              <a:t>, </a:t>
            </a:r>
            <a:r>
              <a:rPr lang="ru-RU" sz="1400" dirty="0" err="1" smtClean="0">
                <a:latin typeface="e-Ukraine Light" pitchFamily="50" charset="-52"/>
              </a:rPr>
              <a:t>що</a:t>
            </a:r>
            <a:r>
              <a:rPr lang="ru-RU" sz="1400" dirty="0" smtClean="0">
                <a:latin typeface="e-Ukraine Light" pitchFamily="50" charset="-52"/>
              </a:rPr>
              <a:t> Форма </a:t>
            </a:r>
            <a:r>
              <a:rPr lang="ru-RU" sz="1400" dirty="0" err="1" smtClean="0">
                <a:latin typeface="e-Ukraine Light" pitchFamily="50" charset="-52"/>
              </a:rPr>
              <a:t>ведення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обліку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товарних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запасів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ведеться</a:t>
            </a:r>
            <a:r>
              <a:rPr lang="ru-RU" sz="1400" dirty="0" smtClean="0">
                <a:latin typeface="e-Ukraine Light" pitchFamily="50" charset="-52"/>
              </a:rPr>
              <a:t> за </a:t>
            </a:r>
            <a:r>
              <a:rPr lang="ru-RU" sz="1400" dirty="0" err="1" smtClean="0">
                <a:latin typeface="e-Ukraine Light" pitchFamily="50" charset="-52"/>
              </a:rPr>
              <a:t>вибором</a:t>
            </a:r>
            <a:r>
              <a:rPr lang="ru-RU" sz="1400" dirty="0" smtClean="0">
                <a:latin typeface="e-Ukraine Light" pitchFamily="50" charset="-52"/>
              </a:rPr>
              <a:t> ФОП у </a:t>
            </a:r>
            <a:r>
              <a:rPr lang="ru-RU" sz="1400" dirty="0" err="1" smtClean="0">
                <a:latin typeface="e-Ukraine Light" pitchFamily="50" charset="-52"/>
              </a:rPr>
              <a:t>паперовій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або</a:t>
            </a:r>
            <a:r>
              <a:rPr lang="ru-RU" sz="1400" dirty="0" smtClean="0">
                <a:latin typeface="e-Ukraine Light" pitchFamily="50" charset="-52"/>
              </a:rPr>
              <a:t> в </a:t>
            </a:r>
            <a:r>
              <a:rPr lang="ru-RU" sz="1400" dirty="0" err="1" smtClean="0">
                <a:latin typeface="e-Ukraine Light" pitchFamily="50" charset="-52"/>
              </a:rPr>
              <a:t>електронній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формі</a:t>
            </a:r>
            <a:r>
              <a:rPr lang="ru-RU" sz="1400" dirty="0" smtClean="0">
                <a:latin typeface="e-Ukraine Light" pitchFamily="50" charset="-52"/>
              </a:rPr>
              <a:t>.</a:t>
            </a:r>
          </a:p>
          <a:p>
            <a:pPr algn="just" fontAlgn="base"/>
            <a:r>
              <a:rPr lang="en-US" sz="1400" dirty="0" smtClean="0">
                <a:latin typeface="e-Ukraine Light" pitchFamily="50" charset="-52"/>
              </a:rPr>
              <a:t>	</a:t>
            </a:r>
            <a:r>
              <a:rPr lang="ru-RU" sz="1400" dirty="0" err="1" smtClean="0">
                <a:latin typeface="e-Ukraine Light" pitchFamily="50" charset="-52"/>
              </a:rPr>
              <a:t>Довідково</a:t>
            </a:r>
            <a:r>
              <a:rPr lang="ru-RU" sz="1400" dirty="0" smtClean="0">
                <a:latin typeface="e-Ukraine Light" pitchFamily="50" charset="-52"/>
              </a:rPr>
              <a:t>: Порядок </a:t>
            </a:r>
            <a:r>
              <a:rPr lang="ru-RU" sz="1400" dirty="0" err="1" smtClean="0">
                <a:latin typeface="e-Ukraine Light" pitchFamily="50" charset="-52"/>
              </a:rPr>
              <a:t>затверджено</a:t>
            </a:r>
            <a:r>
              <a:rPr lang="ru-RU" sz="1400" dirty="0" smtClean="0">
                <a:latin typeface="e-Ukraine Light" pitchFamily="50" charset="-52"/>
              </a:rPr>
              <a:t> наказом </a:t>
            </a:r>
            <a:r>
              <a:rPr lang="ru-RU" sz="1400" dirty="0" err="1" smtClean="0">
                <a:latin typeface="e-Ukraine Light" pitchFamily="50" charset="-52"/>
              </a:rPr>
              <a:t>Міністерством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фінансів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України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від</a:t>
            </a:r>
            <a:r>
              <a:rPr lang="ru-RU" sz="1400" dirty="0" smtClean="0">
                <a:latin typeface="e-Ukraine Light" pitchFamily="50" charset="-52"/>
              </a:rPr>
              <a:t> 03 </a:t>
            </a:r>
            <a:r>
              <a:rPr lang="ru-RU" sz="1400" dirty="0" err="1" smtClean="0">
                <a:latin typeface="e-Ukraine Light" pitchFamily="50" charset="-52"/>
              </a:rPr>
              <a:t>вересня</a:t>
            </a:r>
            <a:r>
              <a:rPr lang="ru-RU" sz="1400" dirty="0" smtClean="0">
                <a:latin typeface="e-Ukraine Light" pitchFamily="50" charset="-52"/>
              </a:rPr>
              <a:t> 2021 року № 496.</a:t>
            </a:r>
          </a:p>
          <a:p>
            <a:pPr fontAlgn="base"/>
            <a:endParaRPr lang="ru-RU" sz="1600" dirty="0" smtClean="0">
              <a:latin typeface="e-Ukraine Light" pitchFamily="50" charset="-52"/>
            </a:endParaRPr>
          </a:p>
          <a:p>
            <a:pPr algn="just"/>
            <a:endParaRPr lang="ru-RU" sz="1050" dirty="0" smtClean="0">
              <a:latin typeface="e-Ukraine" pitchFamily="2" charset="-5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2219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1370</TotalTime>
  <Words>177</Words>
  <Application>Microsoft Office PowerPoint</Application>
  <PresentationFormat>Лист A4 (210x297 мм)</PresentationFormat>
  <Paragraphs>26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adm</cp:lastModifiedBy>
  <cp:revision>181</cp:revision>
  <dcterms:created xsi:type="dcterms:W3CDTF">2021-05-27T05:23:05Z</dcterms:created>
  <dcterms:modified xsi:type="dcterms:W3CDTF">2021-11-16T12:24:44Z</dcterms:modified>
</cp:coreProperties>
</file>