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5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8247" y="0"/>
            <a:ext cx="4877753" cy="68580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xmlns="" id="{5B1F3CBD-8D08-499F-BE54-1DF3C9FE8E21}"/>
              </a:ext>
            </a:extLst>
          </p:cNvPr>
          <p:cNvGrpSpPr/>
          <p:nvPr/>
        </p:nvGrpSpPr>
        <p:grpSpPr>
          <a:xfrm>
            <a:off x="106282" y="114300"/>
            <a:ext cx="4820999" cy="6743700"/>
            <a:chOff x="64808" y="106681"/>
            <a:chExt cx="4811442" cy="6743700"/>
          </a:xfrm>
        </p:grpSpPr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xmlns="" id="{4A6F6DA5-6ACE-429E-B52A-AC44102F0184}"/>
                </a:ext>
              </a:extLst>
            </p:cNvPr>
            <p:cNvGrpSpPr/>
            <p:nvPr/>
          </p:nvGrpSpPr>
          <p:grpSpPr>
            <a:xfrm>
              <a:off x="64808" y="106681"/>
              <a:ext cx="4793934" cy="6743700"/>
              <a:chOff x="64808" y="106681"/>
              <a:chExt cx="4793934" cy="6743700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xmlns="" id="{09A0A77F-376C-47B9-BB79-353299E74E74}"/>
                  </a:ext>
                </a:extLst>
              </p:cNvPr>
              <p:cNvSpPr/>
              <p:nvPr/>
            </p:nvSpPr>
            <p:spPr>
              <a:xfrm>
                <a:off x="64808" y="106681"/>
                <a:ext cx="4793934" cy="6591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:a16="http://schemas.microsoft.com/office/drawing/2014/main" xmlns="" id="{DCA030F4-92F2-48AB-8BB4-77C584043B72}"/>
                  </a:ext>
                </a:extLst>
              </p:cNvPr>
              <p:cNvSpPr/>
              <p:nvPr/>
            </p:nvSpPr>
            <p:spPr>
              <a:xfrm>
                <a:off x="2328387" y="6545581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1100" dirty="0" smtClean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3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100" name="Рисунок 10" descr="https://chart.googleapis.com/chart?cht=qr&amp;chl=https%3A%2F%2Ft.me%2FinfoTAXbot&amp;chld=L|0&amp;chs=150">
              <a:extLst>
                <a:ext uri="{FF2B5EF4-FFF2-40B4-BE49-F238E27FC236}">
                  <a16:creationId xmlns:a16="http://schemas.microsoft.com/office/drawing/2014/main" xmlns="" id="{C10BBAFE-2D79-49E5-868B-A0FDCC9F8B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161" y="1990344"/>
              <a:ext cx="1304925" cy="1304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9" name="Рисунок 1" descr="https://chart.googleapis.com/chart?cht=qr&amp;chl=https%3A%2F%2Ft.me%2Ftax_gov_ua&amp;chld=L|0&amp;chs=150">
              <a:extLst>
                <a:ext uri="{FF2B5EF4-FFF2-40B4-BE49-F238E27FC236}">
                  <a16:creationId xmlns:a16="http://schemas.microsoft.com/office/drawing/2014/main" xmlns="" id="{AB68234D-4D6E-4D60-B461-52334D70C2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3465338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8" name="Рисунок 7" descr="https://chart.googleapis.com/chart?cht=qr&amp;chl=https%3A%2F%2Fwww.youtube.com%2FTaxUkraine&amp;chld=L|0&amp;chs=150">
              <a:extLst>
                <a:ext uri="{FF2B5EF4-FFF2-40B4-BE49-F238E27FC236}">
                  <a16:creationId xmlns:a16="http://schemas.microsoft.com/office/drawing/2014/main" xmlns="" id="{B988640C-7F4D-43BB-8D2B-B0AB4B4AD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4329384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:a16="http://schemas.microsoft.com/office/drawing/2014/main" xmlns="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5193430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xmlns="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203687"/>
              <a:ext cx="4793934" cy="1754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Друзі, підписуйтеся на офіційні сторінки Державної податкової служби України у соціальних мережах, де ви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зможе</a:t>
              </a:r>
              <a:r>
                <a:rPr lang="uk-UA" altLang="ru-RU" sz="1200" dirty="0" smtClean="0">
                  <a:solidFill>
                    <a:srgbClr val="333333"/>
                  </a:solidFill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те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переглянути новини, актуальні роз'яснення податкових новацій, а також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інфографіки,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коментарі керівництва,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фахівців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служби! Буде корисно та цікаво!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Спілкуйтеся з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податковою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службою дистанційно за допомогою сервісу  «InfoTAX»: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xmlns="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3500673"/>
              <a:ext cx="2077686" cy="800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канал ДПС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Telegram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xmlns="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4465058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Youtube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каналі ДПС 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xmlns="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5273743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xmlns="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xmlns="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734051" y="891740"/>
            <a:ext cx="3371850" cy="16619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1400" dirty="0" smtClean="0">
              <a:latin typeface="e-Ukraine Light" pitchFamily="50" charset="-52"/>
            </a:endParaRPr>
          </a:p>
          <a:p>
            <a:pPr algn="ctr"/>
            <a:endParaRPr lang="ru-RU" sz="1400" dirty="0" smtClean="0">
              <a:latin typeface="e-Ukraine Light" pitchFamily="50" charset="-52"/>
            </a:endParaRPr>
          </a:p>
          <a:p>
            <a:pPr algn="ctr" fontAlgn="base"/>
            <a:r>
              <a:rPr lang="ru-RU" sz="1200" b="1" dirty="0" smtClean="0">
                <a:latin typeface="e-Ukraine Light" pitchFamily="50" charset="-52"/>
              </a:rPr>
              <a:t>За </a:t>
            </a:r>
            <a:r>
              <a:rPr lang="ru-RU" sz="1200" b="1" dirty="0" err="1" smtClean="0">
                <a:latin typeface="e-Ukraine Light" pitchFamily="50" charset="-52"/>
              </a:rPr>
              <a:t>наявності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яких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документів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посадові</a:t>
            </a:r>
            <a:r>
              <a:rPr lang="ru-RU" sz="1200" b="1" dirty="0" smtClean="0">
                <a:latin typeface="e-Ukraine Light" pitchFamily="50" charset="-52"/>
              </a:rPr>
              <a:t> особи </a:t>
            </a:r>
            <a:r>
              <a:rPr lang="ru-RU" sz="1200" b="1" dirty="0" err="1" smtClean="0">
                <a:latin typeface="e-Ukraine Light" pitchFamily="50" charset="-52"/>
              </a:rPr>
              <a:t>контролюючого</a:t>
            </a:r>
            <a:r>
              <a:rPr lang="ru-RU" sz="1200" b="1" dirty="0" smtClean="0">
                <a:latin typeface="e-Ukraine Light" pitchFamily="50" charset="-52"/>
              </a:rPr>
              <a:t> органу </a:t>
            </a:r>
            <a:r>
              <a:rPr lang="ru-RU" sz="1200" b="1" dirty="0" err="1" smtClean="0">
                <a:latin typeface="e-Ukraine Light" pitchFamily="50" charset="-52"/>
              </a:rPr>
              <a:t>мають</a:t>
            </a:r>
            <a:r>
              <a:rPr lang="ru-RU" sz="1200" b="1" dirty="0" smtClean="0">
                <a:latin typeface="e-Ukraine Light" pitchFamily="50" charset="-52"/>
              </a:rPr>
              <a:t> право </a:t>
            </a:r>
            <a:r>
              <a:rPr lang="ru-RU" sz="1200" b="1" dirty="0" err="1" smtClean="0">
                <a:latin typeface="e-Ukraine Light" pitchFamily="50" charset="-52"/>
              </a:rPr>
              <a:t>приступити</a:t>
            </a:r>
            <a:r>
              <a:rPr lang="ru-RU" sz="1200" b="1" dirty="0" smtClean="0">
                <a:latin typeface="e-Ukraine Light" pitchFamily="50" charset="-52"/>
              </a:rPr>
              <a:t> до </a:t>
            </a:r>
            <a:r>
              <a:rPr lang="ru-RU" sz="1200" b="1" dirty="0" err="1" smtClean="0">
                <a:latin typeface="e-Ukraine Light" pitchFamily="50" charset="-52"/>
              </a:rPr>
              <a:t>проведення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документальної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планової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перевірки</a:t>
            </a:r>
            <a:r>
              <a:rPr lang="ru-RU" sz="1200" b="1" dirty="0" smtClean="0">
                <a:latin typeface="e-Ukraine Light" pitchFamily="50" charset="-52"/>
              </a:rPr>
              <a:t>?</a:t>
            </a:r>
          </a:p>
          <a:p>
            <a:pPr algn="ctr"/>
            <a:endParaRPr lang="uk-UA" sz="1400" dirty="0">
              <a:latin typeface="e-Ukraine Light" pitchFamily="50" charset="-52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048251" y="6461285"/>
            <a:ext cx="962024" cy="21544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dirty="0" smtClean="0">
                <a:solidFill>
                  <a:srgbClr val="333333"/>
                </a:solidFill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Листопад </a:t>
            </a:r>
            <a:r>
              <a:rPr kumimoji="0" lang="uk-UA" sz="8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2021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29325" y="180977"/>
            <a:ext cx="31242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Головне </a:t>
            </a: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управління</a:t>
            </a: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 ДПС у м. Києві </a:t>
            </a:r>
          </a:p>
        </p:txBody>
      </p:sp>
    </p:spTree>
    <p:extLst>
      <p:ext uri="{BB962C8B-B14F-4D97-AF65-F5344CB8AC3E}">
        <p14:creationId xmlns:p14="http://schemas.microsoft.com/office/powerpoint/2010/main" xmlns="" val="338214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77BE1E3B-BB62-4FEA-84E6-53708639754F}"/>
              </a:ext>
            </a:extLst>
          </p:cNvPr>
          <p:cNvGrpSpPr/>
          <p:nvPr/>
        </p:nvGrpSpPr>
        <p:grpSpPr>
          <a:xfrm>
            <a:off x="93345" y="161925"/>
            <a:ext cx="4850130" cy="67056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uk-UA" sz="140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192DF1A1-DE05-4849-B565-0A68A4DD5458}"/>
              </a:ext>
            </a:extLst>
          </p:cNvPr>
          <p:cNvGrpSpPr/>
          <p:nvPr/>
        </p:nvGrpSpPr>
        <p:grpSpPr>
          <a:xfrm>
            <a:off x="5025570" y="161924"/>
            <a:ext cx="4793934" cy="6697981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xmlns="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mtClean="0"/>
                <a:t>тРАВ</a:t>
              </a:r>
              <a:endParaRPr lang="uk-UA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xmlns="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dirty="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uk-UA" sz="11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B020ADF-A26B-4DB1-A8F3-01CE965CB04E}"/>
              </a:ext>
            </a:extLst>
          </p:cNvPr>
          <p:cNvSpPr/>
          <p:nvPr/>
        </p:nvSpPr>
        <p:spPr>
          <a:xfrm>
            <a:off x="276224" y="26669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A93320C9-B67C-4431-A6A6-D9A5DA9531D3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50" y="3068210"/>
            <a:ext cx="46481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uk-UA" sz="1300" smtClean="0">
              <a:latin typeface="e-Ukraine Light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8126" y="86916"/>
            <a:ext cx="4543424" cy="315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1450" smtClean="0"/>
              <a:t>    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010150" y="66675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1000" smtClean="0">
              <a:latin typeface="e-Ukraine" pitchFamily="2" charset="-52"/>
            </a:endParaRPr>
          </a:p>
          <a:p>
            <a:pPr indent="457200" algn="just"/>
            <a:endParaRPr lang="uk-UA" sz="1000" smtClean="0">
              <a:latin typeface="e-Ukraine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0025" y="200025"/>
            <a:ext cx="4589924" cy="6763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uk-UA" sz="1500" dirty="0" smtClean="0">
                <a:latin typeface="e-Ukraine" pitchFamily="2" charset="-52"/>
              </a:rPr>
              <a:t>  	</a:t>
            </a:r>
            <a:r>
              <a:rPr lang="ru-RU" sz="1350" dirty="0" smtClean="0">
                <a:latin typeface="e-Ukraine Light" pitchFamily="50" charset="-52"/>
              </a:rPr>
              <a:t>Головне </a:t>
            </a:r>
            <a:r>
              <a:rPr lang="ru-RU" sz="1350" dirty="0" err="1" smtClean="0">
                <a:latin typeface="e-Ukraine Light" pitchFamily="50" charset="-52"/>
              </a:rPr>
              <a:t>управління</a:t>
            </a:r>
            <a:r>
              <a:rPr lang="ru-RU" sz="1350" dirty="0" smtClean="0">
                <a:latin typeface="e-Ukraine Light" pitchFamily="50" charset="-52"/>
              </a:rPr>
              <a:t> ДПС у м. </a:t>
            </a:r>
            <a:r>
              <a:rPr lang="ru-RU" sz="1350" dirty="0" err="1" smtClean="0">
                <a:latin typeface="e-Ukraine Light" pitchFamily="50" charset="-52"/>
              </a:rPr>
              <a:t>Києві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звертає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увагу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що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посадові</a:t>
            </a:r>
            <a:r>
              <a:rPr lang="ru-RU" sz="1350" dirty="0" smtClean="0">
                <a:latin typeface="e-Ukraine Light" pitchFamily="50" charset="-52"/>
              </a:rPr>
              <a:t> особи </a:t>
            </a:r>
            <a:r>
              <a:rPr lang="ru-RU" sz="1350" dirty="0" err="1" smtClean="0">
                <a:latin typeface="e-Ukraine Light" pitchFamily="50" charset="-52"/>
              </a:rPr>
              <a:t>контролюючого</a:t>
            </a:r>
            <a:r>
              <a:rPr lang="ru-RU" sz="1350" dirty="0" smtClean="0">
                <a:latin typeface="e-Ukraine Light" pitchFamily="50" charset="-52"/>
              </a:rPr>
              <a:t> органу </a:t>
            </a:r>
            <a:r>
              <a:rPr lang="ru-RU" sz="1350" dirty="0" err="1" smtClean="0">
                <a:latin typeface="e-Ukraine Light" pitchFamily="50" charset="-52"/>
              </a:rPr>
              <a:t>мають</a:t>
            </a:r>
            <a:r>
              <a:rPr lang="ru-RU" sz="1350" dirty="0" smtClean="0">
                <a:latin typeface="e-Ukraine Light" pitchFamily="50" charset="-52"/>
              </a:rPr>
              <a:t> право </a:t>
            </a:r>
            <a:r>
              <a:rPr lang="ru-RU" sz="1350" dirty="0" err="1" smtClean="0">
                <a:latin typeface="e-Ukraine Light" pitchFamily="50" charset="-52"/>
              </a:rPr>
              <a:t>приступити</a:t>
            </a:r>
            <a:r>
              <a:rPr lang="ru-RU" sz="1350" dirty="0" smtClean="0">
                <a:latin typeface="e-Ukraine Light" pitchFamily="50" charset="-52"/>
              </a:rPr>
              <a:t> до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документальної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виїзної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планової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позапланової</a:t>
            </a:r>
            <a:r>
              <a:rPr lang="ru-RU" sz="1350" dirty="0" smtClean="0">
                <a:latin typeface="e-Ukraine Light" pitchFamily="50" charset="-52"/>
              </a:rPr>
              <a:t>), </a:t>
            </a:r>
            <a:r>
              <a:rPr lang="ru-RU" sz="1350" dirty="0" err="1" smtClean="0">
                <a:latin typeface="e-Ukraine Light" pitchFamily="50" charset="-52"/>
              </a:rPr>
              <a:t>фактичної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 за </a:t>
            </a:r>
            <a:r>
              <a:rPr lang="ru-RU" sz="1350" dirty="0" err="1" smtClean="0">
                <a:latin typeface="e-Ukraine Light" pitchFamily="50" charset="-52"/>
              </a:rPr>
              <a:t>наявності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підстав</a:t>
            </a:r>
            <a:r>
              <a:rPr lang="ru-RU" sz="1350" dirty="0" smtClean="0">
                <a:latin typeface="e-Ukraine Light" pitchFamily="50" charset="-52"/>
              </a:rPr>
              <a:t> для </a:t>
            </a:r>
            <a:r>
              <a:rPr lang="ru-RU" sz="1350" dirty="0" err="1" smtClean="0">
                <a:latin typeface="e-Ukraine Light" pitchFamily="50" charset="-52"/>
              </a:rPr>
              <a:t>їх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визначених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Податковим</a:t>
            </a:r>
            <a:r>
              <a:rPr lang="ru-RU" sz="1350" dirty="0" smtClean="0">
                <a:latin typeface="e-Ukraine Light" pitchFamily="50" charset="-52"/>
              </a:rPr>
              <a:t> кодексом </a:t>
            </a:r>
            <a:r>
              <a:rPr lang="ru-RU" sz="1350" dirty="0" err="1" smtClean="0">
                <a:latin typeface="e-Ukraine Light" pitchFamily="50" charset="-52"/>
              </a:rPr>
              <a:t>України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далі</a:t>
            </a:r>
            <a:r>
              <a:rPr lang="ru-RU" sz="1350" dirty="0" smtClean="0">
                <a:latin typeface="e-Ukraine Light" pitchFamily="50" charset="-52"/>
              </a:rPr>
              <a:t> – ПКУ), та за </a:t>
            </a:r>
            <a:r>
              <a:rPr lang="ru-RU" sz="1350" dirty="0" err="1" smtClean="0">
                <a:latin typeface="e-Ukraine Light" pitchFamily="50" charset="-52"/>
              </a:rPr>
              <a:t>умови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пред’явлення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або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надіслання</a:t>
            </a:r>
            <a:r>
              <a:rPr lang="ru-RU" sz="1350" dirty="0" smtClean="0">
                <a:latin typeface="e-Ukraine Light" pitchFamily="50" charset="-52"/>
              </a:rPr>
              <a:t> таких </a:t>
            </a:r>
            <a:r>
              <a:rPr lang="ru-RU" sz="1350" dirty="0" err="1" smtClean="0">
                <a:latin typeface="e-Ukraine Light" pitchFamily="50" charset="-52"/>
              </a:rPr>
              <a:t>документів:направлення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smtClean="0">
                <a:latin typeface="e-Ukraine Light" pitchFamily="50" charset="-52"/>
              </a:rPr>
              <a:t>на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такої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, в </a:t>
            </a:r>
            <a:r>
              <a:rPr lang="ru-RU" sz="1350" dirty="0" err="1" smtClean="0">
                <a:latin typeface="e-Ukraine Light" pitchFamily="50" charset="-52"/>
              </a:rPr>
              <a:t>якому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зазначаються</a:t>
            </a:r>
            <a:r>
              <a:rPr lang="ru-RU" sz="1350" dirty="0" smtClean="0">
                <a:latin typeface="e-Ukraine Light" pitchFamily="50" charset="-52"/>
              </a:rPr>
              <a:t> дата </a:t>
            </a:r>
            <a:r>
              <a:rPr lang="ru-RU" sz="1350" dirty="0" err="1" smtClean="0">
                <a:latin typeface="e-Ukraine Light" pitchFamily="50" charset="-52"/>
              </a:rPr>
              <a:t>видачі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найменування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контролюючого</a:t>
            </a:r>
            <a:r>
              <a:rPr lang="ru-RU" sz="1350" dirty="0" smtClean="0">
                <a:latin typeface="e-Ukraine Light" pitchFamily="50" charset="-52"/>
              </a:rPr>
              <a:t> органу, </a:t>
            </a:r>
            <a:r>
              <a:rPr lang="ru-RU" sz="1350" dirty="0" err="1" smtClean="0">
                <a:latin typeface="e-Ukraine Light" pitchFamily="50" charset="-52"/>
              </a:rPr>
              <a:t>реквізити</a:t>
            </a:r>
            <a:r>
              <a:rPr lang="ru-RU" sz="1350" dirty="0" smtClean="0">
                <a:latin typeface="e-Ukraine Light" pitchFamily="50" charset="-52"/>
              </a:rPr>
              <a:t> наказу про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відповідної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найменування</a:t>
            </a:r>
            <a:r>
              <a:rPr lang="ru-RU" sz="1350" dirty="0" smtClean="0">
                <a:latin typeface="e-Ukraine Light" pitchFamily="50" charset="-52"/>
              </a:rPr>
              <a:t> та </a:t>
            </a:r>
            <a:r>
              <a:rPr lang="ru-RU" sz="1350" dirty="0" err="1" smtClean="0">
                <a:latin typeface="e-Ukraine Light" pitchFamily="50" charset="-52"/>
              </a:rPr>
              <a:t>реквізити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суб’єкта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прізвище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ім’я</a:t>
            </a:r>
            <a:r>
              <a:rPr lang="ru-RU" sz="1350" dirty="0" smtClean="0">
                <a:latin typeface="e-Ukraine Light" pitchFamily="50" charset="-52"/>
              </a:rPr>
              <a:t>, по </a:t>
            </a:r>
            <a:r>
              <a:rPr lang="ru-RU" sz="1350" dirty="0" err="1" smtClean="0">
                <a:latin typeface="e-Ukraine Light" pitchFamily="50" charset="-52"/>
              </a:rPr>
              <a:t>батькові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фізичної</a:t>
            </a:r>
            <a:r>
              <a:rPr lang="ru-RU" sz="1350" dirty="0" smtClean="0">
                <a:latin typeface="e-Ukraine Light" pitchFamily="50" charset="-52"/>
              </a:rPr>
              <a:t> особи – </a:t>
            </a:r>
            <a:r>
              <a:rPr lang="ru-RU" sz="1350" dirty="0" err="1" smtClean="0">
                <a:latin typeface="e-Ukraine Light" pitchFamily="50" charset="-52"/>
              </a:rPr>
              <a:t>платника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податку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який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перевіряється</a:t>
            </a:r>
            <a:r>
              <a:rPr lang="ru-RU" sz="1350" dirty="0" smtClean="0">
                <a:latin typeface="e-Ukraine Light" pitchFamily="50" charset="-52"/>
              </a:rPr>
              <a:t>) </a:t>
            </a:r>
            <a:r>
              <a:rPr lang="ru-RU" sz="1350" dirty="0" err="1" smtClean="0">
                <a:latin typeface="e-Ukraine Light" pitchFamily="50" charset="-52"/>
              </a:rPr>
              <a:t>або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об’єкта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перевірка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якого</a:t>
            </a:r>
            <a:r>
              <a:rPr lang="ru-RU" sz="1350" dirty="0" smtClean="0">
                <a:latin typeface="e-Ukraine Light" pitchFamily="50" charset="-52"/>
              </a:rPr>
              <a:t> проводиться, мета, вид (документальна </a:t>
            </a:r>
            <a:r>
              <a:rPr lang="ru-RU" sz="1350" dirty="0" err="1" smtClean="0">
                <a:latin typeface="e-Ukraine Light" pitchFamily="50" charset="-52"/>
              </a:rPr>
              <a:t>планова</a:t>
            </a:r>
            <a:r>
              <a:rPr lang="ru-RU" sz="1350" dirty="0" smtClean="0">
                <a:latin typeface="e-Ukraine Light" pitchFamily="50" charset="-52"/>
              </a:rPr>
              <a:t>/</a:t>
            </a:r>
            <a:r>
              <a:rPr lang="ru-RU" sz="1350" dirty="0" err="1" smtClean="0">
                <a:latin typeface="e-Ukraine Light" pitchFamily="50" charset="-52"/>
              </a:rPr>
              <a:t>позапланова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або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фактична</a:t>
            </a:r>
            <a:r>
              <a:rPr lang="ru-RU" sz="1350" dirty="0" smtClean="0">
                <a:latin typeface="e-Ukraine Light" pitchFamily="50" charset="-52"/>
              </a:rPr>
              <a:t>), </a:t>
            </a:r>
            <a:r>
              <a:rPr lang="ru-RU" sz="1350" dirty="0" err="1" smtClean="0">
                <a:latin typeface="e-Ukraine Light" pitchFamily="50" charset="-52"/>
              </a:rPr>
              <a:t>підстави</a:t>
            </a:r>
            <a:r>
              <a:rPr lang="ru-RU" sz="1350" dirty="0" smtClean="0">
                <a:latin typeface="e-Ukraine Light" pitchFamily="50" charset="-52"/>
              </a:rPr>
              <a:t>, дата початку та </a:t>
            </a:r>
            <a:r>
              <a:rPr lang="ru-RU" sz="1350" dirty="0" err="1" smtClean="0">
                <a:latin typeface="e-Ukraine Light" pitchFamily="50" charset="-52"/>
              </a:rPr>
              <a:t>тривалість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, посада та </a:t>
            </a:r>
            <a:r>
              <a:rPr lang="ru-RU" sz="1350" dirty="0" err="1" smtClean="0">
                <a:latin typeface="e-Ukraine Light" pitchFamily="50" charset="-52"/>
              </a:rPr>
              <a:t>прізвище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посадової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службової</a:t>
            </a:r>
            <a:r>
              <a:rPr lang="ru-RU" sz="1350" dirty="0" smtClean="0">
                <a:latin typeface="e-Ukraine Light" pitchFamily="50" charset="-52"/>
              </a:rPr>
              <a:t>) особи, яка </a:t>
            </a:r>
            <a:r>
              <a:rPr lang="ru-RU" sz="1350" dirty="0" err="1" smtClean="0">
                <a:latin typeface="e-Ukraine Light" pitchFamily="50" charset="-52"/>
              </a:rPr>
              <a:t>проводитиме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перевірку</a:t>
            </a:r>
            <a:r>
              <a:rPr lang="ru-RU" sz="1350" dirty="0" smtClean="0">
                <a:latin typeface="e-Ukraine Light" pitchFamily="50" charset="-52"/>
              </a:rPr>
              <a:t>. </a:t>
            </a:r>
            <a:endParaRPr lang="ru-RU" sz="1350" dirty="0" smtClean="0">
              <a:latin typeface="e-Ukraine Light" pitchFamily="50" charset="-52"/>
            </a:endParaRPr>
          </a:p>
          <a:p>
            <a:pPr algn="just" fontAlgn="base"/>
            <a:r>
              <a:rPr lang="ru-RU" sz="1350" dirty="0" smtClean="0">
                <a:latin typeface="e-Ukraine Light" pitchFamily="50" charset="-52"/>
              </a:rPr>
              <a:t>	</a:t>
            </a:r>
            <a:r>
              <a:rPr lang="ru-RU" sz="1350" dirty="0" err="1" smtClean="0">
                <a:latin typeface="e-Ukraine Light" pitchFamily="50" charset="-52"/>
              </a:rPr>
              <a:t>Направлення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smtClean="0">
                <a:latin typeface="e-Ukraine Light" pitchFamily="50" charset="-52"/>
              </a:rPr>
              <a:t>на </a:t>
            </a:r>
            <a:r>
              <a:rPr lang="ru-RU" sz="1350" dirty="0" err="1" smtClean="0">
                <a:latin typeface="e-Ukraine Light" pitchFamily="50" charset="-52"/>
              </a:rPr>
              <a:t>перевірку</a:t>
            </a:r>
            <a:r>
              <a:rPr lang="ru-RU" sz="1350" dirty="0" smtClean="0">
                <a:latin typeface="e-Ukraine Light" pitchFamily="50" charset="-52"/>
              </a:rPr>
              <a:t> у такому </a:t>
            </a:r>
            <a:r>
              <a:rPr lang="ru-RU" sz="1350" dirty="0" err="1" smtClean="0">
                <a:latin typeface="e-Ukraine Light" pitchFamily="50" charset="-52"/>
              </a:rPr>
              <a:t>випадку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є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дійсним</a:t>
            </a:r>
            <a:r>
              <a:rPr lang="ru-RU" sz="1350" dirty="0" smtClean="0">
                <a:latin typeface="e-Ukraine Light" pitchFamily="50" charset="-52"/>
              </a:rPr>
              <a:t> за </a:t>
            </a:r>
            <a:r>
              <a:rPr lang="ru-RU" sz="1350" dirty="0" err="1" smtClean="0">
                <a:latin typeface="e-Ukraine Light" pitchFamily="50" charset="-52"/>
              </a:rPr>
              <a:t>наявності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підпису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керівника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його</a:t>
            </a:r>
            <a:r>
              <a:rPr lang="ru-RU" sz="1350" dirty="0" smtClean="0">
                <a:latin typeface="e-Ukraine Light" pitchFamily="50" charset="-52"/>
              </a:rPr>
              <a:t> заступника </a:t>
            </a:r>
            <a:r>
              <a:rPr lang="ru-RU" sz="1350" dirty="0" err="1" smtClean="0">
                <a:latin typeface="e-Ukraine Light" pitchFamily="50" charset="-52"/>
              </a:rPr>
              <a:t>або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уповноваженої</a:t>
            </a:r>
            <a:r>
              <a:rPr lang="ru-RU" sz="1350" dirty="0" smtClean="0">
                <a:latin typeface="e-Ukraine Light" pitchFamily="50" charset="-52"/>
              </a:rPr>
              <a:t> особи) </a:t>
            </a:r>
            <a:r>
              <a:rPr lang="ru-RU" sz="1350" dirty="0" err="1" smtClean="0">
                <a:latin typeface="e-Ukraine Light" pitchFamily="50" charset="-52"/>
              </a:rPr>
              <a:t>контролюючого</a:t>
            </a:r>
            <a:r>
              <a:rPr lang="ru-RU" sz="1350" dirty="0" smtClean="0">
                <a:latin typeface="e-Ukraine Light" pitchFamily="50" charset="-52"/>
              </a:rPr>
              <a:t> органу, </a:t>
            </a:r>
            <a:r>
              <a:rPr lang="ru-RU" sz="1350" dirty="0" err="1" smtClean="0">
                <a:latin typeface="e-Ukraine Light" pitchFamily="50" charset="-52"/>
              </a:rPr>
              <a:t>що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скріплений</a:t>
            </a:r>
            <a:r>
              <a:rPr lang="ru-RU" sz="1350" dirty="0" smtClean="0">
                <a:latin typeface="e-Ukraine Light" pitchFamily="50" charset="-52"/>
              </a:rPr>
              <a:t> печаткою </a:t>
            </a:r>
            <a:r>
              <a:rPr lang="ru-RU" sz="1350" dirty="0" err="1" smtClean="0">
                <a:latin typeface="e-Ukraine Light" pitchFamily="50" charset="-52"/>
              </a:rPr>
              <a:t>контролюючого</a:t>
            </a:r>
            <a:r>
              <a:rPr lang="ru-RU" sz="1350" dirty="0" smtClean="0">
                <a:latin typeface="e-Ukraine Light" pitchFamily="50" charset="-52"/>
              </a:rPr>
              <a:t> органу</a:t>
            </a:r>
            <a:r>
              <a:rPr lang="ru-RU" sz="1350" dirty="0" smtClean="0">
                <a:latin typeface="e-Ukraine Light" pitchFamily="50" charset="-52"/>
              </a:rPr>
              <a:t>; </a:t>
            </a:r>
            <a:r>
              <a:rPr lang="ru-RU" sz="1350" dirty="0" err="1" smtClean="0">
                <a:latin typeface="e-Ukraine Light" pitchFamily="50" charset="-52"/>
              </a:rPr>
              <a:t>копії</a:t>
            </a:r>
            <a:r>
              <a:rPr lang="ru-RU" sz="1350" dirty="0" smtClean="0">
                <a:latin typeface="e-Ukraine Light" pitchFamily="50" charset="-52"/>
              </a:rPr>
              <a:t> наказу про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, в </a:t>
            </a:r>
            <a:r>
              <a:rPr lang="ru-RU" sz="1350" dirty="0" err="1" smtClean="0">
                <a:latin typeface="e-Ukraine Light" pitchFamily="50" charset="-52"/>
              </a:rPr>
              <a:t>якому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зазначаються</a:t>
            </a:r>
            <a:r>
              <a:rPr lang="ru-RU" sz="1350" dirty="0" smtClean="0">
                <a:latin typeface="e-Ukraine Light" pitchFamily="50" charset="-52"/>
              </a:rPr>
              <a:t> дата </a:t>
            </a:r>
            <a:r>
              <a:rPr lang="ru-RU" sz="1350" dirty="0" err="1" smtClean="0">
                <a:latin typeface="e-Ukraine Light" pitchFamily="50" charset="-52"/>
              </a:rPr>
              <a:t>видачі</a:t>
            </a:r>
            <a:r>
              <a:rPr lang="ru-RU" sz="1350" dirty="0" smtClean="0">
                <a:latin typeface="e-Ukraine Light" pitchFamily="50" charset="-52"/>
              </a:rPr>
              <a:t>,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229222" y="180974"/>
            <a:ext cx="4524377" cy="6732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350" dirty="0" err="1" smtClean="0">
                <a:latin typeface="e-Ukraine Light" pitchFamily="50" charset="-52"/>
              </a:rPr>
              <a:t>найменування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контролюючого</a:t>
            </a:r>
            <a:r>
              <a:rPr lang="ru-RU" sz="1350" smtClean="0">
                <a:latin typeface="e-Ukraine Light" pitchFamily="50" charset="-52"/>
              </a:rPr>
              <a:t> органу </a:t>
            </a:r>
            <a:r>
              <a:rPr lang="ru-RU" sz="1350" smtClean="0">
                <a:latin typeface="e-Ukraine Light" pitchFamily="50" charset="-52"/>
              </a:rPr>
              <a:t>найменування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smtClean="0">
                <a:latin typeface="e-Ukraine Light" pitchFamily="50" charset="-52"/>
              </a:rPr>
              <a:t>та </a:t>
            </a:r>
            <a:r>
              <a:rPr lang="ru-RU" sz="1350" dirty="0" err="1" smtClean="0">
                <a:latin typeface="e-Ukraine Light" pitchFamily="50" charset="-52"/>
              </a:rPr>
              <a:t>реквізити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суб’єкта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прізвище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ім’я</a:t>
            </a:r>
            <a:r>
              <a:rPr lang="ru-RU" sz="1350" dirty="0" smtClean="0">
                <a:latin typeface="e-Ukraine Light" pitchFamily="50" charset="-52"/>
              </a:rPr>
              <a:t>, по </a:t>
            </a:r>
            <a:r>
              <a:rPr lang="ru-RU" sz="1350" dirty="0" err="1" smtClean="0">
                <a:latin typeface="e-Ukraine Light" pitchFamily="50" charset="-52"/>
              </a:rPr>
              <a:t>батькові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фізичної</a:t>
            </a:r>
            <a:r>
              <a:rPr lang="ru-RU" sz="1350" dirty="0" smtClean="0">
                <a:latin typeface="e-Ukraine Light" pitchFamily="50" charset="-52"/>
              </a:rPr>
              <a:t> особи – </a:t>
            </a:r>
            <a:r>
              <a:rPr lang="ru-RU" sz="1350" dirty="0" err="1" smtClean="0">
                <a:latin typeface="e-Ukraine Light" pitchFamily="50" charset="-52"/>
              </a:rPr>
              <a:t>платника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податку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який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перевіряється</a:t>
            </a:r>
            <a:r>
              <a:rPr lang="ru-RU" sz="1350" dirty="0" smtClean="0">
                <a:latin typeface="e-Ukraine Light" pitchFamily="50" charset="-52"/>
              </a:rPr>
              <a:t>) та у </a:t>
            </a:r>
            <a:r>
              <a:rPr lang="ru-RU" sz="1350" dirty="0" err="1" smtClean="0">
                <a:latin typeface="e-Ukraine Light" pitchFamily="50" charset="-52"/>
              </a:rPr>
              <a:t>разі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 в </a:t>
            </a:r>
            <a:r>
              <a:rPr lang="ru-RU" sz="1350" dirty="0" err="1" smtClean="0">
                <a:latin typeface="e-Ukraine Light" pitchFamily="50" charset="-52"/>
              </a:rPr>
              <a:t>іншому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місці</a:t>
            </a:r>
            <a:r>
              <a:rPr lang="ru-RU" sz="1350" dirty="0" smtClean="0">
                <a:latin typeface="e-Ukraine Light" pitchFamily="50" charset="-52"/>
              </a:rPr>
              <a:t> – адреса </a:t>
            </a:r>
            <a:r>
              <a:rPr lang="ru-RU" sz="1350" dirty="0" err="1" smtClean="0">
                <a:latin typeface="e-Ukraine Light" pitchFamily="50" charset="-52"/>
              </a:rPr>
              <a:t>об’єкта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перевірка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якого</a:t>
            </a:r>
            <a:r>
              <a:rPr lang="ru-RU" sz="1350" dirty="0" smtClean="0">
                <a:latin typeface="e-Ukraine Light" pitchFamily="50" charset="-52"/>
              </a:rPr>
              <a:t> проводиться, мета, вид (документальна </a:t>
            </a:r>
            <a:r>
              <a:rPr lang="ru-RU" sz="1350" dirty="0" err="1" smtClean="0">
                <a:latin typeface="e-Ukraine Light" pitchFamily="50" charset="-52"/>
              </a:rPr>
              <a:t>планова</a:t>
            </a:r>
            <a:r>
              <a:rPr lang="ru-RU" sz="1350" dirty="0" smtClean="0">
                <a:latin typeface="e-Ukraine Light" pitchFamily="50" charset="-52"/>
              </a:rPr>
              <a:t>/</a:t>
            </a:r>
            <a:r>
              <a:rPr lang="ru-RU" sz="1350" dirty="0" err="1" smtClean="0">
                <a:latin typeface="e-Ukraine Light" pitchFamily="50" charset="-52"/>
              </a:rPr>
              <a:t>позапланова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або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фактична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перевірка</a:t>
            </a:r>
            <a:r>
              <a:rPr lang="ru-RU" sz="1350" dirty="0" smtClean="0">
                <a:latin typeface="e-Ukraine Light" pitchFamily="50" charset="-52"/>
              </a:rPr>
              <a:t>), </a:t>
            </a:r>
            <a:r>
              <a:rPr lang="ru-RU" sz="1350" dirty="0" err="1" smtClean="0">
                <a:latin typeface="e-Ukraine Light" pitchFamily="50" charset="-52"/>
              </a:rPr>
              <a:t>підстави</a:t>
            </a:r>
            <a:r>
              <a:rPr lang="ru-RU" sz="1350" dirty="0" smtClean="0">
                <a:latin typeface="e-Ukraine Light" pitchFamily="50" charset="-52"/>
              </a:rPr>
              <a:t> для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визначені</a:t>
            </a:r>
            <a:r>
              <a:rPr lang="ru-RU" sz="1350" dirty="0" smtClean="0">
                <a:latin typeface="e-Ukraine Light" pitchFamily="50" charset="-52"/>
              </a:rPr>
              <a:t> ПКУ, дата початку </a:t>
            </a:r>
            <a:r>
              <a:rPr lang="ru-RU" sz="1350" dirty="0" err="1" smtClean="0">
                <a:latin typeface="e-Ukraine Light" pitchFamily="50" charset="-52"/>
              </a:rPr>
              <a:t>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тривалість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період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діяльності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який</a:t>
            </a:r>
            <a:r>
              <a:rPr lang="ru-RU" sz="1350" dirty="0" smtClean="0">
                <a:latin typeface="e-Ukraine Light" pitchFamily="50" charset="-52"/>
              </a:rPr>
              <a:t> буде </a:t>
            </a:r>
            <a:r>
              <a:rPr lang="ru-RU" sz="1350" dirty="0" err="1" smtClean="0">
                <a:latin typeface="e-Ukraine Light" pitchFamily="50" charset="-52"/>
              </a:rPr>
              <a:t>перевірятися</a:t>
            </a:r>
            <a:r>
              <a:rPr lang="ru-RU" sz="1350" dirty="0" smtClean="0">
                <a:latin typeface="e-Ukraine Light" pitchFamily="50" charset="-52"/>
              </a:rPr>
              <a:t>. Наказ про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є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дійсним</a:t>
            </a:r>
            <a:r>
              <a:rPr lang="ru-RU" sz="1350" dirty="0" smtClean="0">
                <a:latin typeface="e-Ukraine Light" pitchFamily="50" charset="-52"/>
              </a:rPr>
              <a:t> за </a:t>
            </a:r>
            <a:r>
              <a:rPr lang="ru-RU" sz="1350" dirty="0" err="1" smtClean="0">
                <a:latin typeface="e-Ukraine Light" pitchFamily="50" charset="-52"/>
              </a:rPr>
              <a:t>наявності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підпису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керівника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його</a:t>
            </a:r>
            <a:r>
              <a:rPr lang="ru-RU" sz="1350" dirty="0" smtClean="0">
                <a:latin typeface="e-Ukraine Light" pitchFamily="50" charset="-52"/>
              </a:rPr>
              <a:t> заступника </a:t>
            </a:r>
            <a:r>
              <a:rPr lang="ru-RU" sz="1350" dirty="0" err="1" smtClean="0">
                <a:latin typeface="e-Ukraine Light" pitchFamily="50" charset="-52"/>
              </a:rPr>
              <a:t>або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уповноваженої</a:t>
            </a:r>
            <a:r>
              <a:rPr lang="ru-RU" sz="1350" dirty="0" smtClean="0">
                <a:latin typeface="e-Ukraine Light" pitchFamily="50" charset="-52"/>
              </a:rPr>
              <a:t> особи) </a:t>
            </a:r>
            <a:r>
              <a:rPr lang="ru-RU" sz="1350" dirty="0" err="1" smtClean="0">
                <a:latin typeface="e-Ukraine Light" pitchFamily="50" charset="-52"/>
              </a:rPr>
              <a:t>контролюючого</a:t>
            </a:r>
            <a:r>
              <a:rPr lang="ru-RU" sz="1350" dirty="0" smtClean="0">
                <a:latin typeface="e-Ukraine Light" pitchFamily="50" charset="-52"/>
              </a:rPr>
              <a:t> органу та </a:t>
            </a:r>
            <a:r>
              <a:rPr lang="ru-RU" sz="1350" dirty="0" err="1" smtClean="0">
                <a:latin typeface="e-Ukraine Light" pitchFamily="50" charset="-52"/>
              </a:rPr>
              <a:t>скріплення</a:t>
            </a:r>
            <a:r>
              <a:rPr lang="ru-RU" sz="1350" dirty="0" smtClean="0">
                <a:latin typeface="e-Ukraine Light" pitchFamily="50" charset="-52"/>
              </a:rPr>
              <a:t> печаткою </a:t>
            </a:r>
            <a:r>
              <a:rPr lang="ru-RU" sz="1350" dirty="0" err="1" smtClean="0">
                <a:latin typeface="e-Ukraine Light" pitchFamily="50" charset="-52"/>
              </a:rPr>
              <a:t>контролюючого</a:t>
            </a:r>
            <a:r>
              <a:rPr lang="ru-RU" sz="1350" dirty="0" smtClean="0">
                <a:latin typeface="e-Ukraine Light" pitchFamily="50" charset="-52"/>
              </a:rPr>
              <a:t> органу;</a:t>
            </a:r>
          </a:p>
          <a:p>
            <a:pPr algn="just" fontAlgn="base"/>
            <a:r>
              <a:rPr lang="ru-RU" sz="1350" dirty="0" err="1" smtClean="0">
                <a:latin typeface="e-Ukraine Light" pitchFamily="50" charset="-52"/>
              </a:rPr>
              <a:t>службового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посвідчення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осіб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належним</a:t>
            </a:r>
            <a:r>
              <a:rPr lang="ru-RU" sz="1350" dirty="0" smtClean="0">
                <a:latin typeface="e-Ukraine Light" pitchFamily="50" charset="-52"/>
              </a:rPr>
              <a:t> чином </a:t>
            </a:r>
            <a:r>
              <a:rPr lang="ru-RU" sz="1350" dirty="0" err="1" smtClean="0">
                <a:latin typeface="e-Ukraine Light" pitchFamily="50" charset="-52"/>
              </a:rPr>
              <a:t>оформленого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відповідним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контролюючим</a:t>
            </a:r>
            <a:r>
              <a:rPr lang="ru-RU" sz="1350" dirty="0" smtClean="0">
                <a:latin typeface="e-Ukraine Light" pitchFamily="50" charset="-52"/>
              </a:rPr>
              <a:t> органом документа, </a:t>
            </a:r>
            <a:r>
              <a:rPr lang="ru-RU" sz="1350" dirty="0" err="1" smtClean="0">
                <a:latin typeface="e-Ukraine Light" pitchFamily="50" charset="-52"/>
              </a:rPr>
              <a:t>що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засвідчує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посадову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службову</a:t>
            </a:r>
            <a:r>
              <a:rPr lang="ru-RU" sz="1350" dirty="0" smtClean="0">
                <a:latin typeface="e-Ukraine Light" pitchFamily="50" charset="-52"/>
              </a:rPr>
              <a:t>) особу), </a:t>
            </a:r>
            <a:r>
              <a:rPr lang="ru-RU" sz="1350" dirty="0" err="1" smtClean="0">
                <a:latin typeface="e-Ukraine Light" pitchFamily="50" charset="-52"/>
              </a:rPr>
              <a:t>які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зазначені</a:t>
            </a:r>
            <a:r>
              <a:rPr lang="ru-RU" sz="1350" dirty="0" smtClean="0">
                <a:latin typeface="e-Ukraine Light" pitchFamily="50" charset="-52"/>
              </a:rPr>
              <a:t> в </a:t>
            </a:r>
            <a:r>
              <a:rPr lang="ru-RU" sz="1350" dirty="0" err="1" smtClean="0">
                <a:latin typeface="e-Ukraine Light" pitchFamily="50" charset="-52"/>
              </a:rPr>
              <a:t>направленні</a:t>
            </a:r>
            <a:r>
              <a:rPr lang="ru-RU" sz="1350" dirty="0" smtClean="0">
                <a:latin typeface="e-Ukraine Light" pitchFamily="50" charset="-52"/>
              </a:rPr>
              <a:t> на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абзаци</a:t>
            </a:r>
            <a:r>
              <a:rPr lang="ru-RU" sz="1350" dirty="0" smtClean="0">
                <a:latin typeface="e-Ukraine Light" pitchFamily="50" charset="-52"/>
              </a:rPr>
              <a:t> перший – </a:t>
            </a:r>
            <a:r>
              <a:rPr lang="ru-RU" sz="1350" dirty="0" err="1" smtClean="0">
                <a:latin typeface="e-Ukraine Light" pitchFamily="50" charset="-52"/>
              </a:rPr>
              <a:t>четвертий</a:t>
            </a:r>
            <a:r>
              <a:rPr lang="ru-RU" sz="1350" dirty="0" smtClean="0">
                <a:latin typeface="e-Ukraine Light" pitchFamily="50" charset="-52"/>
              </a:rPr>
              <a:t> п. 81.1 ст. 81 ПКУ.</a:t>
            </a:r>
          </a:p>
          <a:p>
            <a:pPr algn="just" fontAlgn="base"/>
            <a:r>
              <a:rPr lang="ru-RU" sz="1350" dirty="0" smtClean="0">
                <a:latin typeface="e-Ukraine Light" pitchFamily="50" charset="-52"/>
              </a:rPr>
              <a:t>	</a:t>
            </a:r>
            <a:r>
              <a:rPr lang="ru-RU" sz="1350" dirty="0" err="1" smtClean="0">
                <a:latin typeface="e-Ukraine Light" pitchFamily="50" charset="-52"/>
              </a:rPr>
              <a:t>Згідно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</a:t>
            </a:r>
            <a:r>
              <a:rPr lang="ru-RU" sz="1350" dirty="0" smtClean="0">
                <a:latin typeface="e-Ukraine Light" pitchFamily="50" charset="-52"/>
              </a:rPr>
              <a:t> п. 77.4 ст. 77 ПКУ про </a:t>
            </a:r>
            <a:r>
              <a:rPr lang="ru-RU" sz="1350" dirty="0" err="1" smtClean="0">
                <a:latin typeface="e-Ukraine Light" pitchFamily="50" charset="-52"/>
              </a:rPr>
              <a:t>проведення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документальної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планової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перевірки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керівником</a:t>
            </a:r>
            <a:r>
              <a:rPr lang="ru-RU" sz="1350" dirty="0" smtClean="0">
                <a:latin typeface="e-Ukraine Light" pitchFamily="50" charset="-52"/>
              </a:rPr>
              <a:t> (</a:t>
            </a:r>
            <a:r>
              <a:rPr lang="ru-RU" sz="1350" dirty="0" err="1" smtClean="0">
                <a:latin typeface="e-Ukraine Light" pitchFamily="50" charset="-52"/>
              </a:rPr>
              <a:t>його</a:t>
            </a:r>
            <a:r>
              <a:rPr lang="ru-RU" sz="1350" dirty="0" smtClean="0">
                <a:latin typeface="e-Ukraine Light" pitchFamily="50" charset="-52"/>
              </a:rPr>
              <a:t> заступником </a:t>
            </a:r>
            <a:r>
              <a:rPr lang="ru-RU" sz="1350" dirty="0" err="1" smtClean="0">
                <a:latin typeface="e-Ukraine Light" pitchFamily="50" charset="-52"/>
              </a:rPr>
              <a:t>або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уповноваженою</a:t>
            </a:r>
            <a:r>
              <a:rPr lang="ru-RU" sz="1350" dirty="0" smtClean="0">
                <a:latin typeface="e-Ukraine Light" pitchFamily="50" charset="-52"/>
              </a:rPr>
              <a:t> особою) </a:t>
            </a:r>
            <a:r>
              <a:rPr lang="ru-RU" sz="1350" dirty="0" err="1" smtClean="0">
                <a:latin typeface="e-Ukraine Light" pitchFamily="50" charset="-52"/>
              </a:rPr>
              <a:t>контролюючого</a:t>
            </a:r>
            <a:r>
              <a:rPr lang="ru-RU" sz="1350" dirty="0" smtClean="0">
                <a:latin typeface="e-Ukraine Light" pitchFamily="50" charset="-52"/>
              </a:rPr>
              <a:t> органу </a:t>
            </a:r>
            <a:r>
              <a:rPr lang="ru-RU" sz="1350" dirty="0" err="1" smtClean="0">
                <a:latin typeface="e-Ukraine Light" pitchFamily="50" charset="-52"/>
              </a:rPr>
              <a:t>приймається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рішення</a:t>
            </a:r>
            <a:r>
              <a:rPr lang="ru-RU" sz="1350" dirty="0" smtClean="0">
                <a:latin typeface="e-Ukraine Light" pitchFamily="50" charset="-52"/>
              </a:rPr>
              <a:t>, яке </a:t>
            </a:r>
            <a:r>
              <a:rPr lang="ru-RU" sz="1350" dirty="0" err="1" smtClean="0">
                <a:latin typeface="e-Ukraine Light" pitchFamily="50" charset="-52"/>
              </a:rPr>
              <a:t>оформлюється</a:t>
            </a:r>
            <a:r>
              <a:rPr lang="ru-RU" sz="1350" dirty="0" smtClean="0">
                <a:latin typeface="e-Ukraine Light" pitchFamily="50" charset="-52"/>
              </a:rPr>
              <a:t> наказом.</a:t>
            </a:r>
          </a:p>
          <a:p>
            <a:pPr fontAlgn="base"/>
            <a:endParaRPr lang="ru-RU" sz="1600" dirty="0" smtClean="0">
              <a:latin typeface="e-Ukraine Light" pitchFamily="50" charset="-52"/>
            </a:endParaRPr>
          </a:p>
          <a:p>
            <a:pPr algn="just"/>
            <a:endParaRPr lang="ru-RU" sz="1050" dirty="0" smtClean="0">
              <a:latin typeface="e-Ukraine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2219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1386</TotalTime>
  <Words>256</Words>
  <Application>Microsoft Office PowerPoint</Application>
  <PresentationFormat>Лист A4 (210x297 мм)</PresentationFormat>
  <Paragraphs>23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adm</cp:lastModifiedBy>
  <cp:revision>183</cp:revision>
  <dcterms:created xsi:type="dcterms:W3CDTF">2021-05-27T05:23:05Z</dcterms:created>
  <dcterms:modified xsi:type="dcterms:W3CDTF">2021-11-17T12:42:43Z</dcterms:modified>
</cp:coreProperties>
</file>