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5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8247" y="0"/>
            <a:ext cx="4877753" cy="68580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xmlns="" id="{5B1F3CBD-8D08-499F-BE54-1DF3C9FE8E21}"/>
              </a:ext>
            </a:extLst>
          </p:cNvPr>
          <p:cNvGrpSpPr/>
          <p:nvPr/>
        </p:nvGrpSpPr>
        <p:grpSpPr>
          <a:xfrm>
            <a:off x="106282" y="114300"/>
            <a:ext cx="4820999" cy="6743700"/>
            <a:chOff x="64808" y="106681"/>
            <a:chExt cx="4811442" cy="6743700"/>
          </a:xfrm>
        </p:grpSpPr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xmlns="" id="{4A6F6DA5-6ACE-429E-B52A-AC44102F0184}"/>
                </a:ext>
              </a:extLst>
            </p:cNvPr>
            <p:cNvGrpSpPr/>
            <p:nvPr/>
          </p:nvGrpSpPr>
          <p:grpSpPr>
            <a:xfrm>
              <a:off x="64808" y="106681"/>
              <a:ext cx="4793934" cy="6743700"/>
              <a:chOff x="64808" y="106681"/>
              <a:chExt cx="4793934" cy="6743700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xmlns="" id="{09A0A77F-376C-47B9-BB79-353299E74E74}"/>
                  </a:ext>
                </a:extLst>
              </p:cNvPr>
              <p:cNvSpPr/>
              <p:nvPr/>
            </p:nvSpPr>
            <p:spPr>
              <a:xfrm>
                <a:off x="64808" y="106681"/>
                <a:ext cx="4793934" cy="6591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:a16="http://schemas.microsoft.com/office/drawing/2014/main" xmlns="" id="{DCA030F4-92F2-48AB-8BB4-77C584043B72}"/>
                  </a:ext>
                </a:extLst>
              </p:cNvPr>
              <p:cNvSpPr/>
              <p:nvPr/>
            </p:nvSpPr>
            <p:spPr>
              <a:xfrm>
                <a:off x="2328387" y="6545581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1100" dirty="0" smtClean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3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100" name="Рисунок 10" descr="https://chart.googleapis.com/chart?cht=qr&amp;chl=https%3A%2F%2Ft.me%2FinfoTAXbot&amp;chld=L|0&amp;chs=150">
              <a:extLst>
                <a:ext uri="{FF2B5EF4-FFF2-40B4-BE49-F238E27FC236}">
                  <a16:creationId xmlns:a16="http://schemas.microsoft.com/office/drawing/2014/main" xmlns="" id="{C10BBAFE-2D79-49E5-868B-A0FDCC9F8B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161" y="1990344"/>
              <a:ext cx="1304925" cy="1304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9" name="Рисунок 1" descr="https://chart.googleapis.com/chart?cht=qr&amp;chl=https%3A%2F%2Ft.me%2Ftax_gov_ua&amp;chld=L|0&amp;chs=150">
              <a:extLst>
                <a:ext uri="{FF2B5EF4-FFF2-40B4-BE49-F238E27FC236}">
                  <a16:creationId xmlns:a16="http://schemas.microsoft.com/office/drawing/2014/main" xmlns="" id="{AB68234D-4D6E-4D60-B461-52334D70C2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3465338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8" name="Рисунок 7" descr="https://chart.googleapis.com/chart?cht=qr&amp;chl=https%3A%2F%2Fwww.youtube.com%2FTaxUkraine&amp;chld=L|0&amp;chs=150">
              <a:extLst>
                <a:ext uri="{FF2B5EF4-FFF2-40B4-BE49-F238E27FC236}">
                  <a16:creationId xmlns:a16="http://schemas.microsoft.com/office/drawing/2014/main" xmlns="" id="{B988640C-7F4D-43BB-8D2B-B0AB4B4AD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4329384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:a16="http://schemas.microsoft.com/office/drawing/2014/main" xmlns="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5193430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xmlns="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203687"/>
              <a:ext cx="4793934" cy="1754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Друзі, підписуйтеся на офіційні сторінки Державної податкової служби України у соціальних мережах, де ви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зможе</a:t>
              </a:r>
              <a:r>
                <a:rPr lang="uk-UA" altLang="ru-RU" sz="1200" dirty="0" smtClean="0">
                  <a:solidFill>
                    <a:srgbClr val="333333"/>
                  </a:solidFill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те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переглянути новини, актуальні роз'яснення податкових новацій, а також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інфографіки,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коментарі керівництва,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фахівців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служби! Буде корисно та цікаво!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Спілкуйтеся з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податковою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службою дистанційно за допомогою сервісу  «InfoTAX»: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xmlns="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3500673"/>
              <a:ext cx="2077686" cy="800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канал ДПС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Telegram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xmlns="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4465058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Youtube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каналі ДПС 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xmlns="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5273743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xmlns="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xmlns="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734051" y="737853"/>
            <a:ext cx="3371850" cy="19697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1400" dirty="0" smtClean="0">
              <a:latin typeface="e-Ukraine Light" pitchFamily="50" charset="-52"/>
            </a:endParaRPr>
          </a:p>
          <a:p>
            <a:pPr algn="ctr"/>
            <a:endParaRPr lang="ru-RU" sz="1400" dirty="0" smtClean="0">
              <a:latin typeface="e-Ukraine Light" pitchFamily="50" charset="-52"/>
            </a:endParaRPr>
          </a:p>
          <a:p>
            <a:pPr algn="ctr" fontAlgn="base"/>
            <a:r>
              <a:rPr lang="ru-RU" sz="1600" b="1" dirty="0" smtClean="0">
                <a:latin typeface="e-Ukraine Light" pitchFamily="50" charset="-52"/>
              </a:rPr>
              <a:t>Про </a:t>
            </a:r>
            <a:r>
              <a:rPr lang="ru-RU" sz="1600" b="1" dirty="0" err="1" smtClean="0">
                <a:latin typeface="e-Ukraine Light" pitchFamily="50" charset="-52"/>
              </a:rPr>
              <a:t>зміни</a:t>
            </a:r>
            <a:r>
              <a:rPr lang="ru-RU" sz="1600" b="1" dirty="0" smtClean="0">
                <a:latin typeface="e-Ukraine Light" pitchFamily="50" charset="-52"/>
              </a:rPr>
              <a:t>, </a:t>
            </a:r>
            <a:r>
              <a:rPr lang="ru-RU" sz="1600" b="1" dirty="0" err="1" smtClean="0">
                <a:latin typeface="e-Ukraine Light" pitchFamily="50" charset="-52"/>
              </a:rPr>
              <a:t>які</a:t>
            </a:r>
            <a:r>
              <a:rPr lang="ru-RU" sz="1600" b="1" dirty="0" smtClean="0">
                <a:latin typeface="e-Ukraine Light" pitchFamily="50" charset="-52"/>
              </a:rPr>
              <a:t> </a:t>
            </a:r>
            <a:r>
              <a:rPr lang="ru-RU" sz="1600" b="1" dirty="0" err="1" smtClean="0">
                <a:latin typeface="e-Ukraine Light" pitchFamily="50" charset="-52"/>
              </a:rPr>
              <a:t>вносяться</a:t>
            </a:r>
            <a:r>
              <a:rPr lang="ru-RU" sz="1600" b="1" dirty="0" smtClean="0">
                <a:latin typeface="e-Ukraine Light" pitchFamily="50" charset="-52"/>
              </a:rPr>
              <a:t> до ДРФО, </a:t>
            </a:r>
            <a:r>
              <a:rPr lang="ru-RU" sz="1600" b="1" dirty="0" err="1" smtClean="0">
                <a:latin typeface="e-Ukraine Light" pitchFamily="50" charset="-52"/>
              </a:rPr>
              <a:t>фізичні</a:t>
            </a:r>
            <a:r>
              <a:rPr lang="ru-RU" sz="1600" b="1" dirty="0" smtClean="0">
                <a:latin typeface="e-Ukraine Light" pitchFamily="50" charset="-52"/>
              </a:rPr>
              <a:t> особи </a:t>
            </a:r>
            <a:r>
              <a:rPr lang="ru-RU" sz="1600" b="1" dirty="0" err="1" smtClean="0">
                <a:latin typeface="e-Ukraine Light" pitchFamily="50" charset="-52"/>
              </a:rPr>
              <a:t>повідомляють</a:t>
            </a:r>
            <a:r>
              <a:rPr lang="ru-RU" sz="1600" b="1" dirty="0" smtClean="0">
                <a:latin typeface="e-Ukraine Light" pitchFamily="50" charset="-52"/>
              </a:rPr>
              <a:t> шляхом </a:t>
            </a:r>
            <a:r>
              <a:rPr lang="ru-RU" sz="1600" b="1" dirty="0" err="1" smtClean="0">
                <a:latin typeface="e-Ukraine Light" pitchFamily="50" charset="-52"/>
              </a:rPr>
              <a:t>подання</a:t>
            </a:r>
            <a:r>
              <a:rPr lang="ru-RU" sz="1600" b="1" dirty="0" smtClean="0">
                <a:latin typeface="e-Ukraine Light" pitchFamily="50" charset="-52"/>
              </a:rPr>
              <a:t> заяви за формою № 5ДР</a:t>
            </a:r>
          </a:p>
          <a:p>
            <a:pPr algn="ctr"/>
            <a:endParaRPr lang="uk-UA" sz="1400" dirty="0">
              <a:latin typeface="e-Ukraine Light" pitchFamily="50" charset="-52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048251" y="6461285"/>
            <a:ext cx="962024" cy="21544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dirty="0" smtClean="0">
                <a:solidFill>
                  <a:srgbClr val="333333"/>
                </a:solidFill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Листопад </a:t>
            </a:r>
            <a:r>
              <a:rPr kumimoji="0" lang="uk-UA" sz="8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2021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29325" y="180977"/>
            <a:ext cx="31242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Головне </a:t>
            </a: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управління</a:t>
            </a: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 ДПС у м. Києві </a:t>
            </a:r>
          </a:p>
        </p:txBody>
      </p:sp>
    </p:spTree>
    <p:extLst>
      <p:ext uri="{BB962C8B-B14F-4D97-AF65-F5344CB8AC3E}">
        <p14:creationId xmlns:p14="http://schemas.microsoft.com/office/powerpoint/2010/main" xmlns="" val="338214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77BE1E3B-BB62-4FEA-84E6-53708639754F}"/>
              </a:ext>
            </a:extLst>
          </p:cNvPr>
          <p:cNvGrpSpPr/>
          <p:nvPr/>
        </p:nvGrpSpPr>
        <p:grpSpPr>
          <a:xfrm>
            <a:off x="93345" y="161925"/>
            <a:ext cx="4850130" cy="67056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uk-UA" sz="140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192DF1A1-DE05-4849-B565-0A68A4DD5458}"/>
              </a:ext>
            </a:extLst>
          </p:cNvPr>
          <p:cNvGrpSpPr/>
          <p:nvPr/>
        </p:nvGrpSpPr>
        <p:grpSpPr>
          <a:xfrm>
            <a:off x="5025570" y="161924"/>
            <a:ext cx="4793934" cy="6697981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xmlns="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mtClean="0"/>
                <a:t>тРАВ</a:t>
              </a:r>
              <a:endParaRPr lang="uk-UA"/>
            </a:p>
          </p:txBody>
        </p:sp>
        <p:sp>
          <p:nvSpPr>
            <p:cNvPr id="9" name="Овал 8">
              <a:extLst>
                <a:ext uri="{FF2B5EF4-FFF2-40B4-BE49-F238E27FC236}">
                  <a16:creationId xmlns:a16="http://schemas.microsoft.com/office/drawing/2014/main" xmlns="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dirty="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uk-UA" sz="11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B020ADF-A26B-4DB1-A8F3-01CE965CB04E}"/>
              </a:ext>
            </a:extLst>
          </p:cNvPr>
          <p:cNvSpPr/>
          <p:nvPr/>
        </p:nvSpPr>
        <p:spPr>
          <a:xfrm>
            <a:off x="276224" y="26669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A93320C9-B67C-4431-A6A6-D9A5DA9531D3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50" y="3068210"/>
            <a:ext cx="46481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uk-UA" sz="1300" smtClean="0">
              <a:latin typeface="e-Ukraine Light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8126" y="86916"/>
            <a:ext cx="4543424" cy="315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1450" smtClean="0"/>
              <a:t>    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010150" y="66675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1000" smtClean="0">
              <a:latin typeface="e-Ukraine" pitchFamily="2" charset="-52"/>
            </a:endParaRPr>
          </a:p>
          <a:p>
            <a:pPr indent="457200" algn="just"/>
            <a:endParaRPr lang="uk-UA" sz="1000" smtClean="0">
              <a:latin typeface="e-Ukraine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0025" y="133350"/>
            <a:ext cx="4589924" cy="6347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uk-UA" sz="1500" dirty="0" smtClean="0">
                <a:latin typeface="e-Ukraine" pitchFamily="2" charset="-52"/>
              </a:rPr>
              <a:t>  	</a:t>
            </a:r>
            <a:endParaRPr lang="en-US" sz="1500" dirty="0" smtClean="0">
              <a:latin typeface="e-Ukraine" pitchFamily="2" charset="-52"/>
            </a:endParaRPr>
          </a:p>
          <a:p>
            <a:pPr algn="just" fontAlgn="base"/>
            <a:r>
              <a:rPr lang="en-US" sz="1500" dirty="0" smtClean="0">
                <a:latin typeface="e-Ukraine Light" pitchFamily="50" charset="-52"/>
              </a:rPr>
              <a:t>	</a:t>
            </a:r>
            <a:r>
              <a:rPr lang="ru-RU" sz="1350" dirty="0" smtClean="0">
                <a:latin typeface="e-Ukraine Light" pitchFamily="50" charset="-52"/>
              </a:rPr>
              <a:t>Головне </a:t>
            </a:r>
            <a:r>
              <a:rPr lang="ru-RU" sz="1350" dirty="0" err="1" smtClean="0">
                <a:latin typeface="e-Ukraine Light" pitchFamily="50" charset="-52"/>
              </a:rPr>
              <a:t>управління</a:t>
            </a:r>
            <a:r>
              <a:rPr lang="ru-RU" sz="1350" dirty="0" smtClean="0">
                <a:latin typeface="e-Ukraine Light" pitchFamily="50" charset="-52"/>
              </a:rPr>
              <a:t> ДПС у м. </a:t>
            </a:r>
            <a:r>
              <a:rPr lang="ru-RU" sz="1350" dirty="0" err="1" smtClean="0">
                <a:latin typeface="e-Ukraine Light" pitchFamily="50" charset="-52"/>
              </a:rPr>
              <a:t>Києві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звертає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увагу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що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фізичні</a:t>
            </a:r>
            <a:r>
              <a:rPr lang="ru-RU" sz="1350" dirty="0" smtClean="0">
                <a:latin typeface="e-Ukraine Light" pitchFamily="50" charset="-52"/>
              </a:rPr>
              <a:t> особи </a:t>
            </a:r>
            <a:r>
              <a:rPr lang="ru-RU" sz="1350" dirty="0" err="1" smtClean="0">
                <a:latin typeface="e-Ukraine Light" pitchFamily="50" charset="-52"/>
              </a:rPr>
              <a:t>повідомляють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контролюючі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органи</a:t>
            </a:r>
            <a:r>
              <a:rPr lang="ru-RU" sz="1350" dirty="0" smtClean="0">
                <a:latin typeface="e-Ukraine Light" pitchFamily="50" charset="-52"/>
              </a:rPr>
              <a:t> про </a:t>
            </a:r>
            <a:r>
              <a:rPr lang="ru-RU" sz="1350" dirty="0" err="1" smtClean="0">
                <a:latin typeface="e-Ukraine Light" pitchFamily="50" charset="-52"/>
              </a:rPr>
              <a:t>зміни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які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вносяться</a:t>
            </a:r>
            <a:r>
              <a:rPr lang="ru-RU" sz="1350" dirty="0" smtClean="0">
                <a:latin typeface="e-Ukraine Light" pitchFamily="50" charset="-52"/>
              </a:rPr>
              <a:t> до </a:t>
            </a:r>
            <a:r>
              <a:rPr lang="ru-RU" sz="1350" dirty="0" err="1" smtClean="0">
                <a:latin typeface="e-Ukraine Light" pitchFamily="50" charset="-52"/>
              </a:rPr>
              <a:t>Облікової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картки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фізичної</a:t>
            </a:r>
            <a:r>
              <a:rPr lang="ru-RU" sz="1350" dirty="0" smtClean="0">
                <a:latin typeface="e-Ukraine Light" pitchFamily="50" charset="-52"/>
              </a:rPr>
              <a:t>  особи – </a:t>
            </a:r>
            <a:r>
              <a:rPr lang="ru-RU" sz="1350" dirty="0" err="1" smtClean="0">
                <a:latin typeface="e-Ukraine Light" pitchFamily="50" charset="-52"/>
              </a:rPr>
              <a:t>платника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податків</a:t>
            </a:r>
            <a:r>
              <a:rPr lang="ru-RU" sz="1350" dirty="0" smtClean="0">
                <a:latin typeface="e-Ukraine Light" pitchFamily="50" charset="-52"/>
              </a:rPr>
              <a:t> за формою № 1ДР (</a:t>
            </a:r>
            <a:r>
              <a:rPr lang="ru-RU" sz="1350" dirty="0" err="1" smtClean="0">
                <a:latin typeface="e-Ukraine Light" pitchFamily="50" charset="-52"/>
              </a:rPr>
              <a:t>далі</a:t>
            </a:r>
            <a:r>
              <a:rPr lang="ru-RU" sz="1350" dirty="0" smtClean="0">
                <a:latin typeface="e-Ukraine Light" pitchFamily="50" charset="-52"/>
              </a:rPr>
              <a:t> – </a:t>
            </a:r>
            <a:r>
              <a:rPr lang="ru-RU" sz="1350" dirty="0" err="1" smtClean="0">
                <a:latin typeface="e-Ukraine Light" pitchFamily="50" charset="-52"/>
              </a:rPr>
              <a:t>Облікова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картка</a:t>
            </a:r>
            <a:r>
              <a:rPr lang="ru-RU" sz="1350" dirty="0" smtClean="0">
                <a:latin typeface="e-Ukraine Light" pitchFamily="50" charset="-52"/>
              </a:rPr>
              <a:t> за ф. 1ДР) шляхом  </a:t>
            </a:r>
            <a:r>
              <a:rPr lang="ru-RU" sz="1350" dirty="0" err="1" smtClean="0">
                <a:latin typeface="e-Ukraine Light" pitchFamily="50" charset="-52"/>
              </a:rPr>
              <a:t>подання</a:t>
            </a:r>
            <a:r>
              <a:rPr lang="ru-RU" sz="1350" dirty="0" smtClean="0">
                <a:latin typeface="e-Ukraine Light" pitchFamily="50" charset="-52"/>
              </a:rPr>
              <a:t>  Заяви про </a:t>
            </a:r>
            <a:r>
              <a:rPr lang="ru-RU" sz="1350" dirty="0" err="1" smtClean="0">
                <a:latin typeface="e-Ukraine Light" pitchFamily="50" charset="-52"/>
              </a:rPr>
              <a:t>внесення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змін</a:t>
            </a:r>
            <a:r>
              <a:rPr lang="ru-RU" sz="1350" dirty="0" smtClean="0">
                <a:latin typeface="e-Ukraine Light" pitchFamily="50" charset="-52"/>
              </a:rPr>
              <a:t> до Державного </a:t>
            </a:r>
            <a:r>
              <a:rPr lang="ru-RU" sz="1350" dirty="0" err="1" smtClean="0">
                <a:latin typeface="e-Ukraine Light" pitchFamily="50" charset="-52"/>
              </a:rPr>
              <a:t>реєстру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фізичних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осіб</a:t>
            </a:r>
            <a:r>
              <a:rPr lang="ru-RU" sz="1350" dirty="0" smtClean="0">
                <a:latin typeface="e-Ukraine Light" pitchFamily="50" charset="-52"/>
              </a:rPr>
              <a:t> – </a:t>
            </a:r>
            <a:r>
              <a:rPr lang="ru-RU" sz="1350" dirty="0" err="1" smtClean="0">
                <a:latin typeface="e-Ukraine Light" pitchFamily="50" charset="-52"/>
              </a:rPr>
              <a:t>платників</a:t>
            </a:r>
            <a:r>
              <a:rPr lang="ru-RU" sz="1350" dirty="0" smtClean="0">
                <a:latin typeface="e-Ukraine Light" pitchFamily="50" charset="-52"/>
              </a:rPr>
              <a:t>  </a:t>
            </a:r>
            <a:r>
              <a:rPr lang="ru-RU" sz="1350" dirty="0" err="1" smtClean="0">
                <a:latin typeface="e-Ukraine Light" pitchFamily="50" charset="-52"/>
              </a:rPr>
              <a:t>податків</a:t>
            </a:r>
            <a:r>
              <a:rPr lang="ru-RU" sz="1350" dirty="0" smtClean="0">
                <a:latin typeface="e-Ukraine Light" pitchFamily="50" charset="-52"/>
              </a:rPr>
              <a:t>  (</a:t>
            </a:r>
            <a:r>
              <a:rPr lang="ru-RU" sz="1350" dirty="0" err="1" smtClean="0">
                <a:latin typeface="e-Ukraine Light" pitchFamily="50" charset="-52"/>
              </a:rPr>
              <a:t>далі</a:t>
            </a:r>
            <a:r>
              <a:rPr lang="ru-RU" sz="1350" dirty="0" smtClean="0">
                <a:latin typeface="e-Ukraine Light" pitchFamily="50" charset="-52"/>
              </a:rPr>
              <a:t> – ДРФО)  за формою № 5ДР (</a:t>
            </a:r>
            <a:r>
              <a:rPr lang="ru-RU" sz="1350" dirty="0" err="1" smtClean="0">
                <a:latin typeface="e-Ukraine Light" pitchFamily="50" charset="-52"/>
              </a:rPr>
              <a:t>далі</a:t>
            </a:r>
            <a:r>
              <a:rPr lang="ru-RU" sz="1350" dirty="0" smtClean="0">
                <a:latin typeface="e-Ukraine Light" pitchFamily="50" charset="-52"/>
              </a:rPr>
              <a:t> – </a:t>
            </a:r>
            <a:r>
              <a:rPr lang="ru-RU" sz="1350" dirty="0" err="1" smtClean="0">
                <a:latin typeface="e-Ukraine Light" pitchFamily="50" charset="-52"/>
              </a:rPr>
              <a:t>Заява</a:t>
            </a:r>
            <a:r>
              <a:rPr lang="ru-RU" sz="1350" dirty="0" smtClean="0">
                <a:latin typeface="e-Ukraine Light" pitchFamily="50" charset="-52"/>
              </a:rPr>
              <a:t> за ф. 5ДР).</a:t>
            </a:r>
          </a:p>
          <a:p>
            <a:pPr algn="just" fontAlgn="base"/>
            <a:r>
              <a:rPr lang="en-US" sz="1350" dirty="0" smtClean="0">
                <a:latin typeface="e-Ukraine Light" pitchFamily="50" charset="-52"/>
              </a:rPr>
              <a:t>	</a:t>
            </a:r>
            <a:r>
              <a:rPr lang="ru-RU" sz="1350" dirty="0" err="1" smtClean="0">
                <a:latin typeface="e-Ukraine Light" pitchFamily="50" charset="-52"/>
              </a:rPr>
              <a:t>Згідно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</a:t>
            </a:r>
            <a:r>
              <a:rPr lang="ru-RU" sz="1350" dirty="0" smtClean="0">
                <a:latin typeface="e-Ukraine Light" pitchFamily="50" charset="-52"/>
              </a:rPr>
              <a:t> п. 8 </a:t>
            </a:r>
            <a:r>
              <a:rPr lang="ru-RU" sz="1350" dirty="0" err="1" smtClean="0">
                <a:latin typeface="e-Ukraine Light" pitchFamily="50" charset="-52"/>
              </a:rPr>
              <a:t>розд</a:t>
            </a:r>
            <a:r>
              <a:rPr lang="ru-RU" sz="1350" dirty="0" smtClean="0">
                <a:latin typeface="e-Ukraine Light" pitchFamily="50" charset="-52"/>
              </a:rPr>
              <a:t>. VII </a:t>
            </a:r>
            <a:r>
              <a:rPr lang="ru-RU" sz="1350" dirty="0" err="1" smtClean="0">
                <a:latin typeface="e-Ukraine Light" pitchFamily="50" charset="-52"/>
              </a:rPr>
              <a:t>Положення</a:t>
            </a:r>
            <a:r>
              <a:rPr lang="ru-RU" sz="1350" dirty="0" smtClean="0">
                <a:latin typeface="e-Ukraine Light" pitchFamily="50" charset="-52"/>
              </a:rPr>
              <a:t> про </a:t>
            </a:r>
            <a:r>
              <a:rPr lang="ru-RU" sz="1350" dirty="0" err="1" smtClean="0">
                <a:latin typeface="e-Ukraine Light" pitchFamily="50" charset="-52"/>
              </a:rPr>
              <a:t>реєстрацію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фізичних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осіб</a:t>
            </a:r>
            <a:r>
              <a:rPr lang="ru-RU" sz="1350" dirty="0" smtClean="0">
                <a:latin typeface="e-Ukraine Light" pitchFamily="50" charset="-52"/>
              </a:rPr>
              <a:t> у Державному </a:t>
            </a:r>
            <a:r>
              <a:rPr lang="ru-RU" sz="1350" dirty="0" err="1" smtClean="0">
                <a:latin typeface="e-Ukraine Light" pitchFamily="50" charset="-52"/>
              </a:rPr>
              <a:t>реєстрі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фізичних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осіб</a:t>
            </a:r>
            <a:r>
              <a:rPr lang="ru-RU" sz="1350" dirty="0" smtClean="0">
                <a:latin typeface="e-Ukraine Light" pitchFamily="50" charset="-52"/>
              </a:rPr>
              <a:t> – </a:t>
            </a:r>
            <a:r>
              <a:rPr lang="ru-RU" sz="1350" dirty="0" err="1" smtClean="0">
                <a:latin typeface="e-Ukraine Light" pitchFamily="50" charset="-52"/>
              </a:rPr>
              <a:t>платників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податків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затвердженого</a:t>
            </a:r>
            <a:r>
              <a:rPr lang="ru-RU" sz="1350" dirty="0" smtClean="0">
                <a:latin typeface="e-Ukraine Light" pitchFamily="50" charset="-52"/>
              </a:rPr>
              <a:t> наказом </a:t>
            </a:r>
            <a:r>
              <a:rPr lang="ru-RU" sz="1350" dirty="0" err="1" smtClean="0">
                <a:latin typeface="e-Ukraine Light" pitchFamily="50" charset="-52"/>
              </a:rPr>
              <a:t>Міністерства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фінансів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України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від</a:t>
            </a:r>
            <a:r>
              <a:rPr lang="ru-RU" sz="1350" dirty="0" smtClean="0">
                <a:latin typeface="e-Ukraine Light" pitchFamily="50" charset="-52"/>
              </a:rPr>
              <a:t> 29 </a:t>
            </a:r>
            <a:r>
              <a:rPr lang="ru-RU" sz="1350" dirty="0" err="1" smtClean="0">
                <a:latin typeface="e-Ukraine Light" pitchFamily="50" charset="-52"/>
              </a:rPr>
              <a:t>вересня</a:t>
            </a:r>
            <a:r>
              <a:rPr lang="ru-RU" sz="1350" dirty="0" smtClean="0">
                <a:latin typeface="e-Ukraine Light" pitchFamily="50" charset="-52"/>
              </a:rPr>
              <a:t> 2017 року № 822 (</a:t>
            </a:r>
            <a:r>
              <a:rPr lang="ru-RU" sz="1350" dirty="0" err="1" smtClean="0">
                <a:latin typeface="e-Ukraine Light" pitchFamily="50" charset="-52"/>
              </a:rPr>
              <a:t>далі</a:t>
            </a:r>
            <a:r>
              <a:rPr lang="ru-RU" sz="1350" dirty="0" smtClean="0">
                <a:latin typeface="e-Ukraine Light" pitchFamily="50" charset="-52"/>
              </a:rPr>
              <a:t> – </a:t>
            </a:r>
            <a:r>
              <a:rPr lang="ru-RU" sz="1350" dirty="0" err="1" smtClean="0">
                <a:latin typeface="e-Ukraine Light" pitchFamily="50" charset="-52"/>
              </a:rPr>
              <a:t>Положення</a:t>
            </a:r>
            <a:r>
              <a:rPr lang="ru-RU" sz="1350" dirty="0" smtClean="0">
                <a:latin typeface="e-Ukraine Light" pitchFamily="50" charset="-52"/>
              </a:rPr>
              <a:t> № 822), документ, </a:t>
            </a:r>
            <a:r>
              <a:rPr lang="ru-RU" sz="1350" dirty="0" err="1" smtClean="0">
                <a:latin typeface="e-Ukraine Light" pitchFamily="50" charset="-52"/>
              </a:rPr>
              <a:t>що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засвідчує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реєстрацію</a:t>
            </a:r>
            <a:r>
              <a:rPr lang="ru-RU" sz="1350" dirty="0" smtClean="0">
                <a:latin typeface="e-Ukraine Light" pitchFamily="50" charset="-52"/>
              </a:rPr>
              <a:t> у ДРФО, </a:t>
            </a:r>
            <a:r>
              <a:rPr lang="ru-RU" sz="1350" dirty="0" err="1" smtClean="0">
                <a:latin typeface="e-Ukraine Light" pitchFamily="50" charset="-52"/>
              </a:rPr>
              <a:t>надається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протягом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трьох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робочих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днів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</a:t>
            </a:r>
            <a:r>
              <a:rPr lang="ru-RU" sz="1350" dirty="0" smtClean="0">
                <a:latin typeface="e-Ukraine Light" pitchFamily="50" charset="-52"/>
              </a:rPr>
              <a:t> дня </a:t>
            </a:r>
            <a:r>
              <a:rPr lang="ru-RU" sz="1350" dirty="0" err="1" smtClean="0">
                <a:latin typeface="e-Ukraine Light" pitchFamily="50" charset="-52"/>
              </a:rPr>
              <a:t>звернення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фізичної</a:t>
            </a:r>
            <a:r>
              <a:rPr lang="ru-RU" sz="1350" dirty="0" smtClean="0">
                <a:latin typeface="e-Ukraine Light" pitchFamily="50" charset="-52"/>
              </a:rPr>
              <a:t> особи, </a:t>
            </a:r>
            <a:r>
              <a:rPr lang="ru-RU" sz="1350" dirty="0" err="1" smtClean="0">
                <a:latin typeface="e-Ukraine Light" pitchFamily="50" charset="-52"/>
              </a:rPr>
              <a:t>її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представника</a:t>
            </a:r>
            <a:r>
              <a:rPr lang="ru-RU" sz="1350" dirty="0" smtClean="0">
                <a:latin typeface="e-Ukraine Light" pitchFamily="50" charset="-52"/>
              </a:rPr>
              <a:t> до </a:t>
            </a:r>
            <a:r>
              <a:rPr lang="ru-RU" sz="1350" dirty="0" err="1" smtClean="0">
                <a:latin typeface="e-Ukraine Light" pitchFamily="50" charset="-52"/>
              </a:rPr>
              <a:t>контролюючого</a:t>
            </a:r>
            <a:r>
              <a:rPr lang="ru-RU" sz="1350" dirty="0" smtClean="0">
                <a:latin typeface="e-Ukraine Light" pitchFamily="50" charset="-52"/>
              </a:rPr>
              <a:t> органу за </a:t>
            </a:r>
            <a:r>
              <a:rPr lang="ru-RU" sz="1350" dirty="0" err="1" smtClean="0">
                <a:latin typeface="e-Ukraine Light" pitchFamily="50" charset="-52"/>
              </a:rPr>
              <a:t>місцем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проживання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фізичної</a:t>
            </a:r>
            <a:r>
              <a:rPr lang="ru-RU" sz="1350" dirty="0" smtClean="0">
                <a:latin typeface="e-Ukraine Light" pitchFamily="50" charset="-52"/>
              </a:rPr>
              <a:t> особи.</a:t>
            </a:r>
          </a:p>
          <a:p>
            <a:pPr algn="just" fontAlgn="base"/>
            <a:r>
              <a:rPr lang="en-US" sz="1350" dirty="0" smtClean="0">
                <a:latin typeface="e-Ukraine Light" pitchFamily="50" charset="-52"/>
              </a:rPr>
              <a:t>	</a:t>
            </a:r>
            <a:r>
              <a:rPr lang="ru-RU" sz="1350" dirty="0" err="1" smtClean="0">
                <a:latin typeface="e-Ukraine Light" pitchFamily="50" charset="-52"/>
              </a:rPr>
              <a:t>Фізичні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smtClean="0">
                <a:latin typeface="e-Ukraine Light" pitchFamily="50" charset="-52"/>
              </a:rPr>
              <a:t>особи – </a:t>
            </a:r>
            <a:r>
              <a:rPr lang="ru-RU" sz="1350" dirty="0" err="1" smtClean="0">
                <a:latin typeface="e-Ukraine Light" pitchFamily="50" charset="-52"/>
              </a:rPr>
              <a:t>платники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податків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можуть</a:t>
            </a:r>
            <a:r>
              <a:rPr lang="ru-RU" sz="1350" dirty="0" smtClean="0">
                <a:latin typeface="e-Ukraine Light" pitchFamily="50" charset="-52"/>
              </a:rPr>
              <a:t> подати заяви за ф. № 1ДР (</a:t>
            </a:r>
            <a:r>
              <a:rPr lang="ru-RU" sz="1350" dirty="0" err="1" smtClean="0">
                <a:latin typeface="e-Ukraine Light" pitchFamily="50" charset="-52"/>
              </a:rPr>
              <a:t>електронна</a:t>
            </a:r>
            <a:r>
              <a:rPr lang="ru-RU" sz="1350" dirty="0" smtClean="0">
                <a:latin typeface="e-Ukraine Light" pitchFamily="50" charset="-52"/>
              </a:rPr>
              <a:t> форма F1314601), ф. № 5ДР (</a:t>
            </a:r>
            <a:r>
              <a:rPr lang="ru-RU" sz="1350" dirty="0" err="1" smtClean="0">
                <a:latin typeface="e-Ukraine Light" pitchFamily="50" charset="-52"/>
              </a:rPr>
              <a:t>електронна</a:t>
            </a:r>
            <a:r>
              <a:rPr lang="ru-RU" sz="1350" dirty="0" smtClean="0">
                <a:latin typeface="e-Ukraine Light" pitchFamily="50" charset="-52"/>
              </a:rPr>
              <a:t> форма F1314701) та </a:t>
            </a:r>
            <a:r>
              <a:rPr lang="ru-RU" sz="1350" dirty="0" err="1" smtClean="0">
                <a:latin typeface="e-Ukraine Light" pitchFamily="50" charset="-52"/>
              </a:rPr>
              <a:t>скановані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копії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документів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засобами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інформаційно-телекомунікаційної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системи</a:t>
            </a:r>
            <a:r>
              <a:rPr lang="ru-RU" sz="1350" dirty="0" smtClean="0">
                <a:latin typeface="e-Ukraine Light" pitchFamily="50" charset="-52"/>
              </a:rPr>
              <a:t> «</a:t>
            </a:r>
            <a:r>
              <a:rPr lang="ru-RU" sz="1350" dirty="0" err="1" smtClean="0">
                <a:latin typeface="e-Ukraine Light" pitchFamily="50" charset="-52"/>
              </a:rPr>
              <a:t>Електронний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кабінет</a:t>
            </a:r>
            <a:r>
              <a:rPr lang="ru-RU" sz="1350" dirty="0" smtClean="0">
                <a:latin typeface="e-Ukraine Light" pitchFamily="50" charset="-52"/>
              </a:rPr>
              <a:t>» (</a:t>
            </a:r>
            <a:r>
              <a:rPr lang="ru-RU" sz="1350" dirty="0" err="1" smtClean="0">
                <a:latin typeface="e-Ukraine Light" pitchFamily="50" charset="-52"/>
              </a:rPr>
              <a:t>далі</a:t>
            </a:r>
            <a:r>
              <a:rPr lang="ru-RU" sz="1350" dirty="0" smtClean="0">
                <a:latin typeface="e-Ukraine Light" pitchFamily="50" charset="-52"/>
              </a:rPr>
              <a:t> – ІТС «</a:t>
            </a:r>
            <a:r>
              <a:rPr lang="ru-RU" sz="1350" dirty="0" err="1" smtClean="0">
                <a:latin typeface="e-Ukraine Light" pitchFamily="50" charset="-52"/>
              </a:rPr>
              <a:t>Електронний</a:t>
            </a:r>
            <a:r>
              <a:rPr lang="en-US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кабінет</a:t>
            </a:r>
            <a:r>
              <a:rPr lang="ru-RU" sz="1350" dirty="0" smtClean="0">
                <a:latin typeface="e-Ukraine Light" pitchFamily="50" charset="-52"/>
              </a:rPr>
              <a:t>»), </a:t>
            </a:r>
            <a:r>
              <a:rPr lang="ru-RU" sz="1350" dirty="0" err="1" smtClean="0">
                <a:latin typeface="e-Ukraine Light" pitchFamily="50" charset="-52"/>
              </a:rPr>
              <a:t>вхід</a:t>
            </a:r>
            <a:r>
              <a:rPr lang="ru-RU" sz="1350" dirty="0" smtClean="0">
                <a:latin typeface="e-Ukraine Light" pitchFamily="50" charset="-52"/>
              </a:rPr>
              <a:t> до </a:t>
            </a:r>
            <a:r>
              <a:rPr lang="ru-RU" sz="1350" dirty="0" err="1" smtClean="0">
                <a:latin typeface="e-Ukraine Light" pitchFamily="50" charset="-52"/>
              </a:rPr>
              <a:t>якої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здійснюється</a:t>
            </a:r>
            <a:r>
              <a:rPr lang="ru-RU" sz="1350" dirty="0" smtClean="0">
                <a:latin typeface="e-Ukraine Light" pitchFamily="50" charset="-52"/>
              </a:rPr>
              <a:t> за </a:t>
            </a:r>
            <a:r>
              <a:rPr lang="ru-RU" sz="1350" dirty="0" err="1" smtClean="0">
                <a:latin typeface="e-Ukraine Light" pitchFamily="50" charset="-52"/>
              </a:rPr>
              <a:t>адресою</a:t>
            </a:r>
            <a:r>
              <a:rPr lang="ru-RU" sz="1350" dirty="0" smtClean="0">
                <a:latin typeface="e-Ukraine Light" pitchFamily="50" charset="-52"/>
              </a:rPr>
              <a:t>: </a:t>
            </a:r>
            <a:endParaRPr lang="ru-RU" sz="1350" dirty="0">
              <a:latin typeface="e-Ukraine Light" pitchFamily="50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095876" y="333375"/>
            <a:ext cx="4657724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350" dirty="0" err="1" smtClean="0">
                <a:latin typeface="e-Ukraine Light" pitchFamily="50" charset="-52"/>
              </a:rPr>
              <a:t>cabinet.tax.gov.ua</a:t>
            </a:r>
            <a:r>
              <a:rPr lang="ru-RU" sz="1350" dirty="0" smtClean="0">
                <a:latin typeface="e-Ukraine Light" pitchFamily="50" charset="-52"/>
              </a:rPr>
              <a:t>, а </a:t>
            </a:r>
            <a:r>
              <a:rPr lang="ru-RU" sz="1350" dirty="0" err="1" smtClean="0">
                <a:latin typeface="e-Ukraine Light" pitchFamily="50" charset="-52"/>
              </a:rPr>
              <a:t>також</a:t>
            </a:r>
            <a:r>
              <a:rPr lang="ru-RU" sz="1350" dirty="0" smtClean="0">
                <a:latin typeface="e-Ukraine Light" pitchFamily="50" charset="-52"/>
              </a:rPr>
              <a:t> через </a:t>
            </a:r>
            <a:r>
              <a:rPr lang="ru-RU" sz="1350" dirty="0" err="1" smtClean="0">
                <a:latin typeface="e-Ukraine Light" pitchFamily="50" charset="-52"/>
              </a:rPr>
              <a:t>офіційний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вебпортал</a:t>
            </a:r>
            <a:r>
              <a:rPr lang="ru-RU" sz="1350" dirty="0" smtClean="0">
                <a:latin typeface="e-Ukraine Light" pitchFamily="50" charset="-52"/>
              </a:rPr>
              <a:t> ДПС.</a:t>
            </a:r>
          </a:p>
          <a:p>
            <a:pPr algn="just" fontAlgn="base"/>
            <a:r>
              <a:rPr lang="en-US" sz="1350" dirty="0" smtClean="0">
                <a:latin typeface="e-Ukraine Light" pitchFamily="50" charset="-52"/>
              </a:rPr>
              <a:t>	</a:t>
            </a:r>
            <a:r>
              <a:rPr lang="ru-RU" sz="1350" dirty="0" smtClean="0">
                <a:latin typeface="e-Ukraine Light" pitchFamily="50" charset="-52"/>
              </a:rPr>
              <a:t>При </a:t>
            </a:r>
            <a:r>
              <a:rPr lang="ru-RU" sz="1350" dirty="0" err="1" smtClean="0">
                <a:latin typeface="e-Ukraine Light" pitchFamily="50" charset="-52"/>
              </a:rPr>
              <a:t>заповненні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Облікової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картки</a:t>
            </a:r>
            <a:r>
              <a:rPr lang="ru-RU" sz="1350" dirty="0" smtClean="0">
                <a:latin typeface="e-Ukraine Light" pitchFamily="50" charset="-52"/>
              </a:rPr>
              <a:t> за ф. № 1ДР та Заяви за ф. № 5ДР в </a:t>
            </a:r>
            <a:r>
              <a:rPr lang="ru-RU" sz="1350" dirty="0" err="1" smtClean="0">
                <a:latin typeface="e-Ukraine Light" pitchFamily="50" charset="-52"/>
              </a:rPr>
              <a:t>електронному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вигляді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платник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податків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самостійно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обирає</a:t>
            </a:r>
            <a:r>
              <a:rPr lang="ru-RU" sz="1350" dirty="0" smtClean="0">
                <a:latin typeface="e-Ukraine Light" pitchFamily="50" charset="-52"/>
              </a:rPr>
              <a:t> Центр </a:t>
            </a:r>
            <a:r>
              <a:rPr lang="ru-RU" sz="1350" dirty="0" err="1" smtClean="0">
                <a:latin typeface="e-Ukraine Light" pitchFamily="50" charset="-52"/>
              </a:rPr>
              <a:t>обслуговування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платників</a:t>
            </a:r>
            <a:r>
              <a:rPr lang="ru-RU" sz="1350" dirty="0" smtClean="0">
                <a:latin typeface="e-Ukraine Light" pitchFamily="50" charset="-52"/>
              </a:rPr>
              <a:t>, де </a:t>
            </a:r>
            <a:r>
              <a:rPr lang="ru-RU" sz="1350" dirty="0" err="1" smtClean="0">
                <a:latin typeface="e-Ukraine Light" pitchFamily="50" charset="-52"/>
              </a:rPr>
              <a:t>бажає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отримати</a:t>
            </a:r>
            <a:r>
              <a:rPr lang="ru-RU" sz="1350" dirty="0" smtClean="0">
                <a:latin typeface="e-Ukraine Light" pitchFamily="50" charset="-52"/>
              </a:rPr>
              <a:t> документ, </a:t>
            </a:r>
            <a:r>
              <a:rPr lang="ru-RU" sz="1350" dirty="0" err="1" smtClean="0">
                <a:latin typeface="e-Ukraine Light" pitchFamily="50" charset="-52"/>
              </a:rPr>
              <a:t>що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засвідчує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реєстрацію</a:t>
            </a:r>
            <a:r>
              <a:rPr lang="ru-RU" sz="1350" dirty="0" smtClean="0">
                <a:latin typeface="e-Ukraine Light" pitchFamily="50" charset="-52"/>
              </a:rPr>
              <a:t> у ДРФО.</a:t>
            </a:r>
          </a:p>
          <a:p>
            <a:pPr algn="just" fontAlgn="base"/>
            <a:r>
              <a:rPr lang="en-US" sz="1350" dirty="0" smtClean="0">
                <a:latin typeface="e-Ukraine Light" pitchFamily="50" charset="-52"/>
              </a:rPr>
              <a:t>	</a:t>
            </a:r>
            <a:r>
              <a:rPr lang="ru-RU" sz="1350" dirty="0" smtClean="0">
                <a:latin typeface="e-Ukraine Light" pitchFamily="50" charset="-52"/>
              </a:rPr>
              <a:t>Робота </a:t>
            </a:r>
            <a:r>
              <a:rPr lang="ru-RU" sz="1350" dirty="0" smtClean="0">
                <a:latin typeface="e-Ukraine Light" pitchFamily="50" charset="-52"/>
              </a:rPr>
              <a:t>у </a:t>
            </a:r>
            <a:r>
              <a:rPr lang="ru-RU" sz="1350" dirty="0" err="1" smtClean="0">
                <a:latin typeface="e-Ukraine Light" pitchFamily="50" charset="-52"/>
              </a:rPr>
              <a:t>приватній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частині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Електронного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кабінету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здійснюється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використанням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кваліфікованого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електронного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підпису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отриманого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будь-якого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Кваліфікованого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надавача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електронних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довірчих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послуг</a:t>
            </a:r>
            <a:r>
              <a:rPr lang="ru-RU" sz="135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en-US" sz="1350" dirty="0" smtClean="0">
                <a:latin typeface="e-Ukraine Light" pitchFamily="50" charset="-52"/>
              </a:rPr>
              <a:t>	</a:t>
            </a:r>
            <a:r>
              <a:rPr lang="ru-RU" sz="1350" dirty="0" smtClean="0">
                <a:latin typeface="e-Ukraine Light" pitchFamily="50" charset="-52"/>
              </a:rPr>
              <a:t>З </a:t>
            </a:r>
            <a:r>
              <a:rPr lang="ru-RU" sz="1350" dirty="0" err="1" smtClean="0">
                <a:latin typeface="e-Ukraine Light" pitchFamily="50" charset="-52"/>
              </a:rPr>
              <a:t>рекомендаціями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щодо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подання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відомостей</a:t>
            </a:r>
            <a:r>
              <a:rPr lang="ru-RU" sz="1350" dirty="0" smtClean="0">
                <a:latin typeface="e-Ukraine Light" pitchFamily="50" charset="-52"/>
              </a:rPr>
              <a:t> для </a:t>
            </a:r>
            <a:r>
              <a:rPr lang="ru-RU" sz="1350" dirty="0" err="1" smtClean="0">
                <a:latin typeface="e-Ukraine Light" pitchFamily="50" charset="-52"/>
              </a:rPr>
              <a:t>реєстрації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фізичної</a:t>
            </a:r>
            <a:r>
              <a:rPr lang="ru-RU" sz="1350" dirty="0" smtClean="0">
                <a:latin typeface="e-Ukraine Light" pitchFamily="50" charset="-52"/>
              </a:rPr>
              <a:t> особи та/</a:t>
            </a:r>
            <a:r>
              <a:rPr lang="ru-RU" sz="1350" dirty="0" err="1" smtClean="0">
                <a:latin typeface="e-Ukraine Light" pitchFamily="50" charset="-52"/>
              </a:rPr>
              <a:t>або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внесення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змін</a:t>
            </a:r>
            <a:r>
              <a:rPr lang="ru-RU" sz="1350" dirty="0" smtClean="0">
                <a:latin typeface="e-Ukraine Light" pitchFamily="50" charset="-52"/>
              </a:rPr>
              <a:t> до Державного </a:t>
            </a:r>
            <a:r>
              <a:rPr lang="ru-RU" sz="1350" dirty="0" err="1" smtClean="0">
                <a:latin typeface="e-Ukraine Light" pitchFamily="50" charset="-52"/>
              </a:rPr>
              <a:t>реєстру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засобами</a:t>
            </a:r>
            <a:r>
              <a:rPr lang="ru-RU" sz="1350" dirty="0" smtClean="0">
                <a:latin typeface="e-Ukraine Light" pitchFamily="50" charset="-52"/>
              </a:rPr>
              <a:t> ІТС «</a:t>
            </a:r>
            <a:r>
              <a:rPr lang="ru-RU" sz="1350" dirty="0" err="1" smtClean="0">
                <a:latin typeface="e-Ukraine Light" pitchFamily="50" charset="-52"/>
              </a:rPr>
              <a:t>Електронний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кабінет</a:t>
            </a:r>
            <a:r>
              <a:rPr lang="ru-RU" sz="1350" dirty="0" smtClean="0">
                <a:latin typeface="e-Ukraine Light" pitchFamily="50" charset="-52"/>
              </a:rPr>
              <a:t>» </a:t>
            </a:r>
            <a:r>
              <a:rPr lang="ru-RU" sz="1350" dirty="0" err="1" smtClean="0">
                <a:latin typeface="e-Ukraine Light" pitchFamily="50" charset="-52"/>
              </a:rPr>
              <a:t>фізичні</a:t>
            </a:r>
            <a:r>
              <a:rPr lang="ru-RU" sz="1350" dirty="0" smtClean="0">
                <a:latin typeface="e-Ukraine Light" pitchFamily="50" charset="-52"/>
              </a:rPr>
              <a:t> особи </a:t>
            </a:r>
            <a:r>
              <a:rPr lang="ru-RU" sz="1350" dirty="0" err="1" smtClean="0">
                <a:latin typeface="e-Ukraine Light" pitchFamily="50" charset="-52"/>
              </a:rPr>
              <a:t>можуть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ознайомитися</a:t>
            </a:r>
            <a:r>
              <a:rPr lang="ru-RU" sz="1350" dirty="0" smtClean="0">
                <a:latin typeface="e-Ukraine Light" pitchFamily="50" charset="-52"/>
              </a:rPr>
              <a:t> на </a:t>
            </a:r>
            <a:r>
              <a:rPr lang="ru-RU" sz="1350" dirty="0" err="1" smtClean="0">
                <a:latin typeface="e-Ukraine Light" pitchFamily="50" charset="-52"/>
              </a:rPr>
              <a:t>офіційному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вебпорталі</a:t>
            </a:r>
            <a:r>
              <a:rPr lang="ru-RU" sz="1350" dirty="0" smtClean="0">
                <a:latin typeface="e-Ukraine Light" pitchFamily="50" charset="-52"/>
              </a:rPr>
              <a:t> ДПС у </a:t>
            </a:r>
            <a:r>
              <a:rPr lang="ru-RU" sz="1350" dirty="0" err="1" smtClean="0">
                <a:latin typeface="e-Ukraine Light" pitchFamily="50" charset="-52"/>
              </a:rPr>
              <a:t>рубриці</a:t>
            </a:r>
            <a:r>
              <a:rPr lang="ru-RU" sz="1350" dirty="0" smtClean="0">
                <a:latin typeface="e-Ukraine Light" pitchFamily="50" charset="-52"/>
              </a:rPr>
              <a:t>: «Головна/</a:t>
            </a:r>
            <a:r>
              <a:rPr lang="ru-RU" sz="1350" dirty="0" err="1" smtClean="0">
                <a:latin typeface="e-Ukraine Light" pitchFamily="50" charset="-52"/>
              </a:rPr>
              <a:t>Фізичним</a:t>
            </a:r>
            <a:r>
              <a:rPr lang="ru-RU" sz="1350" dirty="0" smtClean="0">
                <a:latin typeface="e-Ukraine Light" pitchFamily="50" charset="-52"/>
              </a:rPr>
              <a:t> особам/</a:t>
            </a:r>
            <a:r>
              <a:rPr lang="ru-RU" sz="1350" dirty="0" err="1" smtClean="0">
                <a:latin typeface="e-Ukraine Light" pitchFamily="50" charset="-52"/>
              </a:rPr>
              <a:t>Подання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відомостей</a:t>
            </a:r>
            <a:r>
              <a:rPr lang="ru-RU" sz="1350" dirty="0" smtClean="0">
                <a:latin typeface="e-Ukraine Light" pitchFamily="50" charset="-52"/>
              </a:rPr>
              <a:t> для </a:t>
            </a:r>
            <a:r>
              <a:rPr lang="ru-RU" sz="1350" dirty="0" err="1" smtClean="0">
                <a:latin typeface="e-Ukraine Light" pitchFamily="50" charset="-52"/>
              </a:rPr>
              <a:t>реєстрації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фізичної</a:t>
            </a:r>
            <a:r>
              <a:rPr lang="ru-RU" sz="1350" dirty="0" smtClean="0">
                <a:latin typeface="e-Ukraine Light" pitchFamily="50" charset="-52"/>
              </a:rPr>
              <a:t> особи/</a:t>
            </a:r>
            <a:r>
              <a:rPr lang="ru-RU" sz="1350" dirty="0" err="1" smtClean="0">
                <a:latin typeface="e-Ukraine Light" pitchFamily="50" charset="-52"/>
              </a:rPr>
              <a:t>внесення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змін</a:t>
            </a:r>
            <a:r>
              <a:rPr lang="ru-RU" sz="1350" dirty="0" smtClean="0">
                <a:latin typeface="e-Ukraine Light" pitchFamily="50" charset="-52"/>
              </a:rPr>
              <a:t> до Державного </a:t>
            </a:r>
            <a:r>
              <a:rPr lang="ru-RU" sz="1350" dirty="0" err="1" smtClean="0">
                <a:latin typeface="e-Ukraine Light" pitchFamily="50" charset="-52"/>
              </a:rPr>
              <a:t>реєстру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засобами</a:t>
            </a:r>
            <a:r>
              <a:rPr lang="ru-RU" sz="1350" dirty="0" smtClean="0">
                <a:latin typeface="e-Ukraine Light" pitchFamily="50" charset="-52"/>
              </a:rPr>
              <a:t> ІТС «</a:t>
            </a:r>
            <a:r>
              <a:rPr lang="ru-RU" sz="1350" dirty="0" err="1" smtClean="0">
                <a:latin typeface="e-Ukraine Light" pitchFamily="50" charset="-52"/>
              </a:rPr>
              <a:t>Електронний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кабінет</a:t>
            </a:r>
            <a:r>
              <a:rPr lang="ru-RU" sz="1350" dirty="0" smtClean="0">
                <a:latin typeface="e-Ukraine Light" pitchFamily="50" charset="-52"/>
              </a:rPr>
              <a:t>».</a:t>
            </a:r>
          </a:p>
          <a:p>
            <a:pPr algn="just" fontAlgn="base"/>
            <a:r>
              <a:rPr lang="en-US" sz="1350" dirty="0" smtClean="0">
                <a:latin typeface="e-Ukraine Light" pitchFamily="50" charset="-52"/>
              </a:rPr>
              <a:t>	</a:t>
            </a:r>
            <a:r>
              <a:rPr lang="ru-RU" sz="1350" dirty="0" err="1" smtClean="0">
                <a:latin typeface="e-Ukraine Light" pitchFamily="50" charset="-52"/>
              </a:rPr>
              <a:t>Після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направлення</a:t>
            </a:r>
            <a:r>
              <a:rPr lang="ru-RU" sz="1350" dirty="0" smtClean="0">
                <a:latin typeface="e-Ukraine Light" pitchFamily="50" charset="-52"/>
              </a:rPr>
              <a:t> через </a:t>
            </a:r>
            <a:r>
              <a:rPr lang="ru-RU" sz="1350" dirty="0" err="1" smtClean="0">
                <a:latin typeface="e-Ukraine Light" pitchFamily="50" charset="-52"/>
              </a:rPr>
              <a:t>Електронний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кабінет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Облікової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картки</a:t>
            </a:r>
            <a:r>
              <a:rPr lang="ru-RU" sz="1350" dirty="0" smtClean="0">
                <a:latin typeface="e-Ukraine Light" pitchFamily="50" charset="-52"/>
              </a:rPr>
              <a:t> за ф. 1ДР </a:t>
            </a:r>
            <a:r>
              <a:rPr lang="ru-RU" sz="1350" dirty="0" err="1" smtClean="0">
                <a:latin typeface="e-Ukraine Light" pitchFamily="50" charset="-52"/>
              </a:rPr>
              <a:t>або</a:t>
            </a:r>
            <a:r>
              <a:rPr lang="ru-RU" sz="1350" dirty="0" smtClean="0">
                <a:latin typeface="e-Ukraine Light" pitchFamily="50" charset="-52"/>
              </a:rPr>
              <a:t> Заяви за ф. 5ДР у </a:t>
            </a:r>
            <a:r>
              <a:rPr lang="ru-RU" sz="1350" dirty="0" err="1" smtClean="0">
                <a:latin typeface="e-Ukraine Light" pitchFamily="50" charset="-52"/>
              </a:rPr>
              <a:t>відповідь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надходять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квитанції</a:t>
            </a:r>
            <a:r>
              <a:rPr lang="ru-RU" sz="1350" dirty="0" smtClean="0">
                <a:latin typeface="e-Ukraine Light" pitchFamily="50" charset="-52"/>
              </a:rPr>
              <a:t>, </a:t>
            </a:r>
            <a:r>
              <a:rPr lang="ru-RU" sz="1350" dirty="0" err="1" smtClean="0">
                <a:latin typeface="e-Ukraine Light" pitchFamily="50" charset="-52"/>
              </a:rPr>
              <a:t>які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можна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переглянути</a:t>
            </a:r>
            <a:r>
              <a:rPr lang="ru-RU" sz="1350" dirty="0" smtClean="0">
                <a:latin typeface="e-Ukraine Light" pitchFamily="50" charset="-52"/>
              </a:rPr>
              <a:t> в меню «</a:t>
            </a:r>
            <a:r>
              <a:rPr lang="ru-RU" sz="1350" dirty="0" err="1" smtClean="0">
                <a:latin typeface="e-Ukraine Light" pitchFamily="50" charset="-52"/>
              </a:rPr>
              <a:t>Вхідні</a:t>
            </a:r>
            <a:r>
              <a:rPr lang="ru-RU" sz="1350" dirty="0" smtClean="0">
                <a:latin typeface="e-Ukraine Light" pitchFamily="50" charset="-52"/>
              </a:rPr>
              <a:t>/</a:t>
            </a:r>
            <a:r>
              <a:rPr lang="ru-RU" sz="1350" dirty="0" err="1" smtClean="0">
                <a:latin typeface="e-Ukraine Light" pitchFamily="50" charset="-52"/>
              </a:rPr>
              <a:t>вихідні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документи</a:t>
            </a:r>
            <a:r>
              <a:rPr lang="ru-RU" sz="1350" dirty="0" smtClean="0">
                <a:latin typeface="e-Ukraine Light" pitchFamily="50" charset="-52"/>
              </a:rPr>
              <a:t>» </a:t>
            </a:r>
            <a:r>
              <a:rPr lang="ru-RU" sz="1350" dirty="0" err="1" smtClean="0">
                <a:latin typeface="e-Ukraine Light" pitchFamily="50" charset="-52"/>
              </a:rPr>
              <a:t>приватної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частини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Електронного</a:t>
            </a:r>
            <a:r>
              <a:rPr lang="ru-RU" sz="1350" dirty="0" smtClean="0">
                <a:latin typeface="e-Ukraine Light" pitchFamily="50" charset="-52"/>
              </a:rPr>
              <a:t> </a:t>
            </a:r>
            <a:r>
              <a:rPr lang="ru-RU" sz="1350" dirty="0" err="1" smtClean="0">
                <a:latin typeface="e-Ukraine Light" pitchFamily="50" charset="-52"/>
              </a:rPr>
              <a:t>кабінету</a:t>
            </a:r>
            <a:r>
              <a:rPr lang="ru-RU" sz="1350" dirty="0" smtClean="0">
                <a:latin typeface="e-Ukraine Light" pitchFamily="50" charset="-52"/>
              </a:rPr>
              <a:t>.</a:t>
            </a:r>
            <a:endParaRPr lang="ru-RU" sz="1350" dirty="0">
              <a:latin typeface="e-Ukraine Light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2219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1413</TotalTime>
  <Words>131</Words>
  <Application>Microsoft Office PowerPoint</Application>
  <PresentationFormat>Лист A4 (210x297 мм)</PresentationFormat>
  <Paragraphs>27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adm</cp:lastModifiedBy>
  <cp:revision>187</cp:revision>
  <dcterms:created xsi:type="dcterms:W3CDTF">2021-05-27T05:23:05Z</dcterms:created>
  <dcterms:modified xsi:type="dcterms:W3CDTF">2021-11-19T12:45:45Z</dcterms:modified>
</cp:coreProperties>
</file>