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5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247" y="0"/>
            <a:ext cx="4877753" cy="68580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18" name="Группа 17">
            <a:extLst>
              <a:ext uri="{FF2B5EF4-FFF2-40B4-BE49-F238E27FC236}">
                <a16:creationId xmlns="" xmlns:a16="http://schemas.microsoft.com/office/drawing/2014/main" id="{5B1F3CBD-8D08-499F-BE54-1DF3C9FE8E21}"/>
              </a:ext>
            </a:extLst>
          </p:cNvPr>
          <p:cNvGrpSpPr/>
          <p:nvPr/>
        </p:nvGrpSpPr>
        <p:grpSpPr>
          <a:xfrm>
            <a:off x="144382" y="114300"/>
            <a:ext cx="4820999" cy="6743700"/>
            <a:chOff x="64808" y="106681"/>
            <a:chExt cx="4811442" cy="6743700"/>
          </a:xfrm>
        </p:grpSpPr>
        <p:grpSp>
          <p:nvGrpSpPr>
            <p:cNvPr id="9" name="Группа 8">
              <a:extLst>
                <a:ext uri="{FF2B5EF4-FFF2-40B4-BE49-F238E27FC236}">
                  <a16:creationId xmlns="" xmlns:a16="http://schemas.microsoft.com/office/drawing/2014/main" id="{4A6F6DA5-6ACE-429E-B52A-AC44102F0184}"/>
                </a:ext>
              </a:extLst>
            </p:cNvPr>
            <p:cNvGrpSpPr/>
            <p:nvPr/>
          </p:nvGrpSpPr>
          <p:grpSpPr>
            <a:xfrm>
              <a:off x="64808" y="106681"/>
              <a:ext cx="4793934" cy="6743700"/>
              <a:chOff x="64808" y="106681"/>
              <a:chExt cx="4793934" cy="6743700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09A0A77F-376C-47B9-BB79-353299E74E74}"/>
                  </a:ext>
                </a:extLst>
              </p:cNvPr>
              <p:cNvSpPr/>
              <p:nvPr/>
            </p:nvSpPr>
            <p:spPr>
              <a:xfrm>
                <a:off x="64808" y="106681"/>
                <a:ext cx="4793934" cy="6591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="" xmlns:a16="http://schemas.microsoft.com/office/drawing/2014/main" id="{DCA030F4-92F2-48AB-8BB4-77C584043B72}"/>
                  </a:ext>
                </a:extLst>
              </p:cNvPr>
              <p:cNvSpPr/>
              <p:nvPr/>
            </p:nvSpPr>
            <p:spPr>
              <a:xfrm>
                <a:off x="2328387" y="6545581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1100" dirty="0" smtClean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3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100" name="Рисунок 10" descr="https://chart.googleapis.com/chart?cht=qr&amp;chl=https%3A%2F%2Ft.me%2FinfoTAXbot&amp;chld=L|0&amp;chs=150">
              <a:extLst>
                <a:ext uri="{FF2B5EF4-FFF2-40B4-BE49-F238E27FC236}">
                  <a16:creationId xmlns="" xmlns:a16="http://schemas.microsoft.com/office/drawing/2014/main" id="{C10BBAFE-2D79-49E5-868B-A0FDCC9F8B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161" y="1990344"/>
              <a:ext cx="1304925" cy="13049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9" name="Рисунок 1" descr="https://chart.googleapis.com/chart?cht=qr&amp;chl=https%3A%2F%2Ft.me%2Ftax_gov_ua&amp;chld=L|0&amp;chs=150">
              <a:extLst>
                <a:ext uri="{FF2B5EF4-FFF2-40B4-BE49-F238E27FC236}">
                  <a16:creationId xmlns="" xmlns:a16="http://schemas.microsoft.com/office/drawing/2014/main" id="{AB68234D-4D6E-4D60-B461-52334D70C2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3465338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8" name="Рисунок 7" descr="https://chart.googleapis.com/chart?cht=qr&amp;chl=https%3A%2F%2Fwww.youtube.com%2FTaxUkraine&amp;chld=L|0&amp;chs=150">
              <a:extLst>
                <a:ext uri="{FF2B5EF4-FFF2-40B4-BE49-F238E27FC236}">
                  <a16:creationId xmlns="" xmlns:a16="http://schemas.microsoft.com/office/drawing/2014/main" id="{B988640C-7F4D-43BB-8D2B-B0AB4B4AD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4329384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="" xmlns:a16="http://schemas.microsoft.com/office/drawing/2014/main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5193430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="" xmlns:a16="http://schemas.microsoft.com/office/drawing/2014/main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203687"/>
              <a:ext cx="4793934" cy="1754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Друзі, підписуйтеся на офіційні сторінки Державної податкової служби України у соціальних мережах, де ви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зможе</a:t>
              </a:r>
              <a:r>
                <a:rPr lang="uk-UA" altLang="ru-RU" sz="1200" dirty="0" smtClean="0">
                  <a:solidFill>
                    <a:srgbClr val="333333"/>
                  </a:solidFill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те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переглянути новини, актуальні роз'яснення податкових новацій, а також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інфографіки,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коментарі керівництва,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фахівців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служби! Буде корисно та цікаво!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Спілкуйтеся з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податковою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службою дистанційно за допомогою сервісу  «InfoTAX»: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="" xmlns:a16="http://schemas.microsoft.com/office/drawing/2014/main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3500673"/>
              <a:ext cx="2077686" cy="800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канал ДПС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Telegram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="" xmlns:a16="http://schemas.microsoft.com/office/drawing/2014/main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4465058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Youtube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каналі ДПС 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="" xmlns:a16="http://schemas.microsoft.com/office/drawing/2014/main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5273743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="" xmlns:a16="http://schemas.microsoft.com/office/drawing/2014/main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724525" y="801361"/>
            <a:ext cx="3600000" cy="238526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b="1" dirty="0" smtClean="0">
              <a:latin typeface="e-Ukraine" pitchFamily="2" charset="-52"/>
            </a:endParaRPr>
          </a:p>
          <a:p>
            <a:pPr algn="ctr"/>
            <a:endParaRPr lang="ru-RU" b="1" dirty="0" smtClean="0">
              <a:latin typeface="e-Ukraine" pitchFamily="2" charset="-52"/>
            </a:endParaRPr>
          </a:p>
          <a:p>
            <a:pPr algn="ctr" fontAlgn="base">
              <a:lnSpc>
                <a:spcPct val="150000"/>
              </a:lnSpc>
            </a:pPr>
            <a:r>
              <a:rPr lang="ru-RU" sz="1400" dirty="0" err="1" smtClean="0">
                <a:latin typeface="e-Ukraine Light" pitchFamily="50" charset="-52"/>
              </a:rPr>
              <a:t>Щодо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відображення</a:t>
            </a:r>
            <a:r>
              <a:rPr lang="ru-RU" sz="1400" dirty="0" smtClean="0">
                <a:latin typeface="e-Ukraine Light" pitchFamily="50" charset="-52"/>
              </a:rPr>
              <a:t> у </a:t>
            </a:r>
            <a:r>
              <a:rPr lang="ru-RU" sz="1400" dirty="0" err="1" smtClean="0">
                <a:latin typeface="e-Ukraine Light" pitchFamily="50" charset="-52"/>
              </a:rPr>
              <a:t>одноразовій</a:t>
            </a:r>
            <a:r>
              <a:rPr lang="ru-RU" sz="1400" dirty="0" smtClean="0">
                <a:latin typeface="e-Ukraine Light" pitchFamily="50" charset="-52"/>
              </a:rPr>
              <a:t> (</a:t>
            </a:r>
            <a:r>
              <a:rPr lang="ru-RU" sz="1400" dirty="0" err="1" smtClean="0">
                <a:latin typeface="e-Ukraine Light" pitchFamily="50" charset="-52"/>
              </a:rPr>
              <a:t>спеціальній</a:t>
            </a:r>
            <a:r>
              <a:rPr lang="ru-RU" sz="1400" dirty="0" smtClean="0">
                <a:latin typeface="e-Ukraine Light" pitchFamily="50" charset="-52"/>
              </a:rPr>
              <a:t>) </a:t>
            </a:r>
            <a:r>
              <a:rPr lang="ru-RU" sz="1400" dirty="0" err="1" smtClean="0">
                <a:latin typeface="e-Ukraine Light" pitchFamily="50" charset="-52"/>
              </a:rPr>
              <a:t>добровільній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декларації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наявності</a:t>
            </a:r>
            <a:r>
              <a:rPr lang="ru-RU" sz="1400" dirty="0" smtClean="0">
                <a:latin typeface="e-Ukraine Light" pitchFamily="50" charset="-52"/>
              </a:rPr>
              <a:t> </a:t>
            </a:r>
            <a:r>
              <a:rPr lang="ru-RU" sz="1400" dirty="0" err="1" smtClean="0">
                <a:latin typeface="e-Ukraine Light" pitchFamily="50" charset="-52"/>
              </a:rPr>
              <a:t>криптовалюти</a:t>
            </a:r>
            <a:endParaRPr lang="uk-UA" sz="1400" dirty="0" smtClean="0">
              <a:latin typeface="e-Ukraine Light" pitchFamily="50" charset="-52"/>
            </a:endParaRPr>
          </a:p>
          <a:p>
            <a:pPr algn="ctr"/>
            <a:endParaRPr lang="uk-UA" b="1" dirty="0" smtClean="0">
              <a:latin typeface="e-Ukraine" pitchFamily="2" charset="-52"/>
            </a:endParaRPr>
          </a:p>
          <a:p>
            <a:pPr algn="ctr"/>
            <a:endParaRPr lang="uk-UA" sz="1100" b="1" dirty="0">
              <a:latin typeface="e-Ukraine" pitchFamily="2" charset="-52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048251" y="6399730"/>
            <a:ext cx="962024" cy="3385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80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Листопад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80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8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2021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29325" y="180977"/>
            <a:ext cx="31242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Головне </a:t>
            </a: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управління</a:t>
            </a: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 ДПС у м. Києві </a:t>
            </a:r>
          </a:p>
        </p:txBody>
      </p:sp>
    </p:spTree>
    <p:extLst>
      <p:ext uri="{BB962C8B-B14F-4D97-AF65-F5344CB8AC3E}">
        <p14:creationId xmlns="" xmlns:p14="http://schemas.microsoft.com/office/powerpoint/2010/main" val="338214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77BE1E3B-BB62-4FEA-84E6-53708639754F}"/>
              </a:ext>
            </a:extLst>
          </p:cNvPr>
          <p:cNvGrpSpPr/>
          <p:nvPr/>
        </p:nvGrpSpPr>
        <p:grpSpPr>
          <a:xfrm>
            <a:off x="93345" y="85725"/>
            <a:ext cx="4850130" cy="67818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>
              <a:extLst>
                <a:ext uri="{FF2B5EF4-FFF2-40B4-BE49-F238E27FC236}">
                  <a16:creationId xmlns="" xmlns:a16="http://schemas.microsoft.com/office/drawing/2014/main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uk-UA" sz="140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192DF1A1-DE05-4849-B565-0A68A4DD5458}"/>
              </a:ext>
            </a:extLst>
          </p:cNvPr>
          <p:cNvGrpSpPr/>
          <p:nvPr/>
        </p:nvGrpSpPr>
        <p:grpSpPr>
          <a:xfrm>
            <a:off x="5025570" y="78106"/>
            <a:ext cx="4793934" cy="6781800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mtClean="0"/>
                <a:t>тРАВ</a:t>
              </a:r>
              <a:endParaRPr lang="uk-UA"/>
            </a:p>
          </p:txBody>
        </p:sp>
        <p:sp>
          <p:nvSpPr>
            <p:cNvPr id="9" name="Овал 8">
              <a:extLst>
                <a:ext uri="{FF2B5EF4-FFF2-40B4-BE49-F238E27FC236}">
                  <a16:creationId xmlns="" xmlns:a16="http://schemas.microsoft.com/office/drawing/2014/main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dirty="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uk-UA" sz="11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AB020ADF-A26B-4DB1-A8F3-01CE965CB04E}"/>
              </a:ext>
            </a:extLst>
          </p:cNvPr>
          <p:cNvSpPr/>
          <p:nvPr/>
        </p:nvSpPr>
        <p:spPr>
          <a:xfrm>
            <a:off x="228599" y="180974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93320C9-B67C-4431-A6A6-D9A5DA9531D3}"/>
              </a:ext>
            </a:extLst>
          </p:cNvPr>
          <p:cNvSpPr/>
          <p:nvPr/>
        </p:nvSpPr>
        <p:spPr>
          <a:xfrm>
            <a:off x="5127011" y="209549"/>
            <a:ext cx="4608000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50" y="3068210"/>
            <a:ext cx="46481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uk-UA" sz="1300" smtClean="0">
              <a:latin typeface="e-Ukraine Light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8126" y="86916"/>
            <a:ext cx="4543424" cy="315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1450" smtClean="0"/>
              <a:t>    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4300" y="1"/>
            <a:ext cx="47815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1200" smtClean="0">
              <a:latin typeface="e-Ukraine" pitchFamily="2" charset="-5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10150" y="66675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1000" smtClean="0">
              <a:latin typeface="e-Ukraine" pitchFamily="2" charset="-52"/>
            </a:endParaRPr>
          </a:p>
          <a:p>
            <a:pPr indent="457200" algn="just"/>
            <a:endParaRPr lang="uk-UA" sz="1000" smtClean="0">
              <a:latin typeface="e-Ukraine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0975" y="200025"/>
            <a:ext cx="4520024" cy="6324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150" dirty="0" smtClean="0">
                <a:latin typeface="e-Ukraine Light" pitchFamily="50" charset="-52"/>
              </a:rPr>
              <a:t>Головне </a:t>
            </a:r>
            <a:r>
              <a:rPr lang="ru-RU" sz="1150" dirty="0" err="1" smtClean="0">
                <a:latin typeface="e-Ukraine Light" pitchFamily="50" charset="-52"/>
              </a:rPr>
              <a:t>управління</a:t>
            </a:r>
            <a:r>
              <a:rPr lang="ru-RU" sz="1150" dirty="0" smtClean="0">
                <a:latin typeface="e-Ukraine Light" pitchFamily="50" charset="-52"/>
              </a:rPr>
              <a:t> ДПС у м. </a:t>
            </a:r>
            <a:r>
              <a:rPr lang="ru-RU" sz="1150" dirty="0" err="1" smtClean="0">
                <a:latin typeface="e-Ukraine Light" pitchFamily="50" charset="-52"/>
              </a:rPr>
              <a:t>Києві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повідомляє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що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відповідно</a:t>
            </a:r>
            <a:r>
              <a:rPr lang="ru-RU" sz="1150" dirty="0" smtClean="0">
                <a:latin typeface="e-Ukraine Light" pitchFamily="50" charset="-52"/>
              </a:rPr>
              <a:t> до п. 4 </a:t>
            </a:r>
            <a:r>
              <a:rPr lang="ru-RU" sz="1150" dirty="0" err="1" smtClean="0">
                <a:latin typeface="e-Ukraine Light" pitchFamily="50" charset="-52"/>
              </a:rPr>
              <a:t>підрозд</a:t>
            </a:r>
            <a:r>
              <a:rPr lang="ru-RU" sz="1150" dirty="0" smtClean="0">
                <a:latin typeface="e-Ukraine Light" pitchFamily="50" charset="-52"/>
              </a:rPr>
              <a:t>. 9 прим. 4 </a:t>
            </a:r>
            <a:r>
              <a:rPr lang="ru-RU" sz="1150" dirty="0" err="1" smtClean="0">
                <a:latin typeface="e-Ukraine Light" pitchFamily="50" charset="-52"/>
              </a:rPr>
              <a:t>розд</a:t>
            </a:r>
            <a:r>
              <a:rPr lang="ru-RU" sz="1150" dirty="0" smtClean="0">
                <a:latin typeface="e-Ukraine Light" pitchFamily="50" charset="-52"/>
              </a:rPr>
              <a:t>. XX «</a:t>
            </a:r>
            <a:r>
              <a:rPr lang="ru-RU" sz="1150" dirty="0" err="1" smtClean="0">
                <a:latin typeface="e-Ukraine Light" pitchFamily="50" charset="-52"/>
              </a:rPr>
              <a:t>Перехідні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положення</a:t>
            </a:r>
            <a:r>
              <a:rPr lang="ru-RU" sz="1150" dirty="0" smtClean="0">
                <a:latin typeface="e-Ukraine Light" pitchFamily="50" charset="-52"/>
              </a:rPr>
              <a:t>» </a:t>
            </a:r>
            <a:r>
              <a:rPr lang="ru-RU" sz="1150" dirty="0" err="1" smtClean="0">
                <a:latin typeface="e-Ukraine Light" pitchFamily="50" charset="-52"/>
              </a:rPr>
              <a:t>Податкового</a:t>
            </a:r>
            <a:r>
              <a:rPr lang="ru-RU" sz="1150" dirty="0" smtClean="0">
                <a:latin typeface="e-Ukraine Light" pitchFamily="50" charset="-52"/>
              </a:rPr>
              <a:t> кодексу </a:t>
            </a:r>
            <a:r>
              <a:rPr lang="ru-RU" sz="1150" dirty="0" err="1" smtClean="0">
                <a:latin typeface="e-Ukraine Light" pitchFamily="50" charset="-52"/>
              </a:rPr>
              <a:t>України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від</a:t>
            </a:r>
            <a:r>
              <a:rPr lang="ru-RU" sz="1150" dirty="0" smtClean="0">
                <a:latin typeface="e-Ukraine Light" pitchFamily="50" charset="-52"/>
              </a:rPr>
              <a:t> 02 </a:t>
            </a:r>
            <a:r>
              <a:rPr lang="ru-RU" sz="1150" dirty="0" err="1" smtClean="0">
                <a:latin typeface="e-Ukraine Light" pitchFamily="50" charset="-52"/>
              </a:rPr>
              <a:t>грудня</a:t>
            </a:r>
            <a:r>
              <a:rPr lang="ru-RU" sz="1150" dirty="0" smtClean="0">
                <a:latin typeface="e-Ukraine Light" pitchFamily="50" charset="-52"/>
              </a:rPr>
              <a:t> 2010 року № 2755-VI </a:t>
            </a:r>
            <a:r>
              <a:rPr lang="ru-RU" sz="1150" dirty="0" err="1" smtClean="0">
                <a:latin typeface="e-Ukraine Light" pitchFamily="50" charset="-52"/>
              </a:rPr>
              <a:t>зі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змінами</a:t>
            </a:r>
            <a:r>
              <a:rPr lang="ru-RU" sz="1150" dirty="0" smtClean="0">
                <a:latin typeface="e-Ukraine Light" pitchFamily="50" charset="-52"/>
              </a:rPr>
              <a:t> та </a:t>
            </a:r>
            <a:r>
              <a:rPr lang="ru-RU" sz="1150" dirty="0" err="1" smtClean="0">
                <a:latin typeface="e-Ukraine Light" pitchFamily="50" charset="-52"/>
              </a:rPr>
              <a:t>доповненнями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далі</a:t>
            </a:r>
            <a:r>
              <a:rPr lang="ru-RU" sz="1150" dirty="0" smtClean="0">
                <a:latin typeface="e-Ukraine Light" pitchFamily="50" charset="-52"/>
              </a:rPr>
              <a:t> – ПКУ) </a:t>
            </a:r>
            <a:r>
              <a:rPr lang="ru-RU" sz="1150" dirty="0" err="1" smtClean="0">
                <a:latin typeface="e-Ukraine Light" pitchFamily="50" charset="-52"/>
              </a:rPr>
              <a:t>об’єктами</a:t>
            </a:r>
            <a:r>
              <a:rPr lang="ru-RU" sz="1150" dirty="0" smtClean="0">
                <a:latin typeface="e-Ukraine Light" pitchFamily="50" charset="-52"/>
              </a:rPr>
              <a:t> одноразового (</a:t>
            </a:r>
            <a:r>
              <a:rPr lang="ru-RU" sz="1150" dirty="0" err="1" smtClean="0">
                <a:latin typeface="e-Ukraine Light" pitchFamily="50" charset="-52"/>
              </a:rPr>
              <a:t>спеціального</a:t>
            </a:r>
            <a:r>
              <a:rPr lang="ru-RU" sz="1150" dirty="0" smtClean="0">
                <a:latin typeface="e-Ukraine Light" pitchFamily="50" charset="-52"/>
              </a:rPr>
              <a:t>) </a:t>
            </a:r>
            <a:r>
              <a:rPr lang="ru-RU" sz="1150" dirty="0" err="1" smtClean="0">
                <a:latin typeface="e-Ukraine Light" pitchFamily="50" charset="-52"/>
              </a:rPr>
              <a:t>добровільного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декларування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далі</a:t>
            </a:r>
            <a:r>
              <a:rPr lang="ru-RU" sz="1150" dirty="0" smtClean="0">
                <a:latin typeface="e-Ukraine Light" pitchFamily="50" charset="-52"/>
              </a:rPr>
              <a:t> – </a:t>
            </a:r>
            <a:r>
              <a:rPr lang="ru-RU" sz="1150" dirty="0" err="1" smtClean="0">
                <a:latin typeface="e-Ukraine Light" pitchFamily="50" charset="-52"/>
              </a:rPr>
              <a:t>об’єкти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декларування</a:t>
            </a:r>
            <a:r>
              <a:rPr lang="ru-RU" sz="1150" dirty="0" smtClean="0">
                <a:latin typeface="e-Ukraine Light" pitchFamily="50" charset="-52"/>
              </a:rPr>
              <a:t>) </a:t>
            </a:r>
            <a:r>
              <a:rPr lang="ru-RU" sz="1150" dirty="0" err="1" smtClean="0">
                <a:latin typeface="e-Ukraine Light" pitchFamily="50" charset="-52"/>
              </a:rPr>
              <a:t>можуть</a:t>
            </a:r>
            <a:r>
              <a:rPr lang="ru-RU" sz="1150" dirty="0" smtClean="0">
                <a:latin typeface="e-Ukraine Light" pitchFamily="50" charset="-52"/>
              </a:rPr>
              <a:t> бути </a:t>
            </a:r>
            <a:r>
              <a:rPr lang="ru-RU" sz="1150" dirty="0" err="1" smtClean="0">
                <a:latin typeface="e-Ukraine Light" pitchFamily="50" charset="-52"/>
              </a:rPr>
              <a:t>визначені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підпунктами</a:t>
            </a:r>
            <a:r>
              <a:rPr lang="ru-RU" sz="1150" dirty="0" smtClean="0">
                <a:latin typeface="e-Ukraine Light" pitchFamily="50" charset="-52"/>
              </a:rPr>
              <a:t> 14.1.280 </a:t>
            </a:r>
            <a:r>
              <a:rPr lang="ru-RU" sz="1150" dirty="0" err="1" smtClean="0">
                <a:latin typeface="e-Ukraine Light" pitchFamily="50" charset="-52"/>
              </a:rPr>
              <a:t>і</a:t>
            </a:r>
            <a:r>
              <a:rPr lang="ru-RU" sz="1150" dirty="0" smtClean="0">
                <a:latin typeface="e-Ukraine Light" pitchFamily="50" charset="-52"/>
              </a:rPr>
              <a:t> 14.1.281 п. 14.1 ст. 14 ПКУ </a:t>
            </a:r>
            <a:r>
              <a:rPr lang="ru-RU" sz="1150" dirty="0" err="1" smtClean="0">
                <a:latin typeface="e-Ukraine Light" pitchFamily="50" charset="-52"/>
              </a:rPr>
              <a:t>активи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фізичної</a:t>
            </a:r>
            <a:r>
              <a:rPr lang="ru-RU" sz="1150" dirty="0" smtClean="0">
                <a:latin typeface="e-Ukraine Light" pitchFamily="50" charset="-52"/>
              </a:rPr>
              <a:t> особи, </a:t>
            </a:r>
            <a:r>
              <a:rPr lang="ru-RU" sz="1150" dirty="0" err="1" smtClean="0">
                <a:latin typeface="e-Ukraine Light" pitchFamily="50" charset="-52"/>
              </a:rPr>
              <a:t>що</a:t>
            </a:r>
            <a:r>
              <a:rPr lang="ru-RU" sz="1150" dirty="0" smtClean="0">
                <a:latin typeface="e-Ukraine Light" pitchFamily="50" charset="-52"/>
              </a:rPr>
              <a:t> належать декларанту на </a:t>
            </a:r>
            <a:r>
              <a:rPr lang="ru-RU" sz="1150" dirty="0" err="1" smtClean="0">
                <a:latin typeface="e-Ukraine Light" pitchFamily="50" charset="-52"/>
              </a:rPr>
              <a:t>праві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власності</a:t>
            </a:r>
            <a:r>
              <a:rPr lang="ru-RU" sz="1150" dirty="0" smtClean="0">
                <a:latin typeface="e-Ukraine Light" pitchFamily="50" charset="-52"/>
              </a:rPr>
              <a:t> (в тому </a:t>
            </a:r>
            <a:r>
              <a:rPr lang="ru-RU" sz="1150" dirty="0" err="1" smtClean="0">
                <a:latin typeface="e-Ukraine Light" pitchFamily="50" charset="-52"/>
              </a:rPr>
              <a:t>числі</a:t>
            </a:r>
            <a:r>
              <a:rPr lang="ru-RU" sz="1150" dirty="0" smtClean="0">
                <a:latin typeface="e-Ukraine Light" pitchFamily="50" charset="-52"/>
              </a:rPr>
              <a:t> на </a:t>
            </a:r>
            <a:r>
              <a:rPr lang="ru-RU" sz="1150" dirty="0" err="1" smtClean="0">
                <a:latin typeface="e-Ukraine Light" pitchFamily="50" charset="-52"/>
              </a:rPr>
              <a:t>праві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спільної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часткової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на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праві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спільної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сумісної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власності</a:t>
            </a:r>
            <a:r>
              <a:rPr lang="ru-RU" sz="1150" dirty="0" smtClean="0">
                <a:latin typeface="e-Ukraine Light" pitchFamily="50" charset="-52"/>
              </a:rPr>
              <a:t>) </a:t>
            </a:r>
            <a:r>
              <a:rPr lang="ru-RU" sz="1150" dirty="0" err="1" smtClean="0">
                <a:latin typeface="e-Ukraine Light" pitchFamily="50" charset="-52"/>
              </a:rPr>
              <a:t>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знаходяться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зареєстровані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перебувають</a:t>
            </a:r>
            <a:r>
              <a:rPr lang="ru-RU" sz="1150" dirty="0" smtClean="0">
                <a:latin typeface="e-Ukraine Light" pitchFamily="50" charset="-52"/>
              </a:rPr>
              <a:t> в </a:t>
            </a:r>
            <a:r>
              <a:rPr lang="ru-RU" sz="1150" dirty="0" err="1" smtClean="0">
                <a:latin typeface="e-Ukraine Light" pitchFamily="50" charset="-52"/>
              </a:rPr>
              <a:t>обігу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є</a:t>
            </a:r>
            <a:r>
              <a:rPr lang="ru-RU" sz="1150" dirty="0" smtClean="0">
                <a:latin typeface="e-Ukraine Light" pitchFamily="50" charset="-52"/>
              </a:rPr>
              <a:t> на </a:t>
            </a:r>
            <a:r>
              <a:rPr lang="ru-RU" sz="1150" dirty="0" err="1" smtClean="0">
                <a:latin typeface="e-Ukraine Light" pitchFamily="50" charset="-52"/>
              </a:rPr>
              <a:t>обліку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тощо</a:t>
            </a:r>
            <a:r>
              <a:rPr lang="ru-RU" sz="1150" dirty="0" smtClean="0">
                <a:latin typeface="e-Ukraine Light" pitchFamily="50" charset="-52"/>
              </a:rPr>
              <a:t>) </a:t>
            </a:r>
            <a:r>
              <a:rPr lang="ru-RU" sz="1150" dirty="0" err="1" smtClean="0">
                <a:latin typeface="e-Ukraine Light" pitchFamily="50" charset="-52"/>
              </a:rPr>
              <a:t>на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території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України</a:t>
            </a:r>
            <a:r>
              <a:rPr lang="ru-RU" sz="1150" dirty="0" smtClean="0">
                <a:latin typeface="e-Ukraine Light" pitchFamily="50" charset="-52"/>
              </a:rPr>
              <a:t> та/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за </a:t>
            </a:r>
            <a:r>
              <a:rPr lang="ru-RU" sz="1150" dirty="0" err="1" smtClean="0">
                <a:latin typeface="e-Ukraine Light" pitchFamily="50" charset="-52"/>
              </a:rPr>
              <a:t>її</a:t>
            </a:r>
            <a:r>
              <a:rPr lang="ru-RU" sz="1150" dirty="0" smtClean="0">
                <a:latin typeface="e-Ukraine Light" pitchFamily="50" charset="-52"/>
              </a:rPr>
              <a:t> межами станом на дату </a:t>
            </a:r>
            <a:r>
              <a:rPr lang="ru-RU" sz="1150" dirty="0" err="1" smtClean="0">
                <a:latin typeface="e-Ukraine Light" pitchFamily="50" charset="-52"/>
              </a:rPr>
              <a:t>подання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одноразової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спеціальної</a:t>
            </a:r>
            <a:r>
              <a:rPr lang="ru-RU" sz="1150" dirty="0" smtClean="0">
                <a:latin typeface="e-Ukraine Light" pitchFamily="50" charset="-52"/>
              </a:rPr>
              <a:t>) </a:t>
            </a:r>
            <a:r>
              <a:rPr lang="ru-RU" sz="1150" dirty="0" err="1" smtClean="0">
                <a:latin typeface="e-Ukraine Light" pitchFamily="50" charset="-52"/>
              </a:rPr>
              <a:t>добровільної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декларації</a:t>
            </a:r>
            <a:r>
              <a:rPr lang="ru-RU" sz="1150" dirty="0" smtClean="0">
                <a:latin typeface="e-Ukraine Light" pitchFamily="50" charset="-52"/>
              </a:rPr>
              <a:t>, у тому </a:t>
            </a:r>
            <a:r>
              <a:rPr lang="ru-RU" sz="1150" dirty="0" err="1" smtClean="0">
                <a:latin typeface="e-Ukraine Light" pitchFamily="50" charset="-52"/>
              </a:rPr>
              <a:t>числі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але</a:t>
            </a:r>
            <a:r>
              <a:rPr lang="ru-RU" sz="1150" dirty="0" smtClean="0">
                <a:latin typeface="e-Ukraine Light" pitchFamily="50" charset="-52"/>
              </a:rPr>
              <a:t> не </a:t>
            </a:r>
            <a:r>
              <a:rPr lang="ru-RU" sz="1150" dirty="0" err="1" smtClean="0">
                <a:latin typeface="e-Ukraine Light" pitchFamily="50" charset="-52"/>
              </a:rPr>
              <a:t>виключно</a:t>
            </a:r>
            <a:r>
              <a:rPr lang="ru-RU" sz="1150" dirty="0" smtClean="0">
                <a:latin typeface="e-Ukraine Light" pitchFamily="50" charset="-52"/>
              </a:rPr>
              <a:t>:</a:t>
            </a:r>
          </a:p>
          <a:p>
            <a:pPr algn="just" fontAlgn="base"/>
            <a:r>
              <a:rPr lang="ru-RU" sz="1150" dirty="0" smtClean="0">
                <a:latin typeface="e-Ukraine Light" pitchFamily="50" charset="-52"/>
              </a:rPr>
              <a:t>а) </a:t>
            </a:r>
            <a:r>
              <a:rPr lang="ru-RU" sz="1150" dirty="0" err="1" smtClean="0">
                <a:latin typeface="e-Ukraine Light" pitchFamily="50" charset="-52"/>
              </a:rPr>
              <a:t>валютні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цінності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банківські</a:t>
            </a:r>
            <a:r>
              <a:rPr lang="ru-RU" sz="1150" dirty="0" smtClean="0">
                <a:latin typeface="e-Ukraine Light" pitchFamily="50" charset="-52"/>
              </a:rPr>
              <a:t> метали, </a:t>
            </a:r>
            <a:r>
              <a:rPr lang="ru-RU" sz="1150" dirty="0" err="1" smtClean="0">
                <a:latin typeface="e-Ukraine Light" pitchFamily="50" charset="-52"/>
              </a:rPr>
              <a:t>крім</a:t>
            </a:r>
            <a:r>
              <a:rPr lang="ru-RU" sz="1150" dirty="0" smtClean="0">
                <a:latin typeface="e-Ukraine Light" pitchFamily="50" charset="-52"/>
              </a:rPr>
              <a:t> тих, </a:t>
            </a:r>
            <a:r>
              <a:rPr lang="ru-RU" sz="1150" dirty="0" err="1" smtClean="0">
                <a:latin typeface="e-Ukraine Light" pitchFamily="50" charset="-52"/>
              </a:rPr>
              <a:t>що</a:t>
            </a:r>
            <a:r>
              <a:rPr lang="ru-RU" sz="1150" dirty="0" smtClean="0">
                <a:latin typeface="e-Ukraine Light" pitchFamily="50" charset="-52"/>
              </a:rPr>
              <a:t> не </a:t>
            </a:r>
            <a:r>
              <a:rPr lang="ru-RU" sz="1150" dirty="0" err="1" smtClean="0">
                <a:latin typeface="e-Ukraine Light" pitchFamily="50" charset="-52"/>
              </a:rPr>
              <a:t>розміщені</a:t>
            </a:r>
            <a:r>
              <a:rPr lang="ru-RU" sz="1150" dirty="0" smtClean="0">
                <a:latin typeface="e-Ukraine Light" pitchFamily="50" charset="-52"/>
              </a:rPr>
              <a:t> на </a:t>
            </a:r>
            <a:r>
              <a:rPr lang="ru-RU" sz="1150" dirty="0" err="1" smtClean="0">
                <a:latin typeface="e-Ukraine Light" pitchFamily="50" charset="-52"/>
              </a:rPr>
              <a:t>рахунках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національна</a:t>
            </a:r>
            <a:r>
              <a:rPr lang="ru-RU" sz="1150" dirty="0" smtClean="0">
                <a:latin typeface="e-Ukraine Light" pitchFamily="50" charset="-52"/>
              </a:rPr>
              <a:t> валюта (</a:t>
            </a:r>
            <a:r>
              <a:rPr lang="ru-RU" sz="1150" dirty="0" err="1" smtClean="0">
                <a:latin typeface="e-Ukraine Light" pitchFamily="50" charset="-52"/>
              </a:rPr>
              <a:t>гривня</a:t>
            </a:r>
            <a:r>
              <a:rPr lang="ru-RU" sz="1150" dirty="0" smtClean="0">
                <a:latin typeface="e-Ukraine Light" pitchFamily="50" charset="-52"/>
              </a:rPr>
              <a:t>) та </a:t>
            </a:r>
            <a:r>
              <a:rPr lang="ru-RU" sz="1150" dirty="0" err="1" smtClean="0">
                <a:latin typeface="e-Ukraine Light" pitchFamily="50" charset="-52"/>
              </a:rPr>
              <a:t>іноземна</a:t>
            </a:r>
            <a:r>
              <a:rPr lang="ru-RU" sz="1150" dirty="0" smtClean="0">
                <a:latin typeface="e-Ukraine Light" pitchFamily="50" charset="-52"/>
              </a:rPr>
              <a:t> валюта, </a:t>
            </a:r>
            <a:r>
              <a:rPr lang="ru-RU" sz="1150" dirty="0" err="1" smtClean="0">
                <a:latin typeface="e-Ukraine Light" pitchFamily="50" charset="-52"/>
              </a:rPr>
              <a:t>крім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коштів</a:t>
            </a:r>
            <a:r>
              <a:rPr lang="ru-RU" sz="1150" dirty="0" smtClean="0">
                <a:latin typeface="e-Ukraine Light" pitchFamily="50" charset="-52"/>
              </a:rPr>
              <a:t> у </a:t>
            </a:r>
            <a:r>
              <a:rPr lang="ru-RU" sz="1150" dirty="0" err="1" smtClean="0">
                <a:latin typeface="e-Ukraine Light" pitchFamily="50" charset="-52"/>
              </a:rPr>
              <a:t>готівковій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формі</a:t>
            </a:r>
            <a:r>
              <a:rPr lang="ru-RU" sz="1150" dirty="0" smtClean="0">
                <a:latin typeface="e-Ukraine Light" pitchFamily="50" charset="-52"/>
              </a:rPr>
              <a:t>, та права </a:t>
            </a:r>
            <a:r>
              <a:rPr lang="ru-RU" sz="1150" dirty="0" err="1" smtClean="0">
                <a:latin typeface="e-Ukraine Light" pitchFamily="50" charset="-52"/>
              </a:rPr>
              <a:t>грошової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вимоги</a:t>
            </a:r>
            <a:r>
              <a:rPr lang="ru-RU" sz="1150" dirty="0" smtClean="0">
                <a:latin typeface="e-Ukraine Light" pitchFamily="50" charset="-52"/>
              </a:rPr>
              <a:t> (у тому </a:t>
            </a:r>
            <a:r>
              <a:rPr lang="ru-RU" sz="1150" dirty="0" err="1" smtClean="0">
                <a:latin typeface="e-Ukraine Light" pitchFamily="50" charset="-52"/>
              </a:rPr>
              <a:t>числі</a:t>
            </a:r>
            <a:r>
              <a:rPr lang="ru-RU" sz="1150" dirty="0" smtClean="0">
                <a:latin typeface="e-Ukraine Light" pitchFamily="50" charset="-52"/>
              </a:rPr>
              <a:t> депозит (вклад), </a:t>
            </a:r>
            <a:r>
              <a:rPr lang="ru-RU" sz="1150" dirty="0" err="1" smtClean="0">
                <a:latin typeface="e-Ukraine Light" pitchFamily="50" charset="-52"/>
              </a:rPr>
              <a:t>кошти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позичені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третім</a:t>
            </a:r>
            <a:r>
              <a:rPr lang="ru-RU" sz="1150" dirty="0" smtClean="0">
                <a:latin typeface="e-Ukraine Light" pitchFamily="50" charset="-52"/>
              </a:rPr>
              <a:t> особам за договором </a:t>
            </a:r>
            <a:r>
              <a:rPr lang="ru-RU" sz="1150" dirty="0" err="1" smtClean="0">
                <a:latin typeface="e-Ukraine Light" pitchFamily="50" charset="-52"/>
              </a:rPr>
              <a:t>позики</a:t>
            </a:r>
            <a:r>
              <a:rPr lang="ru-RU" sz="1150" dirty="0" smtClean="0">
                <a:latin typeface="e-Ukraine Light" pitchFamily="50" charset="-52"/>
              </a:rPr>
              <a:t>), </a:t>
            </a:r>
            <a:r>
              <a:rPr lang="ru-RU" sz="1150" dirty="0" err="1" smtClean="0">
                <a:latin typeface="e-Ukraine Light" pitchFamily="50" charset="-52"/>
              </a:rPr>
              <a:t>оформлені</a:t>
            </a:r>
            <a:r>
              <a:rPr lang="ru-RU" sz="1150" dirty="0" smtClean="0">
                <a:latin typeface="e-Ukraine Light" pitchFamily="50" charset="-52"/>
              </a:rPr>
              <a:t> у </a:t>
            </a:r>
            <a:r>
              <a:rPr lang="ru-RU" sz="1150" dirty="0" err="1" smtClean="0">
                <a:latin typeface="e-Ukraine Light" pitchFamily="50" charset="-52"/>
              </a:rPr>
              <a:t>письмовій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формі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з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юридичною</a:t>
            </a:r>
            <a:r>
              <a:rPr lang="ru-RU" sz="1150" dirty="0" smtClean="0">
                <a:latin typeface="e-Ukraine Light" pitchFamily="50" charset="-52"/>
              </a:rPr>
              <a:t> особою 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нотаріально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посвідчені</a:t>
            </a:r>
            <a:r>
              <a:rPr lang="ru-RU" sz="1150" dirty="0" smtClean="0">
                <a:latin typeface="e-Ukraine Light" pitchFamily="50" charset="-52"/>
              </a:rPr>
              <a:t> у </a:t>
            </a:r>
            <a:r>
              <a:rPr lang="ru-RU" sz="1150" dirty="0" err="1" smtClean="0">
                <a:latin typeface="e-Ukraine Light" pitchFamily="50" charset="-52"/>
              </a:rPr>
              <a:t>разі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виникнення</a:t>
            </a:r>
            <a:r>
              <a:rPr lang="ru-RU" sz="1150" dirty="0" smtClean="0">
                <a:latin typeface="e-Ukraine Light" pitchFamily="50" charset="-52"/>
              </a:rPr>
              <a:t> права </a:t>
            </a:r>
            <a:r>
              <a:rPr lang="ru-RU" sz="1150" dirty="0" err="1" smtClean="0">
                <a:latin typeface="e-Ukraine Light" pitchFamily="50" charset="-52"/>
              </a:rPr>
              <a:t>вимоги</a:t>
            </a:r>
            <a:r>
              <a:rPr lang="ru-RU" sz="1150" dirty="0" smtClean="0">
                <a:latin typeface="e-Ukraine Light" pitchFamily="50" charset="-52"/>
              </a:rPr>
              <a:t> декларанта до </a:t>
            </a:r>
            <a:r>
              <a:rPr lang="ru-RU" sz="1150" dirty="0" err="1" smtClean="0">
                <a:latin typeface="e-Ukraine Light" pitchFamily="50" charset="-52"/>
              </a:rPr>
              <a:t>іншої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фізичної</a:t>
            </a:r>
            <a:r>
              <a:rPr lang="ru-RU" sz="1150" dirty="0" smtClean="0">
                <a:latin typeface="e-Ukraine Light" pitchFamily="50" charset="-52"/>
              </a:rPr>
              <a:t> особи;</a:t>
            </a:r>
          </a:p>
          <a:p>
            <a:pPr algn="just" fontAlgn="base"/>
            <a:r>
              <a:rPr lang="ru-RU" sz="1150" dirty="0" smtClean="0">
                <a:latin typeface="e-Ukraine Light" pitchFamily="50" charset="-52"/>
              </a:rPr>
              <a:t>б) </a:t>
            </a:r>
            <a:r>
              <a:rPr lang="ru-RU" sz="1150" dirty="0" err="1" smtClean="0">
                <a:latin typeface="e-Ukraine Light" pitchFamily="50" charset="-52"/>
              </a:rPr>
              <a:t>нерухоме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майно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земельні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ділянки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об’єкти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житлової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нежитлової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нерухомості</a:t>
            </a:r>
            <a:r>
              <a:rPr lang="ru-RU" sz="1150" dirty="0" smtClean="0">
                <a:latin typeface="e-Ukraine Light" pitchFamily="50" charset="-52"/>
              </a:rPr>
              <a:t>).</a:t>
            </a:r>
          </a:p>
          <a:p>
            <a:pPr algn="just" fontAlgn="base"/>
            <a:r>
              <a:rPr lang="ru-RU" sz="1150" dirty="0" smtClean="0">
                <a:latin typeface="e-Ukraine Light" pitchFamily="50" charset="-52"/>
              </a:rPr>
              <a:t>Для </a:t>
            </a:r>
            <a:r>
              <a:rPr lang="ru-RU" sz="1150" dirty="0" err="1" smtClean="0">
                <a:latin typeface="e-Ukraine Light" pitchFamily="50" charset="-52"/>
              </a:rPr>
              <a:t>цілей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підрозд</a:t>
            </a:r>
            <a:r>
              <a:rPr lang="ru-RU" sz="1150" dirty="0" smtClean="0">
                <a:latin typeface="e-Ukraine Light" pitchFamily="50" charset="-52"/>
              </a:rPr>
              <a:t>. 9 прим. 4 </a:t>
            </a:r>
            <a:r>
              <a:rPr lang="ru-RU" sz="1150" dirty="0" err="1" smtClean="0">
                <a:latin typeface="e-Ukraine Light" pitchFamily="50" charset="-52"/>
              </a:rPr>
              <a:t>розд</a:t>
            </a:r>
            <a:r>
              <a:rPr lang="ru-RU" sz="1150" dirty="0" smtClean="0">
                <a:latin typeface="e-Ukraine Light" pitchFamily="50" charset="-52"/>
              </a:rPr>
              <a:t>. XX «</a:t>
            </a:r>
            <a:r>
              <a:rPr lang="ru-RU" sz="1150" dirty="0" err="1" smtClean="0">
                <a:latin typeface="e-Ukraine Light" pitchFamily="50" charset="-52"/>
              </a:rPr>
              <a:t>Перехідні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положення</a:t>
            </a:r>
            <a:r>
              <a:rPr lang="ru-RU" sz="1150" dirty="0" smtClean="0">
                <a:latin typeface="e-Ukraine Light" pitchFamily="50" charset="-52"/>
              </a:rPr>
              <a:t>» ПКУ до </a:t>
            </a:r>
            <a:r>
              <a:rPr lang="ru-RU" sz="1150" dirty="0" err="1" smtClean="0">
                <a:latin typeface="e-Ukraine Light" pitchFamily="50" charset="-52"/>
              </a:rPr>
              <a:t>нерухомого</a:t>
            </a:r>
            <a:r>
              <a:rPr lang="ru-RU" sz="1150" dirty="0" smtClean="0">
                <a:latin typeface="e-Ukraine Light" pitchFamily="50" charset="-52"/>
              </a:rPr>
              <a:t> майна належать </a:t>
            </a:r>
            <a:r>
              <a:rPr lang="ru-RU" sz="1150" dirty="0" err="1" smtClean="0">
                <a:latin typeface="e-Ukraine Light" pitchFamily="50" charset="-52"/>
              </a:rPr>
              <a:t>також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об’єкти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незавершеного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будівництва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які</a:t>
            </a:r>
            <a:r>
              <a:rPr lang="ru-RU" sz="1150" dirty="0" smtClean="0">
                <a:latin typeface="e-Ukraine Light" pitchFamily="50" charset="-52"/>
              </a:rPr>
              <a:t>:</a:t>
            </a:r>
          </a:p>
          <a:p>
            <a:pPr algn="just" fontAlgn="base"/>
            <a:r>
              <a:rPr lang="ru-RU" sz="1150" dirty="0" smtClean="0">
                <a:latin typeface="e-Ukraine Light" pitchFamily="50" charset="-52"/>
              </a:rPr>
              <a:t>не </a:t>
            </a:r>
            <a:r>
              <a:rPr lang="ru-RU" sz="1150" dirty="0" err="1" smtClean="0">
                <a:latin typeface="e-Ukraine Light" pitchFamily="50" charset="-52"/>
              </a:rPr>
              <a:t>прийняті</a:t>
            </a:r>
            <a:r>
              <a:rPr lang="ru-RU" sz="1150" dirty="0" smtClean="0">
                <a:latin typeface="e-Ukraine Light" pitchFamily="50" charset="-52"/>
              </a:rPr>
              <a:t> в </a:t>
            </a:r>
            <a:r>
              <a:rPr lang="ru-RU" sz="1150" dirty="0" err="1" smtClean="0">
                <a:latin typeface="e-Ukraine Light" pitchFamily="50" charset="-52"/>
              </a:rPr>
              <a:t>експлуатацію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право </a:t>
            </a:r>
            <a:r>
              <a:rPr lang="ru-RU" sz="1150" dirty="0" err="1" smtClean="0">
                <a:latin typeface="e-Ukraine Light" pitchFamily="50" charset="-52"/>
              </a:rPr>
              <a:t>власності</a:t>
            </a:r>
            <a:r>
              <a:rPr lang="ru-RU" sz="1150" dirty="0" smtClean="0">
                <a:latin typeface="e-Ukraine Light" pitchFamily="50" charset="-52"/>
              </a:rPr>
              <a:t> на </a:t>
            </a:r>
            <a:r>
              <a:rPr lang="ru-RU" sz="1150" dirty="0" err="1" smtClean="0">
                <a:latin typeface="e-Ukraine Light" pitchFamily="50" charset="-52"/>
              </a:rPr>
              <a:t>які</a:t>
            </a:r>
            <a:r>
              <a:rPr lang="ru-RU" sz="1150" dirty="0" smtClean="0">
                <a:latin typeface="e-Ukraine Light" pitchFamily="50" charset="-52"/>
              </a:rPr>
              <a:t> не </a:t>
            </a:r>
            <a:r>
              <a:rPr lang="ru-RU" sz="1150" dirty="0" err="1" smtClean="0">
                <a:latin typeface="e-Ukraine Light" pitchFamily="50" charset="-52"/>
              </a:rPr>
              <a:t>зареєстроване</a:t>
            </a:r>
            <a:r>
              <a:rPr lang="ru-RU" sz="1150" dirty="0" smtClean="0">
                <a:latin typeface="e-Ukraine Light" pitchFamily="50" charset="-52"/>
              </a:rPr>
              <a:t> в </a:t>
            </a:r>
            <a:r>
              <a:rPr lang="ru-RU" sz="1150" dirty="0" err="1" smtClean="0">
                <a:latin typeface="e-Ukraine Light" pitchFamily="50" charset="-52"/>
              </a:rPr>
              <a:t>установленому</a:t>
            </a:r>
            <a:r>
              <a:rPr lang="ru-RU" sz="1150" dirty="0" smtClean="0">
                <a:latin typeface="e-Ukraine Light" pitchFamily="50" charset="-52"/>
              </a:rPr>
              <a:t> законом порядку, </a:t>
            </a:r>
            <a:r>
              <a:rPr lang="ru-RU" sz="1150" dirty="0" err="1" smtClean="0">
                <a:latin typeface="e-Ukraine Light" pitchFamily="50" charset="-52"/>
              </a:rPr>
              <a:t>але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майнові</a:t>
            </a:r>
            <a:r>
              <a:rPr lang="ru-RU" sz="1150" dirty="0" smtClean="0">
                <a:latin typeface="e-Ukraine Light" pitchFamily="50" charset="-52"/>
              </a:rPr>
              <a:t> права на </a:t>
            </a:r>
            <a:r>
              <a:rPr lang="ru-RU" sz="1150" dirty="0" err="1" smtClean="0">
                <a:latin typeface="e-Ukraine Light" pitchFamily="50" charset="-52"/>
              </a:rPr>
              <a:t>такі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об’єкти</a:t>
            </a:r>
            <a:r>
              <a:rPr lang="ru-RU" sz="1150" dirty="0" smtClean="0">
                <a:latin typeface="e-Ukraine Light" pitchFamily="50" charset="-52"/>
              </a:rPr>
              <a:t> належать декларанту на </a:t>
            </a:r>
            <a:r>
              <a:rPr lang="ru-RU" sz="1150" dirty="0" err="1" smtClean="0">
                <a:latin typeface="e-Ukraine Light" pitchFamily="50" charset="-52"/>
              </a:rPr>
              <a:t>праві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власності</a:t>
            </a:r>
            <a:r>
              <a:rPr lang="ru-RU" sz="1150" dirty="0" smtClean="0">
                <a:latin typeface="e-Ukraine Light" pitchFamily="50" charset="-52"/>
              </a:rPr>
              <a:t>;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257798" y="85724"/>
            <a:ext cx="43200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uk-UA" sz="1200" dirty="0" smtClean="0">
                <a:latin typeface="e-Ukraine" pitchFamily="2" charset="-52"/>
              </a:rPr>
              <a:t> </a:t>
            </a:r>
          </a:p>
          <a:p>
            <a:pPr indent="457200" algn="just"/>
            <a:endParaRPr lang="uk-UA" sz="1100" dirty="0">
              <a:latin typeface="e-Ukraine" pitchFamily="2" charset="-52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114924" y="0"/>
            <a:ext cx="4657725" cy="6663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300" dirty="0" smtClean="0">
                <a:latin typeface="e-Ukraine Light" pitchFamily="50" charset="-52"/>
              </a:rPr>
              <a:t>	</a:t>
            </a:r>
            <a:endParaRPr lang="ru-RU" sz="1200" dirty="0" smtClean="0"/>
          </a:p>
          <a:p>
            <a:pPr algn="just" fontAlgn="base"/>
            <a:r>
              <a:rPr lang="ru-RU" sz="1150" dirty="0" smtClean="0">
                <a:latin typeface="e-Ukraine Light" pitchFamily="50" charset="-52"/>
              </a:rPr>
              <a:t>не </a:t>
            </a:r>
            <a:r>
              <a:rPr lang="ru-RU" sz="1150" dirty="0" err="1" smtClean="0">
                <a:latin typeface="e-Ukraine Light" pitchFamily="50" charset="-52"/>
              </a:rPr>
              <a:t>прийняті</a:t>
            </a:r>
            <a:r>
              <a:rPr lang="ru-RU" sz="1150" dirty="0" smtClean="0">
                <a:latin typeface="e-Ukraine Light" pitchFamily="50" charset="-52"/>
              </a:rPr>
              <a:t> в </a:t>
            </a:r>
            <a:r>
              <a:rPr lang="ru-RU" sz="1150" dirty="0" err="1" smtClean="0">
                <a:latin typeface="e-Ukraine Light" pitchFamily="50" charset="-52"/>
              </a:rPr>
              <a:t>експлуатацію</a:t>
            </a:r>
            <a:r>
              <a:rPr lang="ru-RU" sz="1150" dirty="0" smtClean="0">
                <a:latin typeface="e-Ukraine Light" pitchFamily="50" charset="-52"/>
              </a:rPr>
              <a:t> та </a:t>
            </a:r>
            <a:r>
              <a:rPr lang="ru-RU" sz="1150" dirty="0" err="1" smtClean="0">
                <a:latin typeface="e-Ukraine Light" pitchFamily="50" charset="-52"/>
              </a:rPr>
              <a:t>розташовані</a:t>
            </a:r>
            <a:r>
              <a:rPr lang="ru-RU" sz="1150" dirty="0" smtClean="0">
                <a:latin typeface="e-Ukraine Light" pitchFamily="50" charset="-52"/>
              </a:rPr>
              <a:t> на </a:t>
            </a:r>
            <a:r>
              <a:rPr lang="ru-RU" sz="1150" dirty="0" err="1" smtClean="0">
                <a:latin typeface="e-Ukraine Light" pitchFamily="50" charset="-52"/>
              </a:rPr>
              <a:t>земельних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ділянках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що</a:t>
            </a:r>
            <a:r>
              <a:rPr lang="ru-RU" sz="1150" dirty="0" smtClean="0">
                <a:latin typeface="e-Ukraine Light" pitchFamily="50" charset="-52"/>
              </a:rPr>
              <a:t> належать декларанту на </a:t>
            </a:r>
            <a:r>
              <a:rPr lang="ru-RU" sz="1150" dirty="0" err="1" smtClean="0">
                <a:latin typeface="e-Ukraine Light" pitchFamily="50" charset="-52"/>
              </a:rPr>
              <a:t>праві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приватної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власності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включаючи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спільну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власність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на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праві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довгострокової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оренди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на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праві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суперфіцію</a:t>
            </a:r>
            <a:r>
              <a:rPr lang="ru-RU" sz="1150" dirty="0" smtClean="0">
                <a:latin typeface="e-Ukraine Light" pitchFamily="50" charset="-52"/>
              </a:rPr>
              <a:t>;</a:t>
            </a:r>
          </a:p>
          <a:p>
            <a:pPr algn="just" fontAlgn="base"/>
            <a:r>
              <a:rPr lang="ru-RU" sz="1150" dirty="0" smtClean="0">
                <a:latin typeface="e-Ukraine Light" pitchFamily="50" charset="-52"/>
              </a:rPr>
              <a:t>в) </a:t>
            </a:r>
            <a:r>
              <a:rPr lang="ru-RU" sz="1150" dirty="0" err="1" smtClean="0">
                <a:latin typeface="e-Ukraine Light" pitchFamily="50" charset="-52"/>
              </a:rPr>
              <a:t>рухоме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майно</a:t>
            </a:r>
            <a:r>
              <a:rPr lang="ru-RU" sz="1150" dirty="0" smtClean="0">
                <a:latin typeface="e-Ukraine Light" pitchFamily="50" charset="-52"/>
              </a:rPr>
              <a:t>, у тому </a:t>
            </a:r>
            <a:r>
              <a:rPr lang="ru-RU" sz="1150" dirty="0" err="1" smtClean="0">
                <a:latin typeface="e-Ukraine Light" pitchFamily="50" charset="-52"/>
              </a:rPr>
              <a:t>числі:транспортні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засоби</a:t>
            </a:r>
            <a:r>
              <a:rPr lang="ru-RU" sz="1150" dirty="0" smtClean="0">
                <a:latin typeface="e-Ukraine Light" pitchFamily="50" charset="-52"/>
              </a:rPr>
              <a:t> та </a:t>
            </a:r>
            <a:r>
              <a:rPr lang="ru-RU" sz="1150" dirty="0" err="1" smtClean="0">
                <a:latin typeface="e-Ukraine Light" pitchFamily="50" charset="-52"/>
              </a:rPr>
              <a:t>інші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самохідні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машини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механізми</a:t>
            </a:r>
            <a:r>
              <a:rPr lang="ru-RU" sz="1150" dirty="0" smtClean="0">
                <a:latin typeface="e-Ukraine Light" pitchFamily="50" charset="-52"/>
              </a:rPr>
              <a:t>;</a:t>
            </a:r>
          </a:p>
          <a:p>
            <a:pPr algn="just" fontAlgn="base"/>
            <a:r>
              <a:rPr lang="ru-RU" sz="1150" dirty="0" err="1" smtClean="0">
                <a:latin typeface="e-Ukraine Light" pitchFamily="50" charset="-52"/>
              </a:rPr>
              <a:t>інше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цінне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рухоме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майно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предмети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мистецтва</a:t>
            </a:r>
            <a:r>
              <a:rPr lang="ru-RU" sz="1150" dirty="0" smtClean="0">
                <a:latin typeface="e-Ukraine Light" pitchFamily="50" charset="-52"/>
              </a:rPr>
              <a:t> та </a:t>
            </a:r>
            <a:r>
              <a:rPr lang="ru-RU" sz="1150" dirty="0" err="1" smtClean="0">
                <a:latin typeface="e-Ukraine Light" pitchFamily="50" charset="-52"/>
              </a:rPr>
              <a:t>антикваріату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дорогоцінні</a:t>
            </a:r>
            <a:r>
              <a:rPr lang="ru-RU" sz="1150" dirty="0" smtClean="0">
                <a:latin typeface="e-Ukraine Light" pitchFamily="50" charset="-52"/>
              </a:rPr>
              <a:t> метали, </a:t>
            </a:r>
            <a:r>
              <a:rPr lang="ru-RU" sz="1150" dirty="0" err="1" smtClean="0">
                <a:latin typeface="e-Ukraine Light" pitchFamily="50" charset="-52"/>
              </a:rPr>
              <a:t>дорогоцінне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каміння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ювелірні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вироби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тощо</a:t>
            </a:r>
            <a:r>
              <a:rPr lang="ru-RU" sz="1150" dirty="0" smtClean="0">
                <a:latin typeface="e-Ukraine Light" pitchFamily="50" charset="-52"/>
              </a:rPr>
              <a:t>);</a:t>
            </a:r>
          </a:p>
          <a:p>
            <a:pPr algn="just" fontAlgn="base"/>
            <a:r>
              <a:rPr lang="ru-RU" sz="1150" dirty="0" smtClean="0">
                <a:latin typeface="e-Ukraine Light" pitchFamily="50" charset="-52"/>
              </a:rPr>
              <a:t>г) </a:t>
            </a:r>
            <a:r>
              <a:rPr lang="ru-RU" sz="1150" dirty="0" err="1" smtClean="0">
                <a:latin typeface="e-Ukraine Light" pitchFamily="50" charset="-52"/>
              </a:rPr>
              <a:t>частки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паї</a:t>
            </a:r>
            <a:r>
              <a:rPr lang="ru-RU" sz="1150" dirty="0" smtClean="0">
                <a:latin typeface="e-Ukraine Light" pitchFamily="50" charset="-52"/>
              </a:rPr>
              <a:t>) у </a:t>
            </a:r>
            <a:r>
              <a:rPr lang="ru-RU" sz="1150" dirty="0" err="1" smtClean="0">
                <a:latin typeface="e-Ukraine Light" pitchFamily="50" charset="-52"/>
              </a:rPr>
              <a:t>майні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юридичних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осіб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в </a:t>
            </a:r>
            <a:r>
              <a:rPr lang="ru-RU" sz="1150" dirty="0" err="1" smtClean="0">
                <a:latin typeface="e-Ukraine Light" pitchFamily="50" charset="-52"/>
              </a:rPr>
              <a:t>утвореннях</a:t>
            </a:r>
            <a:r>
              <a:rPr lang="ru-RU" sz="1150" dirty="0" smtClean="0">
                <a:latin typeface="e-Ukraine Light" pitchFamily="50" charset="-52"/>
              </a:rPr>
              <a:t> без статусу </a:t>
            </a:r>
            <a:r>
              <a:rPr lang="ru-RU" sz="1150" dirty="0" err="1" smtClean="0">
                <a:latin typeface="e-Ukraine Light" pitchFamily="50" charset="-52"/>
              </a:rPr>
              <a:t>юридичної</a:t>
            </a:r>
            <a:r>
              <a:rPr lang="ru-RU" sz="1150" dirty="0" smtClean="0">
                <a:latin typeface="e-Ukraine Light" pitchFamily="50" charset="-52"/>
              </a:rPr>
              <a:t> особи, </a:t>
            </a:r>
            <a:r>
              <a:rPr lang="ru-RU" sz="1150" dirty="0" err="1" smtClean="0">
                <a:latin typeface="e-Ukraine Light" pitchFamily="50" charset="-52"/>
              </a:rPr>
              <a:t>інші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корпоративні</a:t>
            </a:r>
            <a:r>
              <a:rPr lang="ru-RU" sz="1150" dirty="0" smtClean="0">
                <a:latin typeface="e-Ukraine Light" pitchFamily="50" charset="-52"/>
              </a:rPr>
              <a:t> права, </a:t>
            </a:r>
            <a:r>
              <a:rPr lang="ru-RU" sz="1150" dirty="0" err="1" smtClean="0">
                <a:latin typeface="e-Ukraine Light" pitchFamily="50" charset="-52"/>
              </a:rPr>
              <a:t>майнові</a:t>
            </a:r>
            <a:r>
              <a:rPr lang="ru-RU" sz="1150" dirty="0" smtClean="0">
                <a:latin typeface="e-Ukraine Light" pitchFamily="50" charset="-52"/>
              </a:rPr>
              <a:t> права на </a:t>
            </a:r>
            <a:r>
              <a:rPr lang="ru-RU" sz="1150" dirty="0" err="1" smtClean="0">
                <a:latin typeface="e-Ukraine Light" pitchFamily="50" charset="-52"/>
              </a:rPr>
              <a:t>об’єкти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інтелектуальної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власності</a:t>
            </a:r>
            <a:r>
              <a:rPr lang="ru-RU" sz="1150" dirty="0" smtClean="0">
                <a:latin typeface="e-Ukraine Light" pitchFamily="50" charset="-52"/>
              </a:rPr>
              <a:t>;</a:t>
            </a:r>
          </a:p>
          <a:p>
            <a:pPr algn="just" fontAlgn="base"/>
            <a:r>
              <a:rPr lang="ru-RU" sz="1150" dirty="0" err="1" smtClean="0">
                <a:latin typeface="e-Ukraine Light" pitchFamily="50" charset="-52"/>
              </a:rPr>
              <a:t>ґ</a:t>
            </a:r>
            <a:r>
              <a:rPr lang="ru-RU" sz="1150" dirty="0" smtClean="0">
                <a:latin typeface="e-Ukraine Light" pitchFamily="50" charset="-52"/>
              </a:rPr>
              <a:t>) </a:t>
            </a:r>
            <a:r>
              <a:rPr lang="ru-RU" sz="1150" dirty="0" err="1" smtClean="0">
                <a:latin typeface="e-Ukraine Light" pitchFamily="50" charset="-52"/>
              </a:rPr>
              <a:t>цінні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папери</a:t>
            </a:r>
            <a:r>
              <a:rPr lang="ru-RU" sz="1150" dirty="0" smtClean="0">
                <a:latin typeface="e-Ukraine Light" pitchFamily="50" charset="-52"/>
              </a:rPr>
              <a:t> та/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фінансові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інструменти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визначені</a:t>
            </a:r>
            <a:r>
              <a:rPr lang="ru-RU" sz="1150" dirty="0" smtClean="0">
                <a:latin typeface="e-Ukraine Light" pitchFamily="50" charset="-52"/>
              </a:rPr>
              <a:t> законом;</a:t>
            </a:r>
          </a:p>
          <a:p>
            <a:pPr algn="just" fontAlgn="base"/>
            <a:r>
              <a:rPr lang="ru-RU" sz="1150" dirty="0" err="1" smtClean="0">
                <a:latin typeface="e-Ukraine Light" pitchFamily="50" charset="-52"/>
              </a:rPr>
              <a:t>д</a:t>
            </a:r>
            <a:r>
              <a:rPr lang="ru-RU" sz="1150" dirty="0" smtClean="0">
                <a:latin typeface="e-Ukraine Light" pitchFamily="50" charset="-52"/>
              </a:rPr>
              <a:t>) права на </a:t>
            </a:r>
            <a:r>
              <a:rPr lang="ru-RU" sz="1150" dirty="0" err="1" smtClean="0">
                <a:latin typeface="e-Ukraine Light" pitchFamily="50" charset="-52"/>
              </a:rPr>
              <a:t>отримання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дивідендів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процентів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чи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іншої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аналогічної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майнової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вигоди</a:t>
            </a:r>
            <a:r>
              <a:rPr lang="ru-RU" sz="1150" dirty="0" smtClean="0">
                <a:latin typeface="e-Ukraine Light" pitchFamily="50" charset="-52"/>
              </a:rPr>
              <a:t>, не </a:t>
            </a:r>
            <a:r>
              <a:rPr lang="ru-RU" sz="1150" dirty="0" err="1" smtClean="0">
                <a:latin typeface="e-Ukraine Light" pitchFamily="50" charset="-52"/>
              </a:rPr>
              <a:t>пов’язані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із</a:t>
            </a:r>
            <a:r>
              <a:rPr lang="ru-RU" sz="1150" dirty="0" smtClean="0">
                <a:latin typeface="e-Ukraine Light" pitchFamily="50" charset="-52"/>
              </a:rPr>
              <a:t> правом </a:t>
            </a:r>
            <a:r>
              <a:rPr lang="ru-RU" sz="1150" dirty="0" err="1" smtClean="0">
                <a:latin typeface="e-Ukraine Light" pitchFamily="50" charset="-52"/>
              </a:rPr>
              <a:t>власності</a:t>
            </a:r>
            <a:r>
              <a:rPr lang="ru-RU" sz="1150" dirty="0" smtClean="0">
                <a:latin typeface="e-Ukraine Light" pitchFamily="50" charset="-52"/>
              </a:rPr>
              <a:t> на </a:t>
            </a:r>
            <a:r>
              <a:rPr lang="ru-RU" sz="1150" dirty="0" err="1" smtClean="0">
                <a:latin typeface="e-Ukraine Light" pitchFamily="50" charset="-52"/>
              </a:rPr>
              <a:t>цінні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папери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частки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паї</a:t>
            </a:r>
            <a:r>
              <a:rPr lang="ru-RU" sz="1150" dirty="0" smtClean="0">
                <a:latin typeface="e-Ukraine Light" pitchFamily="50" charset="-52"/>
              </a:rPr>
              <a:t>) у </a:t>
            </a:r>
            <a:r>
              <a:rPr lang="ru-RU" sz="1150" dirty="0" err="1" smtClean="0">
                <a:latin typeface="e-Ukraine Light" pitchFamily="50" charset="-52"/>
              </a:rPr>
              <a:t>майні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юридичних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осіб</a:t>
            </a:r>
            <a:r>
              <a:rPr lang="ru-RU" sz="1150" dirty="0" smtClean="0">
                <a:latin typeface="e-Ukraine Light" pitchFamily="50" charset="-52"/>
              </a:rPr>
              <a:t> та/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в </a:t>
            </a:r>
            <a:r>
              <a:rPr lang="ru-RU" sz="1150" dirty="0" err="1" smtClean="0">
                <a:latin typeface="e-Ukraine Light" pitchFamily="50" charset="-52"/>
              </a:rPr>
              <a:t>утвореннях</a:t>
            </a:r>
            <a:r>
              <a:rPr lang="ru-RU" sz="1150" dirty="0" smtClean="0">
                <a:latin typeface="e-Ukraine Light" pitchFamily="50" charset="-52"/>
              </a:rPr>
              <a:t> без статусу </a:t>
            </a:r>
            <a:r>
              <a:rPr lang="ru-RU" sz="1150" dirty="0" err="1" smtClean="0">
                <a:latin typeface="e-Ukraine Light" pitchFamily="50" charset="-52"/>
              </a:rPr>
              <a:t>юридичної</a:t>
            </a:r>
            <a:r>
              <a:rPr lang="ru-RU" sz="1150" dirty="0" smtClean="0">
                <a:latin typeface="e-Ukraine Light" pitchFamily="50" charset="-52"/>
              </a:rPr>
              <a:t> особи;</a:t>
            </a:r>
          </a:p>
          <a:p>
            <a:pPr algn="just" fontAlgn="base"/>
            <a:r>
              <a:rPr lang="ru-RU" sz="1150" dirty="0" smtClean="0">
                <a:latin typeface="e-Ukraine Light" pitchFamily="50" charset="-52"/>
              </a:rPr>
              <a:t>е) </a:t>
            </a:r>
            <a:r>
              <a:rPr lang="ru-RU" sz="1150" dirty="0" err="1" smtClean="0">
                <a:latin typeface="e-Ukraine Light" pitchFamily="50" charset="-52"/>
              </a:rPr>
              <a:t>інші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активи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фізичної</a:t>
            </a:r>
            <a:r>
              <a:rPr lang="ru-RU" sz="1150" dirty="0" smtClean="0">
                <a:latin typeface="e-Ukraine Light" pitchFamily="50" charset="-52"/>
              </a:rPr>
              <a:t> особи, у тому </a:t>
            </a:r>
            <a:r>
              <a:rPr lang="ru-RU" sz="1150" dirty="0" err="1" smtClean="0">
                <a:latin typeface="e-Ukraine Light" pitchFamily="50" charset="-52"/>
              </a:rPr>
              <a:t>числі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майно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банківські</a:t>
            </a:r>
            <a:r>
              <a:rPr lang="ru-RU" sz="1150" dirty="0" smtClean="0">
                <a:latin typeface="e-Ukraine Light" pitchFamily="50" charset="-52"/>
              </a:rPr>
              <a:t> метали, </a:t>
            </a:r>
            <a:r>
              <a:rPr lang="ru-RU" sz="1150" dirty="0" err="1" smtClean="0">
                <a:latin typeface="e-Ukraine Light" pitchFamily="50" charset="-52"/>
              </a:rPr>
              <a:t>що</a:t>
            </a:r>
            <a:r>
              <a:rPr lang="ru-RU" sz="1150" dirty="0" smtClean="0">
                <a:latin typeface="e-Ukraine Light" pitchFamily="50" charset="-52"/>
              </a:rPr>
              <a:t> не </a:t>
            </a:r>
            <a:r>
              <a:rPr lang="ru-RU" sz="1150" dirty="0" err="1" smtClean="0">
                <a:latin typeface="e-Ukraine Light" pitchFamily="50" charset="-52"/>
              </a:rPr>
              <a:t>розміщені</a:t>
            </a:r>
            <a:r>
              <a:rPr lang="ru-RU" sz="1150" dirty="0" smtClean="0">
                <a:latin typeface="e-Ukraine Light" pitchFamily="50" charset="-52"/>
              </a:rPr>
              <a:t> на </a:t>
            </a:r>
            <a:r>
              <a:rPr lang="ru-RU" sz="1150" dirty="0" err="1" smtClean="0">
                <a:latin typeface="e-Ukraine Light" pitchFamily="50" charset="-52"/>
              </a:rPr>
              <a:t>рахунках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пам’ятні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банкноти</a:t>
            </a:r>
            <a:r>
              <a:rPr lang="ru-RU" sz="1150" dirty="0" smtClean="0">
                <a:latin typeface="e-Ukraine Light" pitchFamily="50" charset="-52"/>
              </a:rPr>
              <a:t> та </a:t>
            </a:r>
            <a:r>
              <a:rPr lang="ru-RU" sz="1150" dirty="0" err="1" smtClean="0">
                <a:latin typeface="e-Ukraine Light" pitchFamily="50" charset="-52"/>
              </a:rPr>
              <a:t>монети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майнові</a:t>
            </a:r>
            <a:r>
              <a:rPr lang="ru-RU" sz="1150" dirty="0" smtClean="0">
                <a:latin typeface="e-Ukraine Light" pitchFamily="50" charset="-52"/>
              </a:rPr>
              <a:t> права, </a:t>
            </a:r>
            <a:r>
              <a:rPr lang="ru-RU" sz="1150" dirty="0" err="1" smtClean="0">
                <a:latin typeface="e-Ukraine Light" pitchFamily="50" charset="-52"/>
              </a:rPr>
              <a:t>що</a:t>
            </a:r>
            <a:r>
              <a:rPr lang="ru-RU" sz="1150" dirty="0" smtClean="0">
                <a:latin typeface="e-Ukraine Light" pitchFamily="50" charset="-52"/>
              </a:rPr>
              <a:t> належать декларанту </a:t>
            </a:r>
            <a:r>
              <a:rPr lang="ru-RU" sz="1150" dirty="0" err="1" smtClean="0">
                <a:latin typeface="e-Ukraine Light" pitchFamily="50" charset="-52"/>
              </a:rPr>
              <a:t>або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з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яких</a:t>
            </a:r>
            <a:r>
              <a:rPr lang="ru-RU" sz="1150" dirty="0" smtClean="0">
                <a:latin typeface="e-Ukraine Light" pitchFamily="50" charset="-52"/>
              </a:rPr>
              <a:t> декларант </a:t>
            </a:r>
            <a:r>
              <a:rPr lang="ru-RU" sz="1150" dirty="0" err="1" smtClean="0">
                <a:latin typeface="e-Ukraine Light" pitchFamily="50" charset="-52"/>
              </a:rPr>
              <a:t>отримує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чи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має</a:t>
            </a:r>
            <a:r>
              <a:rPr lang="ru-RU" sz="1150" dirty="0" smtClean="0">
                <a:latin typeface="e-Ukraine Light" pitchFamily="50" charset="-52"/>
              </a:rPr>
              <a:t> право </a:t>
            </a:r>
            <a:r>
              <a:rPr lang="ru-RU" sz="1150" dirty="0" err="1" smtClean="0">
                <a:latin typeface="e-Ukraine Light" pitchFamily="50" charset="-52"/>
              </a:rPr>
              <a:t>отримувати</a:t>
            </a:r>
            <a:r>
              <a:rPr lang="ru-RU" sz="1150" dirty="0" smtClean="0">
                <a:latin typeface="e-Ukraine Light" pitchFamily="50" charset="-52"/>
              </a:rPr>
              <a:t> доходи на </a:t>
            </a:r>
            <a:r>
              <a:rPr lang="ru-RU" sz="1150" dirty="0" err="1" smtClean="0">
                <a:latin typeface="e-Ukraine Light" pitchFamily="50" charset="-52"/>
              </a:rPr>
              <a:t>підставі</a:t>
            </a:r>
            <a:r>
              <a:rPr lang="ru-RU" sz="1150" dirty="0" smtClean="0">
                <a:latin typeface="e-Ukraine Light" pitchFamily="50" charset="-52"/>
              </a:rPr>
              <a:t> договору про </a:t>
            </a:r>
            <a:r>
              <a:rPr lang="ru-RU" sz="1150" dirty="0" err="1" smtClean="0">
                <a:latin typeface="e-Ukraine Light" pitchFamily="50" charset="-52"/>
              </a:rPr>
              <a:t>управління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майном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чи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іншого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аналогічного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правочину</a:t>
            </a:r>
            <a:r>
              <a:rPr lang="ru-RU" sz="1150" dirty="0" smtClean="0">
                <a:latin typeface="e-Ukraine Light" pitchFamily="50" charset="-52"/>
              </a:rPr>
              <a:t> та не </a:t>
            </a:r>
            <a:r>
              <a:rPr lang="ru-RU" sz="1150" dirty="0" err="1" smtClean="0">
                <a:latin typeface="e-Ukraine Light" pitchFamily="50" charset="-52"/>
              </a:rPr>
              <a:t>сплачує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власнику</a:t>
            </a:r>
            <a:r>
              <a:rPr lang="ru-RU" sz="1150" dirty="0" smtClean="0">
                <a:latin typeface="e-Ukraine Light" pitchFamily="50" charset="-52"/>
              </a:rPr>
              <a:t> такого майна </a:t>
            </a:r>
            <a:r>
              <a:rPr lang="ru-RU" sz="1150" dirty="0" err="1" smtClean="0">
                <a:latin typeface="e-Ukraine Light" pitchFamily="50" charset="-52"/>
              </a:rPr>
              <a:t>частину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належного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власнику</a:t>
            </a:r>
            <a:r>
              <a:rPr lang="ru-RU" sz="1150" dirty="0" smtClean="0">
                <a:latin typeface="e-Ukraine Light" pitchFamily="50" charset="-52"/>
              </a:rPr>
              <a:t> доходу.</a:t>
            </a:r>
          </a:p>
          <a:p>
            <a:pPr algn="just" fontAlgn="base"/>
            <a:r>
              <a:rPr lang="ru-RU" sz="1150" dirty="0" smtClean="0">
                <a:latin typeface="e-Ukraine Light" pitchFamily="50" charset="-52"/>
              </a:rPr>
              <a:t>	</a:t>
            </a:r>
            <a:r>
              <a:rPr lang="ru-RU" sz="1150" dirty="0" err="1" smtClean="0">
                <a:latin typeface="e-Ukraine Light" pitchFamily="50" charset="-52"/>
              </a:rPr>
              <a:t>Зважаючи</a:t>
            </a:r>
            <a:r>
              <a:rPr lang="ru-RU" sz="1150" dirty="0" smtClean="0">
                <a:latin typeface="e-Ukraine Light" pitchFamily="50" charset="-52"/>
              </a:rPr>
              <a:t> на те, </a:t>
            </a:r>
            <a:r>
              <a:rPr lang="ru-RU" sz="1150" dirty="0" err="1" smtClean="0">
                <a:latin typeface="e-Ukraine Light" pitchFamily="50" charset="-52"/>
              </a:rPr>
              <a:t>що</a:t>
            </a:r>
            <a:r>
              <a:rPr lang="ru-RU" sz="1150" dirty="0" smtClean="0">
                <a:latin typeface="e-Ukraine Light" pitchFamily="50" charset="-52"/>
              </a:rPr>
              <a:t> на </a:t>
            </a:r>
            <a:r>
              <a:rPr lang="ru-RU" sz="1150" dirty="0" err="1" smtClean="0">
                <a:latin typeface="e-Ukraine Light" pitchFamily="50" charset="-52"/>
              </a:rPr>
              <a:t>сьогодні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криптовалюта</a:t>
            </a:r>
            <a:r>
              <a:rPr lang="ru-RU" sz="1150" dirty="0" smtClean="0">
                <a:latin typeface="e-Ukraine Light" pitchFamily="50" charset="-52"/>
              </a:rPr>
              <a:t> не </a:t>
            </a:r>
            <a:r>
              <a:rPr lang="ru-RU" sz="1150" dirty="0" err="1" smtClean="0">
                <a:latin typeface="e-Ukraine Light" pitchFamily="50" charset="-52"/>
              </a:rPr>
              <a:t>має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визначеного</a:t>
            </a:r>
            <a:r>
              <a:rPr lang="ru-RU" sz="1150" dirty="0" smtClean="0">
                <a:latin typeface="e-Ukraine Light" pitchFamily="50" charset="-52"/>
              </a:rPr>
              <a:t> правового статусу в </a:t>
            </a:r>
            <a:r>
              <a:rPr lang="ru-RU" sz="1150" dirty="0" err="1" smtClean="0">
                <a:latin typeface="e-Ukraine Light" pitchFamily="50" charset="-52"/>
              </a:rPr>
              <a:t>Україні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зокрема</a:t>
            </a:r>
            <a:r>
              <a:rPr lang="ru-RU" sz="1150" dirty="0" smtClean="0">
                <a:latin typeface="e-Ukraine Light" pitchFamily="50" charset="-52"/>
              </a:rPr>
              <a:t>, </a:t>
            </a:r>
            <a:r>
              <a:rPr lang="ru-RU" sz="1150" dirty="0" err="1" smtClean="0">
                <a:latin typeface="e-Ukraine Light" pitchFamily="50" charset="-52"/>
              </a:rPr>
              <a:t>відсутня</a:t>
            </a:r>
            <a:r>
              <a:rPr lang="ru-RU" sz="1150" dirty="0" smtClean="0">
                <a:latin typeface="e-Ukraine Light" pitchFamily="50" charset="-52"/>
              </a:rPr>
              <a:t> нормативна база для </a:t>
            </a:r>
            <a:r>
              <a:rPr lang="ru-RU" sz="1150" dirty="0" err="1" smtClean="0">
                <a:latin typeface="e-Ukraine Light" pitchFamily="50" charset="-52"/>
              </a:rPr>
              <a:t>її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класифікації</a:t>
            </a:r>
            <a:r>
              <a:rPr lang="ru-RU" sz="1150" dirty="0" smtClean="0">
                <a:latin typeface="e-Ukraine Light" pitchFamily="50" charset="-52"/>
              </a:rPr>
              <a:t> та </a:t>
            </a:r>
            <a:r>
              <a:rPr lang="ru-RU" sz="1150" dirty="0" err="1" smtClean="0">
                <a:latin typeface="e-Ukraine Light" pitchFamily="50" charset="-52"/>
              </a:rPr>
              <a:t>регулювання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операцій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з</a:t>
            </a:r>
            <a:r>
              <a:rPr lang="ru-RU" sz="1150" dirty="0" smtClean="0">
                <a:latin typeface="e-Ukraine Light" pitchFamily="50" charset="-52"/>
              </a:rPr>
              <a:t> нею, то </a:t>
            </a:r>
            <a:r>
              <a:rPr lang="ru-RU" sz="1150" dirty="0" err="1" smtClean="0">
                <a:latin typeface="e-Ukraine Light" pitchFamily="50" charset="-52"/>
              </a:rPr>
              <a:t>підстав</a:t>
            </a:r>
            <a:r>
              <a:rPr lang="ru-RU" sz="1150" dirty="0" smtClean="0">
                <a:latin typeface="e-Ukraine Light" pitchFamily="50" charset="-52"/>
              </a:rPr>
              <a:t> для </a:t>
            </a:r>
            <a:r>
              <a:rPr lang="ru-RU" sz="1150" dirty="0" err="1" smtClean="0">
                <a:latin typeface="e-Ukraine Light" pitchFamily="50" charset="-52"/>
              </a:rPr>
              <a:t>її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відображення</a:t>
            </a:r>
            <a:r>
              <a:rPr lang="ru-RU" sz="1150" dirty="0" smtClean="0">
                <a:latin typeface="e-Ukraine Light" pitchFamily="50" charset="-52"/>
              </a:rPr>
              <a:t> декларантом у </a:t>
            </a:r>
            <a:r>
              <a:rPr lang="ru-RU" sz="1150" dirty="0" err="1" smtClean="0">
                <a:latin typeface="e-Ukraine Light" pitchFamily="50" charset="-52"/>
              </a:rPr>
              <a:t>одноразовій</a:t>
            </a:r>
            <a:r>
              <a:rPr lang="ru-RU" sz="1150" dirty="0" smtClean="0">
                <a:latin typeface="e-Ukraine Light" pitchFamily="50" charset="-52"/>
              </a:rPr>
              <a:t> (</a:t>
            </a:r>
            <a:r>
              <a:rPr lang="ru-RU" sz="1150" dirty="0" err="1" smtClean="0">
                <a:latin typeface="e-Ukraine Light" pitchFamily="50" charset="-52"/>
              </a:rPr>
              <a:t>спеціальній</a:t>
            </a:r>
            <a:r>
              <a:rPr lang="ru-RU" sz="1150" dirty="0" smtClean="0">
                <a:latin typeface="e-Ukraine Light" pitchFamily="50" charset="-52"/>
              </a:rPr>
              <a:t>) </a:t>
            </a:r>
            <a:r>
              <a:rPr lang="ru-RU" sz="1150" dirty="0" err="1" smtClean="0">
                <a:latin typeface="e-Ukraine Light" pitchFamily="50" charset="-52"/>
              </a:rPr>
              <a:t>добровільній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декларації</a:t>
            </a:r>
            <a:r>
              <a:rPr lang="ru-RU" sz="1150" dirty="0" smtClean="0">
                <a:latin typeface="e-Ukraine Light" pitchFamily="50" charset="-52"/>
              </a:rPr>
              <a:t> </a:t>
            </a:r>
            <a:r>
              <a:rPr lang="ru-RU" sz="1150" dirty="0" err="1" smtClean="0">
                <a:latin typeface="e-Ukraine Light" pitchFamily="50" charset="-52"/>
              </a:rPr>
              <a:t>немає</a:t>
            </a:r>
            <a:r>
              <a:rPr lang="ru-RU" sz="1150" dirty="0" smtClean="0">
                <a:latin typeface="e-Ukraine Light" pitchFamily="50" charset="-52"/>
              </a:rPr>
              <a:t>.</a:t>
            </a:r>
            <a:endParaRPr lang="ru-RU" sz="1150" dirty="0">
              <a:latin typeface="e-Ukraine Light" pitchFamily="50" charset="-5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2219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1484</TotalTime>
  <Words>116</Words>
  <Application>Microsoft Office PowerPoint</Application>
  <PresentationFormat>Лист A4 (210x297 мм)</PresentationFormat>
  <Paragraphs>34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adm</cp:lastModifiedBy>
  <cp:revision>182</cp:revision>
  <dcterms:created xsi:type="dcterms:W3CDTF">2021-05-27T05:23:05Z</dcterms:created>
  <dcterms:modified xsi:type="dcterms:W3CDTF">2021-11-22T09:18:51Z</dcterms:modified>
</cp:coreProperties>
</file>